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20"/>
  </p:notesMasterIdLst>
  <p:handoutMasterIdLst>
    <p:handoutMasterId r:id="rId21"/>
  </p:handoutMasterIdLst>
  <p:sldIdLst>
    <p:sldId id="331" r:id="rId2"/>
    <p:sldId id="332" r:id="rId3"/>
    <p:sldId id="342" r:id="rId4"/>
    <p:sldId id="343" r:id="rId5"/>
    <p:sldId id="345" r:id="rId6"/>
    <p:sldId id="344" r:id="rId7"/>
    <p:sldId id="334" r:id="rId8"/>
    <p:sldId id="335" r:id="rId9"/>
    <p:sldId id="336" r:id="rId10"/>
    <p:sldId id="338" r:id="rId11"/>
    <p:sldId id="339" r:id="rId12"/>
    <p:sldId id="346" r:id="rId13"/>
    <p:sldId id="351" r:id="rId14"/>
    <p:sldId id="352" r:id="rId15"/>
    <p:sldId id="353" r:id="rId16"/>
    <p:sldId id="354" r:id="rId17"/>
    <p:sldId id="355" r:id="rId18"/>
    <p:sldId id="356" r:id="rId19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8482" autoAdjust="0"/>
  </p:normalViewPr>
  <p:slideViewPr>
    <p:cSldViewPr>
      <p:cViewPr varScale="1">
        <p:scale>
          <a:sx n="114" d="100"/>
          <a:sy n="11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4028440" cy="3505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347" y="3"/>
            <a:ext cx="4028440" cy="3505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CBA82AE-9117-4CD7-853B-77372F56FEFF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6658260"/>
            <a:ext cx="4028440" cy="3505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347" y="6658260"/>
            <a:ext cx="4028440" cy="3505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1E81AD3F-07D5-4C03-870B-A99B0C58B0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15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4028440" cy="3505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3"/>
            <a:ext cx="4028440" cy="3505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9/7/2010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7050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29942"/>
            <a:ext cx="7437120" cy="3154680"/>
          </a:xfrm>
          <a:prstGeom prst="rect">
            <a:avLst/>
          </a:prstGeom>
        </p:spPr>
        <p:txBody>
          <a:bodyPr vert="horz" lIns="93171" tIns="46586" rIns="93171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6658664"/>
            <a:ext cx="4028440" cy="3505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658664"/>
            <a:ext cx="4028440" cy="3505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30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defTabSz="907134"/>
            <a:r>
              <a:rPr lang="en-US" dirty="0" smtClean="0"/>
              <a:t>If </a:t>
            </a:r>
            <a:r>
              <a:rPr lang="en-US" b="1" dirty="0" err="1" smtClean="0"/>
              <a:t>A</a:t>
            </a:r>
            <a:r>
              <a:rPr lang="en-US" b="1" dirty="0" err="1" smtClean="0">
                <a:sym typeface="Wingdings" pitchFamily="2" charset="2"/>
              </a:rPr>
              <a:t>B</a:t>
            </a:r>
            <a:r>
              <a:rPr lang="en-US" dirty="0" smtClean="0">
                <a:sym typeface="Wingdings" pitchFamily="2" charset="2"/>
              </a:rPr>
              <a:t> is true, and </a:t>
            </a:r>
            <a:r>
              <a:rPr lang="en-US" b="1" dirty="0" smtClean="0">
                <a:sym typeface="Wingdings" pitchFamily="2" charset="2"/>
              </a:rPr>
              <a:t>B</a:t>
            </a:r>
            <a:r>
              <a:rPr lang="en-US" dirty="0" smtClean="0">
                <a:sym typeface="Wingdings" pitchFamily="2" charset="2"/>
              </a:rPr>
              <a:t> is false, then </a:t>
            </a:r>
            <a:r>
              <a:rPr lang="en-US" b="1" dirty="0" smtClean="0">
                <a:sym typeface="Wingdings" pitchFamily="2" charset="2"/>
              </a:rPr>
              <a:t>A </a:t>
            </a:r>
            <a:r>
              <a:rPr lang="en-US" dirty="0" smtClean="0">
                <a:sym typeface="Wingdings" pitchFamily="2" charset="2"/>
              </a:rPr>
              <a:t>must be false</a:t>
            </a:r>
          </a:p>
          <a:p>
            <a:r>
              <a:rPr lang="en-US" dirty="0" smtClean="0"/>
              <a:t>Answer to second question: </a:t>
            </a:r>
            <a:r>
              <a:rPr lang="en-US" dirty="0" smtClean="0">
                <a:sym typeface="Wingdings" pitchFamily="2" charset="2"/>
              </a:rPr>
              <a:t>¬A AND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starting into this proof, I told </a:t>
            </a:r>
            <a:r>
              <a:rPr lang="en-US" baseline="0" dirty="0" smtClean="0"/>
              <a:t> them about the level of understanding that would be required for the homework(Immediate homework and later homework).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 Hidden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en-US" smtClean="0"/>
              <a:pPr/>
              <a:t>Tuesday, September 07, 2010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en-US" smtClean="0"/>
              <a:pPr/>
              <a:t>Tuesday, September 07,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en-US" smtClean="0"/>
              <a:pPr/>
              <a:t>Tuesday, September 07, 2010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en-US" smtClean="0"/>
              <a:pPr/>
              <a:t>Tuesday, September 07, 2010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Mathematical Induction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it is?</a:t>
            </a:r>
          </a:p>
          <a:p>
            <a:r>
              <a:rPr lang="en-US" dirty="0" smtClean="0"/>
              <a:t>Why is it a legitimate proof method?</a:t>
            </a:r>
          </a:p>
          <a:p>
            <a:r>
              <a:rPr lang="en-US" dirty="0" smtClean="0"/>
              <a:t>How to use it?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05000"/>
            <a:ext cx="4572000" cy="4525963"/>
          </a:xfrm>
        </p:spPr>
        <p:txBody>
          <a:bodyPr/>
          <a:lstStyle/>
          <a:p>
            <a:r>
              <a:rPr lang="en-US" dirty="0"/>
              <a:t>To prove that p(n) is true for all n </a:t>
            </a:r>
            <a:r>
              <a:rPr lang="en-US" dirty="0">
                <a:sym typeface="Symbol" pitchFamily="18" charset="2"/>
              </a:rPr>
              <a:t>n</a:t>
            </a:r>
            <a:r>
              <a:rPr lang="en-US" baseline="-25000" dirty="0">
                <a:sym typeface="Symbol" pitchFamily="18" charset="2"/>
              </a:rPr>
              <a:t>0</a:t>
            </a:r>
            <a:r>
              <a:rPr lang="en-US" dirty="0">
                <a:sym typeface="Symbol" pitchFamily="18" charset="2"/>
              </a:rPr>
              <a:t>:</a:t>
            </a:r>
          </a:p>
          <a:p>
            <a:pPr lvl="2">
              <a:spcAft>
                <a:spcPct val="40000"/>
              </a:spcAft>
            </a:pPr>
            <a:r>
              <a:rPr lang="en-US" dirty="0"/>
              <a:t>Show that p(n</a:t>
            </a:r>
            <a:r>
              <a:rPr lang="en-US" baseline="-25000" dirty="0"/>
              <a:t>0</a:t>
            </a:r>
            <a:r>
              <a:rPr lang="en-US" dirty="0"/>
              <a:t>) is true.</a:t>
            </a:r>
          </a:p>
          <a:p>
            <a:pPr lvl="2">
              <a:lnSpc>
                <a:spcPct val="135000"/>
              </a:lnSpc>
              <a:spcAft>
                <a:spcPct val="40000"/>
              </a:spcAft>
            </a:pPr>
            <a:r>
              <a:rPr lang="en-US" dirty="0"/>
              <a:t>Show that for all k </a:t>
            </a:r>
            <a:r>
              <a:rPr lang="en-US" dirty="0">
                <a:sym typeface="Symbol" pitchFamily="18" charset="2"/>
              </a:rPr>
              <a:t></a:t>
            </a:r>
            <a:r>
              <a:rPr lang="en-US" dirty="0"/>
              <a:t> n</a:t>
            </a:r>
            <a:r>
              <a:rPr lang="en-US" baseline="-25000" dirty="0"/>
              <a:t>0</a:t>
            </a:r>
            <a:r>
              <a:rPr lang="en-US" dirty="0"/>
              <a:t>, p(k) implies p(k+1). 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I.e</a:t>
            </a:r>
            <a:r>
              <a:rPr lang="en-US" dirty="0"/>
              <a:t>, if p(k) is true, then p(k+1) is true also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does induction work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>(Informal look)</a:t>
            </a:r>
            <a:endParaRPr lang="en-US" dirty="0"/>
          </a:p>
        </p:txBody>
      </p:sp>
      <p:pic>
        <p:nvPicPr>
          <p:cNvPr id="139268" name="Picture 4" descr="domin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1524000"/>
            <a:ext cx="3641725" cy="3581400"/>
          </a:xfrm>
          <a:prstGeom prst="rect">
            <a:avLst/>
          </a:prstGeom>
          <a:noFill/>
        </p:spPr>
      </p:pic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5105400" y="5151437"/>
            <a:ext cx="38100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From Ralph </a:t>
            </a:r>
            <a:r>
              <a:rPr lang="en-US" sz="3200" b="1" dirty="0" err="1">
                <a:latin typeface="Times New Roman" pitchFamily="18" charset="0"/>
              </a:rPr>
              <a:t>Grimaldi's</a:t>
            </a:r>
            <a:r>
              <a:rPr lang="en-US" sz="3200" b="1" dirty="0">
                <a:latin typeface="Times New Roman" pitchFamily="18" charset="0"/>
              </a:rPr>
              <a:t> discrete math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we focus on a formal proof of this, because:</a:t>
            </a:r>
          </a:p>
          <a:p>
            <a:pPr lvl="1"/>
            <a:r>
              <a:rPr lang="en-US" dirty="0"/>
              <a:t>Some people may not be </a:t>
            </a:r>
            <a:r>
              <a:rPr lang="en-US" dirty="0" smtClean="0"/>
              <a:t>convinced by the informal one</a:t>
            </a:r>
            <a:endParaRPr lang="en-US" dirty="0"/>
          </a:p>
          <a:p>
            <a:pPr lvl="1"/>
            <a:r>
              <a:rPr lang="en-US" dirty="0"/>
              <a:t>The proof itself illustrates an important proof </a:t>
            </a:r>
            <a:r>
              <a:rPr lang="en-US" dirty="0" smtClean="0"/>
              <a:t>technique</a:t>
            </a:r>
            <a:endParaRPr lang="en-US" dirty="0"/>
          </a:p>
          <a:p>
            <a:endParaRPr lang="en-US" dirty="0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does induction work?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143000"/>
            <a:ext cx="8229600" cy="54864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It's an axiom, not something that we can prove.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chemeClr val="hlink"/>
                </a:solidFill>
              </a:rPr>
              <a:t>WOP:</a:t>
            </a:r>
            <a:r>
              <a:rPr lang="en-US" sz="2400" dirty="0"/>
              <a:t> Every non-empty set of non-negative integers has a smallest element.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Note the importance of "non-empty", "non-negative", and "integers".</a:t>
            </a:r>
          </a:p>
          <a:p>
            <a:pPr lvl="1">
              <a:lnSpc>
                <a:spcPct val="110000"/>
              </a:lnSpc>
            </a:pPr>
            <a:r>
              <a:rPr lang="en-US" sz="2100" dirty="0"/>
              <a:t>The empty set does not have a smallest element.</a:t>
            </a:r>
          </a:p>
          <a:p>
            <a:pPr lvl="1">
              <a:lnSpc>
                <a:spcPct val="110000"/>
              </a:lnSpc>
            </a:pPr>
            <a:r>
              <a:rPr lang="en-US" sz="2100" dirty="0"/>
              <a:t>A set with no lower bound (such as the set of all integers) does not have a smallest element.  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In the statement of WOP, we can replace "positive" with "has a lower bound"</a:t>
            </a:r>
          </a:p>
          <a:p>
            <a:pPr lvl="1">
              <a:lnSpc>
                <a:spcPct val="110000"/>
              </a:lnSpc>
            </a:pPr>
            <a:r>
              <a:rPr lang="en-US" sz="2100" dirty="0"/>
              <a:t>Unlike integers, a set of rational numbers can have a lower bound but no smallest member.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Assuming the well-ordering principle, we can prove that the principle of mathematical induction is true.</a:t>
            </a:r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The Well-ordering principle</a:t>
            </a:r>
          </a:p>
        </p:txBody>
      </p:sp>
    </p:spTree>
    <p:extLst>
      <p:ext uri="{BB962C8B-B14F-4D97-AF65-F5344CB8AC3E}">
        <p14:creationId xmlns:p14="http://schemas.microsoft.com/office/powerpoint/2010/main" val="254821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000" dirty="0"/>
              <a:t>Let p be a property (p: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</a:t>
            </a:r>
            <a:r>
              <a:rPr lang="en-US" sz="2000" dirty="0"/>
              <a:t> </a:t>
            </a:r>
            <a:r>
              <a:rPr lang="en-US" sz="2000" dirty="0" err="1"/>
              <a:t>boolean</a:t>
            </a:r>
            <a:r>
              <a:rPr lang="en-US" sz="2000" dirty="0"/>
              <a:t>).</a:t>
            </a:r>
          </a:p>
          <a:p>
            <a:pPr marL="609600" indent="-609600">
              <a:lnSpc>
                <a:spcPct val="90000"/>
              </a:lnSpc>
            </a:pPr>
            <a:r>
              <a:rPr lang="en-US" sz="2000" dirty="0"/>
              <a:t>Hypothesis:</a:t>
            </a:r>
          </a:p>
          <a:p>
            <a:pPr marL="1371600" lvl="2" indent="-457200">
              <a:lnSpc>
                <a:spcPct val="9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AutoNum type="alphaLcParenR"/>
            </a:pPr>
            <a:r>
              <a:rPr lang="en-US" dirty="0"/>
              <a:t>p(n</a:t>
            </a:r>
            <a:r>
              <a:rPr lang="en-US" baseline="-25000" dirty="0"/>
              <a:t>0</a:t>
            </a:r>
            <a:r>
              <a:rPr lang="en-US" dirty="0"/>
              <a:t>) is true.</a:t>
            </a:r>
          </a:p>
          <a:p>
            <a:pPr marL="1371600" lvl="2" indent="-457200">
              <a:lnSpc>
                <a:spcPct val="135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AutoNum type="alphaLcParenR"/>
            </a:pPr>
            <a:r>
              <a:rPr lang="en-US" dirty="0"/>
              <a:t>For all k </a:t>
            </a:r>
            <a:r>
              <a:rPr lang="en-US" dirty="0">
                <a:sym typeface="Symbol" pitchFamily="18" charset="2"/>
              </a:rPr>
              <a:t></a:t>
            </a:r>
            <a:r>
              <a:rPr lang="en-US" dirty="0"/>
              <a:t> n</a:t>
            </a:r>
            <a:r>
              <a:rPr lang="en-US" baseline="-25000" dirty="0"/>
              <a:t>0</a:t>
            </a:r>
            <a:r>
              <a:rPr lang="en-US" dirty="0"/>
              <a:t>, p(k) implies p(k+1).  </a:t>
            </a:r>
            <a:r>
              <a:rPr lang="en-US" dirty="0" err="1"/>
              <a:t>I.e</a:t>
            </a:r>
            <a:r>
              <a:rPr lang="en-US" dirty="0"/>
              <a:t>, if p(k) is true, </a:t>
            </a:r>
            <a:br>
              <a:rPr lang="en-US" dirty="0"/>
            </a:br>
            <a:r>
              <a:rPr lang="en-US" dirty="0"/>
              <a:t>then p(k+1) is true also</a:t>
            </a:r>
          </a:p>
          <a:p>
            <a:pPr marL="609600" indent="-609600">
              <a:lnSpc>
                <a:spcPct val="9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</a:pPr>
            <a:r>
              <a:rPr lang="en-US" sz="2700" dirty="0"/>
              <a:t> Desired C</a:t>
            </a:r>
            <a:r>
              <a:rPr lang="en-US" sz="2200" dirty="0"/>
              <a:t>onclusion: If n is </a:t>
            </a:r>
            <a:r>
              <a:rPr lang="en-US" sz="2200" dirty="0" smtClean="0"/>
              <a:t>any integer with </a:t>
            </a:r>
            <a:r>
              <a:rPr lang="en-US" sz="2000" dirty="0"/>
              <a:t>n</a:t>
            </a:r>
            <a:r>
              <a:rPr lang="en-US" sz="2000" dirty="0">
                <a:sym typeface="Symbol" pitchFamily="18" charset="2"/>
              </a:rPr>
              <a:t></a:t>
            </a:r>
            <a:r>
              <a:rPr lang="en-US" sz="2000" dirty="0"/>
              <a:t> n</a:t>
            </a:r>
            <a:r>
              <a:rPr lang="en-US" sz="2000" baseline="-25000" dirty="0"/>
              <a:t>0</a:t>
            </a:r>
            <a:r>
              <a:rPr lang="en-US" sz="2200" dirty="0"/>
              <a:t>, then  p(n) is true</a:t>
            </a:r>
            <a:r>
              <a:rPr lang="en-US" sz="2200" baseline="-25000" dirty="0"/>
              <a:t>. </a:t>
            </a:r>
            <a:r>
              <a:rPr lang="en-US" sz="2000" baseline="-25000" dirty="0" smtClean="0"/>
              <a:t> </a:t>
            </a:r>
            <a:r>
              <a:rPr lang="en-US" sz="2000" baseline="-25000" dirty="0" smtClean="0">
                <a:solidFill>
                  <a:schemeClr val="hlink"/>
                </a:solidFill>
              </a:rPr>
              <a:t> </a:t>
            </a:r>
            <a:r>
              <a:rPr lang="en-US" sz="2000" b="1" dirty="0">
                <a:solidFill>
                  <a:schemeClr val="accent6"/>
                </a:solidFill>
              </a:rPr>
              <a:t>If </a:t>
            </a:r>
            <a:r>
              <a:rPr lang="en-US" sz="2000" b="1" dirty="0" smtClean="0">
                <a:solidFill>
                  <a:schemeClr val="accent6"/>
                </a:solidFill>
              </a:rPr>
              <a:t>we can prove this, then induction is a legitimate proof method.</a:t>
            </a:r>
            <a:endParaRPr lang="en-US" sz="2000" b="1" dirty="0">
              <a:solidFill>
                <a:schemeClr val="accent6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</a:pPr>
            <a:endParaRPr lang="en-US" sz="2000" dirty="0">
              <a:solidFill>
                <a:schemeClr val="hlink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</a:pPr>
            <a:r>
              <a:rPr lang="en-US" sz="2000" dirty="0">
                <a:solidFill>
                  <a:schemeClr val="accent6"/>
                </a:solidFill>
              </a:rPr>
              <a:t>Proof that the conclusion follows from the </a:t>
            </a:r>
            <a:r>
              <a:rPr lang="en-US" sz="2000" dirty="0" smtClean="0">
                <a:solidFill>
                  <a:schemeClr val="accent6"/>
                </a:solidFill>
              </a:rPr>
              <a:t>hypothesis:</a:t>
            </a:r>
            <a:endParaRPr lang="en-US" sz="2000" dirty="0">
              <a:solidFill>
                <a:schemeClr val="accent6"/>
              </a:solidFill>
            </a:endParaRPr>
          </a:p>
          <a:p>
            <a:pPr marL="609600" indent="-609600">
              <a:lnSpc>
                <a:spcPct val="115000"/>
              </a:lnSpc>
            </a:pPr>
            <a:r>
              <a:rPr lang="en-US" sz="2000" dirty="0"/>
              <a:t>Let S be the set {n</a:t>
            </a:r>
            <a:r>
              <a:rPr lang="en-US" sz="2000" dirty="0">
                <a:sym typeface="Symbol" pitchFamily="18" charset="2"/>
              </a:rPr>
              <a:t></a:t>
            </a:r>
            <a:r>
              <a:rPr lang="en-US" sz="2000" dirty="0"/>
              <a:t> n</a:t>
            </a:r>
            <a:r>
              <a:rPr lang="en-US" sz="2000" baseline="-25000" dirty="0"/>
              <a:t>0</a:t>
            </a:r>
            <a:r>
              <a:rPr lang="en-US" sz="2000" dirty="0"/>
              <a:t> : p(n) is false}.  </a:t>
            </a:r>
          </a:p>
          <a:p>
            <a:pPr marL="609600" indent="-609600">
              <a:lnSpc>
                <a:spcPct val="115000"/>
              </a:lnSpc>
            </a:pPr>
            <a:r>
              <a:rPr lang="en-US" sz="2000" dirty="0"/>
              <a:t>It suffices to show that S is empty. </a:t>
            </a:r>
          </a:p>
          <a:p>
            <a:pPr marL="609600" indent="-609600">
              <a:lnSpc>
                <a:spcPct val="115000"/>
              </a:lnSpc>
            </a:pPr>
            <a:r>
              <a:rPr lang="en-US" sz="2000" dirty="0"/>
              <a:t>We do it by contradiction.  </a:t>
            </a:r>
            <a:endParaRPr lang="en-US" sz="2000" dirty="0" smtClean="0"/>
          </a:p>
          <a:p>
            <a:pPr marL="865632" lvl="1" indent="-609600">
              <a:lnSpc>
                <a:spcPct val="115000"/>
              </a:lnSpc>
            </a:pPr>
            <a:r>
              <a:rPr lang="en-US" sz="1600" dirty="0" smtClean="0"/>
              <a:t>Assume that S is non-empty and show that this leads to a contradiction.</a:t>
            </a:r>
            <a:endParaRPr lang="en-US" sz="1600" dirty="0"/>
          </a:p>
          <a:p>
            <a:pPr marL="609600" indent="-609600">
              <a:lnSpc>
                <a:spcPct val="9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</a:pPr>
            <a:endParaRPr lang="en-US" sz="2000" dirty="0">
              <a:solidFill>
                <a:schemeClr val="hlink"/>
              </a:solidFill>
            </a:endParaRPr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Proof that induction </a:t>
            </a:r>
            <a:r>
              <a:rPr lang="en-US" dirty="0" smtClean="0"/>
              <a:t>works (Overview)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37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80000"/>
              </a:lnSpc>
            </a:pPr>
            <a:r>
              <a:rPr lang="en-US" sz="1800" dirty="0"/>
              <a:t>             Hypothesis:</a:t>
            </a:r>
          </a:p>
          <a:p>
            <a:pPr marL="2209800" lvl="4" indent="-381000">
              <a:lnSpc>
                <a:spcPct val="8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AutoNum type="alphaLcParenR"/>
            </a:pPr>
            <a:r>
              <a:rPr lang="en-US" sz="1800" dirty="0"/>
              <a:t>p(n</a:t>
            </a:r>
            <a:r>
              <a:rPr lang="en-US" sz="1800" baseline="-25000" dirty="0"/>
              <a:t>0</a:t>
            </a:r>
            <a:r>
              <a:rPr lang="en-US" sz="1800" dirty="0"/>
              <a:t>) is true.</a:t>
            </a:r>
          </a:p>
          <a:p>
            <a:pPr marL="2209800" lvl="4" indent="-381000">
              <a:lnSpc>
                <a:spcPct val="135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AutoNum type="alphaLcParenR"/>
            </a:pPr>
            <a:r>
              <a:rPr lang="en-US" sz="1800" dirty="0"/>
              <a:t>For all k </a:t>
            </a:r>
            <a:r>
              <a:rPr lang="en-US" sz="1800" dirty="0">
                <a:sym typeface="Symbol" pitchFamily="18" charset="2"/>
              </a:rPr>
              <a:t></a:t>
            </a:r>
            <a:r>
              <a:rPr lang="en-US" sz="1800" dirty="0"/>
              <a:t> n</a:t>
            </a:r>
            <a:r>
              <a:rPr lang="en-US" sz="1800" baseline="-25000" dirty="0"/>
              <a:t>0</a:t>
            </a:r>
            <a:r>
              <a:rPr lang="en-US" sz="1800" dirty="0"/>
              <a:t>, p(k) implies p(k+1). </a:t>
            </a:r>
          </a:p>
          <a:p>
            <a:pPr marL="1371600" lvl="2" indent="-457200">
              <a:lnSpc>
                <a:spcPct val="135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None/>
            </a:pPr>
            <a:r>
              <a:rPr lang="en-US" sz="1900" dirty="0"/>
              <a:t>       Desired C</a:t>
            </a:r>
            <a:r>
              <a:rPr lang="en-US" sz="1600" b="1" dirty="0"/>
              <a:t>onclusion:</a:t>
            </a:r>
            <a:r>
              <a:rPr lang="en-US" sz="1600" dirty="0"/>
              <a:t> If n is </a:t>
            </a:r>
            <a:r>
              <a:rPr lang="en-US" sz="1600" dirty="0" smtClean="0"/>
              <a:t>any integer with </a:t>
            </a:r>
            <a:r>
              <a:rPr lang="en-US" sz="1500" dirty="0"/>
              <a:t>n</a:t>
            </a:r>
            <a:r>
              <a:rPr lang="en-US" sz="1500" dirty="0">
                <a:sym typeface="Symbol" pitchFamily="18" charset="2"/>
              </a:rPr>
              <a:t></a:t>
            </a:r>
            <a:r>
              <a:rPr lang="en-US" sz="1500" dirty="0"/>
              <a:t> n</a:t>
            </a:r>
            <a:r>
              <a:rPr lang="en-US" sz="1500" baseline="-25000" dirty="0"/>
              <a:t>0</a:t>
            </a:r>
            <a:r>
              <a:rPr lang="en-US" sz="1600" dirty="0"/>
              <a:t>, then  p(n) is true</a:t>
            </a:r>
            <a:r>
              <a:rPr lang="en-US" sz="1600" baseline="-25000" dirty="0">
                <a:solidFill>
                  <a:schemeClr val="accent6"/>
                </a:solidFill>
              </a:rPr>
              <a:t>. </a:t>
            </a:r>
            <a:r>
              <a:rPr lang="en-US" sz="1600" b="1" baseline="-25000" dirty="0">
                <a:solidFill>
                  <a:schemeClr val="accent6"/>
                </a:solidFill>
              </a:rPr>
              <a:t> </a:t>
            </a:r>
            <a:r>
              <a:rPr lang="en-US" sz="1600" b="1" dirty="0">
                <a:solidFill>
                  <a:schemeClr val="accent6"/>
                </a:solidFill>
              </a:rPr>
              <a:t>If this </a:t>
            </a:r>
            <a:r>
              <a:rPr lang="en-US" sz="1600" b="1" dirty="0" smtClean="0">
                <a:solidFill>
                  <a:schemeClr val="accent6"/>
                </a:solidFill>
              </a:rPr>
              <a:t>conclusion is </a:t>
            </a:r>
            <a:r>
              <a:rPr lang="en-US" sz="1600" b="1" dirty="0">
                <a:solidFill>
                  <a:schemeClr val="accent6"/>
                </a:solidFill>
              </a:rPr>
              <a:t>true, induction </a:t>
            </a:r>
            <a:r>
              <a:rPr lang="en-US" sz="1600" b="1" dirty="0" smtClean="0">
                <a:solidFill>
                  <a:schemeClr val="accent6"/>
                </a:solidFill>
              </a:rPr>
              <a:t>is a legitimate proof method</a:t>
            </a:r>
            <a:r>
              <a:rPr lang="en-US" sz="1600" dirty="0" smtClean="0">
                <a:solidFill>
                  <a:schemeClr val="accent6"/>
                </a:solidFill>
              </a:rPr>
              <a:t>.</a:t>
            </a:r>
            <a:endParaRPr lang="en-US" sz="1600" dirty="0">
              <a:solidFill>
                <a:schemeClr val="accent6"/>
              </a:solidFill>
            </a:endParaRPr>
          </a:p>
          <a:p>
            <a:pPr marL="609600" indent="-609600">
              <a:lnSpc>
                <a:spcPct val="115000"/>
              </a:lnSpc>
            </a:pPr>
            <a:r>
              <a:rPr lang="en-US" sz="1800" b="1" dirty="0"/>
              <a:t>Proof: </a:t>
            </a:r>
            <a:r>
              <a:rPr lang="en-US" sz="1800" dirty="0"/>
              <a:t>Assume a) and b). </a:t>
            </a:r>
            <a:r>
              <a:rPr lang="en-US" sz="1800" b="1" dirty="0"/>
              <a:t> </a:t>
            </a:r>
            <a:r>
              <a:rPr lang="en-US" sz="1800" dirty="0"/>
              <a:t>Let S be the set {n</a:t>
            </a:r>
            <a:r>
              <a:rPr lang="en-US" sz="1800" dirty="0">
                <a:sym typeface="Symbol" pitchFamily="18" charset="2"/>
              </a:rPr>
              <a:t></a:t>
            </a:r>
            <a:r>
              <a:rPr lang="en-US" sz="1800" dirty="0"/>
              <a:t> n</a:t>
            </a:r>
            <a:r>
              <a:rPr lang="en-US" sz="1800" baseline="-25000" dirty="0"/>
              <a:t>0</a:t>
            </a:r>
            <a:r>
              <a:rPr lang="en-US" sz="1800" dirty="0"/>
              <a:t> : p(n) is false}. </a:t>
            </a:r>
            <a:br>
              <a:rPr lang="en-US" sz="1800" dirty="0"/>
            </a:br>
            <a:r>
              <a:rPr lang="en-US" sz="1800" b="1" dirty="0">
                <a:solidFill>
                  <a:schemeClr val="accent6"/>
                </a:solidFill>
              </a:rPr>
              <a:t>We want to show that S is empty</a:t>
            </a:r>
            <a:r>
              <a:rPr lang="en-US" sz="1800" dirty="0">
                <a:solidFill>
                  <a:schemeClr val="accent6"/>
                </a:solidFill>
              </a:rPr>
              <a:t>;</a:t>
            </a:r>
            <a:r>
              <a:rPr lang="en-US" sz="1800" dirty="0"/>
              <a:t> we do it by contradiction.  </a:t>
            </a:r>
          </a:p>
          <a:p>
            <a:pPr marL="990600" lvl="1" indent="-533400">
              <a:lnSpc>
                <a:spcPct val="105000"/>
              </a:lnSpc>
            </a:pPr>
            <a:r>
              <a:rPr lang="en-US" sz="1800" b="1" dirty="0">
                <a:solidFill>
                  <a:schemeClr val="accent6"/>
                </a:solidFill>
              </a:rPr>
              <a:t>Assume that S is non-empty</a:t>
            </a:r>
            <a:r>
              <a:rPr lang="en-US" sz="1800" b="1" dirty="0">
                <a:solidFill>
                  <a:schemeClr val="accent1"/>
                </a:solidFill>
              </a:rPr>
              <a:t>.</a:t>
            </a:r>
            <a:r>
              <a:rPr lang="en-US" sz="1800" dirty="0"/>
              <a:t>  Then the well-ordering principle says that S has a smallest element (call it 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dirty="0" smtClean="0"/>
              <a:t>).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We try to show that this leads to a contradiction.</a:t>
            </a:r>
          </a:p>
          <a:p>
            <a:pPr marL="990600" lvl="1" indent="-533400">
              <a:lnSpc>
                <a:spcPct val="105000"/>
              </a:lnSpc>
            </a:pPr>
            <a:r>
              <a:rPr lang="en-US" sz="1800" dirty="0"/>
              <a:t> Note that </a:t>
            </a:r>
            <a:r>
              <a:rPr lang="en-US" sz="1800" dirty="0" smtClean="0"/>
              <a:t>p(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dirty="0" smtClean="0"/>
              <a:t>) </a:t>
            </a:r>
            <a:r>
              <a:rPr lang="en-US" sz="1800" dirty="0"/>
              <a:t>has to be false. </a:t>
            </a:r>
            <a:r>
              <a:rPr lang="en-US" sz="1800" b="1" dirty="0"/>
              <a:t> </a:t>
            </a:r>
            <a:r>
              <a:rPr lang="en-US" sz="1800" b="1" dirty="0">
                <a:solidFill>
                  <a:schemeClr val="accent6"/>
                </a:solidFill>
              </a:rPr>
              <a:t>Why?</a:t>
            </a:r>
          </a:p>
          <a:p>
            <a:pPr marL="990600" lvl="1" indent="-533400">
              <a:lnSpc>
                <a:spcPct val="105000"/>
              </a:lnSpc>
            </a:pP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dirty="0" smtClean="0"/>
              <a:t> </a:t>
            </a:r>
            <a:r>
              <a:rPr lang="en-US" sz="1800" dirty="0"/>
              <a:t>cannot be n</a:t>
            </a:r>
            <a:r>
              <a:rPr lang="en-US" sz="1800" baseline="-25000" dirty="0"/>
              <a:t>0</a:t>
            </a:r>
            <a:r>
              <a:rPr lang="en-US" sz="1800" dirty="0"/>
              <a:t>, by hypothesis (a).  Thus 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dirty="0" smtClean="0"/>
              <a:t> </a:t>
            </a:r>
            <a:r>
              <a:rPr lang="en-US" sz="1800" dirty="0"/>
              <a:t>must be &gt; n</a:t>
            </a:r>
            <a:r>
              <a:rPr lang="en-US" sz="1800" baseline="-25000" dirty="0"/>
              <a:t>0</a:t>
            </a:r>
            <a:r>
              <a:rPr lang="en-US" sz="1800" dirty="0"/>
              <a:t>. </a:t>
            </a:r>
            <a:r>
              <a:rPr lang="en-US" sz="1800" dirty="0">
                <a:solidFill>
                  <a:srgbClr val="FF0066"/>
                </a:solidFill>
              </a:rPr>
              <a:t> </a:t>
            </a:r>
            <a:r>
              <a:rPr lang="en-US" sz="1800" b="1" dirty="0">
                <a:solidFill>
                  <a:schemeClr val="accent6"/>
                </a:solidFill>
              </a:rPr>
              <a:t>Why?</a:t>
            </a:r>
          </a:p>
          <a:p>
            <a:pPr marL="990600" lvl="1" indent="-533400">
              <a:lnSpc>
                <a:spcPct val="105000"/>
              </a:lnSpc>
            </a:pPr>
            <a:r>
              <a:rPr lang="en-US" sz="1800" dirty="0"/>
              <a:t>Thus </a:t>
            </a:r>
            <a:r>
              <a:rPr lang="en-US" sz="1800" dirty="0" smtClean="0"/>
              <a:t>smin-1 </a:t>
            </a:r>
            <a:r>
              <a:rPr lang="en-US" sz="1800" dirty="0">
                <a:sym typeface="Symbol" pitchFamily="18" charset="2"/>
              </a:rPr>
              <a:t></a:t>
            </a:r>
            <a:r>
              <a:rPr lang="en-US" sz="1800" dirty="0"/>
              <a:t> n</a:t>
            </a:r>
            <a:r>
              <a:rPr lang="en-US" sz="1800" baseline="-25000" dirty="0"/>
              <a:t>0</a:t>
            </a:r>
            <a:r>
              <a:rPr lang="en-US" sz="1800" dirty="0"/>
              <a:t>. Since 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dirty="0" smtClean="0"/>
              <a:t> </a:t>
            </a:r>
            <a:r>
              <a:rPr lang="en-US" sz="1800" dirty="0"/>
              <a:t>is the smallest element of S, 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b="1" baseline="-25000" dirty="0" smtClean="0">
                <a:solidFill>
                  <a:schemeClr val="accent4"/>
                </a:solidFill>
              </a:rPr>
              <a:t> </a:t>
            </a:r>
            <a:r>
              <a:rPr lang="en-US" sz="1800" dirty="0" smtClean="0"/>
              <a:t>-1 </a:t>
            </a:r>
            <a:r>
              <a:rPr lang="en-US" sz="1800" dirty="0"/>
              <a:t>cannot be an element of S. </a:t>
            </a:r>
            <a:r>
              <a:rPr lang="en-US" sz="1800" dirty="0">
                <a:solidFill>
                  <a:srgbClr val="FF0066"/>
                </a:solidFill>
              </a:rPr>
              <a:t> </a:t>
            </a:r>
            <a:r>
              <a:rPr lang="en-US" sz="1800" b="1" dirty="0">
                <a:solidFill>
                  <a:schemeClr val="accent6"/>
                </a:solidFill>
              </a:rPr>
              <a:t>What does this say about p </a:t>
            </a:r>
            <a:r>
              <a:rPr lang="en-US" sz="1800" b="1" dirty="0" smtClean="0">
                <a:solidFill>
                  <a:schemeClr val="accent6"/>
                </a:solidFill>
              </a:rPr>
              <a:t>(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b="1" dirty="0" smtClean="0">
                <a:solidFill>
                  <a:schemeClr val="accent6"/>
                </a:solidFill>
              </a:rPr>
              <a:t> </a:t>
            </a:r>
            <a:r>
              <a:rPr lang="en-US" sz="1800" b="1" dirty="0">
                <a:solidFill>
                  <a:schemeClr val="accent6"/>
                </a:solidFill>
              </a:rPr>
              <a:t>– 1)?</a:t>
            </a:r>
          </a:p>
          <a:p>
            <a:pPr marL="1371600" lvl="2" indent="-457200">
              <a:lnSpc>
                <a:spcPct val="105000"/>
              </a:lnSpc>
            </a:pPr>
            <a:r>
              <a:rPr lang="en-US" sz="1600" dirty="0" smtClean="0"/>
              <a:t>p(</a:t>
            </a:r>
            <a:r>
              <a:rPr lang="en-US" sz="1600" b="1" dirty="0" err="1" smtClean="0">
                <a:solidFill>
                  <a:schemeClr val="accent4"/>
                </a:solidFill>
              </a:rPr>
              <a:t>s</a:t>
            </a:r>
            <a:r>
              <a:rPr lang="en-US" sz="16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600" b="1" baseline="-25000" dirty="0" smtClean="0">
                <a:solidFill>
                  <a:schemeClr val="accent4"/>
                </a:solidFill>
              </a:rPr>
              <a:t> </a:t>
            </a:r>
            <a:r>
              <a:rPr lang="en-US" sz="1600" dirty="0" smtClean="0"/>
              <a:t>-1</a:t>
            </a:r>
            <a:r>
              <a:rPr lang="en-US" sz="1600" dirty="0"/>
              <a:t>) is true.</a:t>
            </a:r>
          </a:p>
          <a:p>
            <a:pPr marL="990600" lvl="1" indent="-533400">
              <a:lnSpc>
                <a:spcPct val="105000"/>
              </a:lnSpc>
            </a:pPr>
            <a:r>
              <a:rPr lang="en-US" sz="1800" dirty="0"/>
              <a:t>By hypothesis (b), using the </a:t>
            </a:r>
            <a:r>
              <a:rPr lang="en-US" sz="1800" dirty="0" smtClean="0"/>
              <a:t>k=</a:t>
            </a:r>
            <a:r>
              <a:rPr lang="en-US" sz="1800" b="1" dirty="0" smtClean="0">
                <a:solidFill>
                  <a:schemeClr val="accent4"/>
                </a:solidFill>
              </a:rPr>
              <a:t> 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b="1" baseline="-25000" dirty="0" smtClean="0">
                <a:solidFill>
                  <a:schemeClr val="accent4"/>
                </a:solidFill>
              </a:rPr>
              <a:t> </a:t>
            </a:r>
            <a:r>
              <a:rPr lang="en-US" sz="1800" dirty="0" smtClean="0"/>
              <a:t>-1 </a:t>
            </a:r>
            <a:r>
              <a:rPr lang="en-US" sz="1800" dirty="0"/>
              <a:t>case, </a:t>
            </a:r>
            <a:r>
              <a:rPr lang="en-US" sz="1800" dirty="0" smtClean="0"/>
              <a:t>p(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dirty="0" smtClean="0"/>
              <a:t>) </a:t>
            </a:r>
            <a:r>
              <a:rPr lang="en-US" sz="1800" dirty="0"/>
              <a:t>is also true. </a:t>
            </a:r>
            <a:br>
              <a:rPr lang="en-US" sz="1800" dirty="0"/>
            </a:br>
            <a:r>
              <a:rPr lang="en-US" sz="1800" dirty="0"/>
              <a:t> This </a:t>
            </a:r>
            <a:r>
              <a:rPr lang="en-US" sz="1800" b="1" dirty="0">
                <a:solidFill>
                  <a:schemeClr val="accent6"/>
                </a:solidFill>
              </a:rPr>
              <a:t>contradicts</a:t>
            </a:r>
            <a:r>
              <a:rPr lang="en-US" sz="1800" dirty="0"/>
              <a:t> the previous statement that </a:t>
            </a:r>
            <a:r>
              <a:rPr lang="en-US" sz="1800" dirty="0" smtClean="0"/>
              <a:t>p(</a:t>
            </a:r>
            <a:r>
              <a:rPr lang="en-US" sz="1800" b="1" dirty="0" err="1" smtClean="0">
                <a:solidFill>
                  <a:schemeClr val="accent4"/>
                </a:solidFill>
              </a:rPr>
              <a:t>s</a:t>
            </a:r>
            <a:r>
              <a:rPr lang="en-US" sz="1800" b="1" baseline="-25000" dirty="0" err="1" smtClean="0">
                <a:solidFill>
                  <a:schemeClr val="accent4"/>
                </a:solidFill>
              </a:rPr>
              <a:t>min</a:t>
            </a:r>
            <a:r>
              <a:rPr lang="en-US" sz="1800" dirty="0" smtClean="0"/>
              <a:t>) </a:t>
            </a:r>
            <a:r>
              <a:rPr lang="en-US" sz="1800" dirty="0"/>
              <a:t>is false.</a:t>
            </a:r>
          </a:p>
          <a:p>
            <a:pPr marL="990600" lvl="1" indent="-533400">
              <a:lnSpc>
                <a:spcPct val="105000"/>
              </a:lnSpc>
            </a:pPr>
            <a:r>
              <a:rPr lang="en-US" sz="1800" dirty="0"/>
              <a:t>Thus</a:t>
            </a:r>
            <a:r>
              <a:rPr lang="en-US" sz="1800" b="1" dirty="0"/>
              <a:t> </a:t>
            </a:r>
            <a:r>
              <a:rPr lang="en-US" sz="1800" b="1" dirty="0">
                <a:solidFill>
                  <a:schemeClr val="accent6"/>
                </a:solidFill>
              </a:rPr>
              <a:t>the assumption that led to this contradiction </a:t>
            </a:r>
            <a:r>
              <a:rPr lang="en-US" sz="1800" dirty="0"/>
              <a:t>(S is nonempty) </a:t>
            </a:r>
            <a:br>
              <a:rPr lang="en-US" sz="1800" dirty="0"/>
            </a:br>
            <a:r>
              <a:rPr lang="en-US" sz="1800" b="1" dirty="0">
                <a:solidFill>
                  <a:schemeClr val="accent6"/>
                </a:solidFill>
              </a:rPr>
              <a:t>must be false</a:t>
            </a:r>
            <a:r>
              <a:rPr lang="en-US" sz="1800" dirty="0"/>
              <a:t>.  </a:t>
            </a:r>
            <a:endParaRPr lang="en-US" sz="1800" dirty="0" smtClean="0"/>
          </a:p>
          <a:p>
            <a:pPr marL="990600" lvl="1" indent="-533400">
              <a:lnSpc>
                <a:spcPct val="105000"/>
              </a:lnSpc>
            </a:pPr>
            <a:r>
              <a:rPr lang="en-US" sz="1800" dirty="0" smtClean="0"/>
              <a:t>Therefore </a:t>
            </a:r>
            <a:r>
              <a:rPr lang="en-US" sz="1800" dirty="0"/>
              <a:t>S is empty, and p(n) </a:t>
            </a:r>
            <a:r>
              <a:rPr lang="en-US" sz="2000" dirty="0"/>
              <a:t>is true for all n</a:t>
            </a:r>
            <a:r>
              <a:rPr lang="en-US" sz="2000" dirty="0">
                <a:sym typeface="Symbol" pitchFamily="18" charset="2"/>
              </a:rPr>
              <a:t></a:t>
            </a:r>
            <a:r>
              <a:rPr lang="en-US" sz="2000" dirty="0"/>
              <a:t> n</a:t>
            </a:r>
            <a:r>
              <a:rPr lang="en-US" sz="2000" baseline="-25000" dirty="0"/>
              <a:t>0.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Proof that induction works</a:t>
            </a:r>
          </a:p>
        </p:txBody>
      </p:sp>
    </p:spTree>
    <p:extLst>
      <p:ext uri="{BB962C8B-B14F-4D97-AF65-F5344CB8AC3E}">
        <p14:creationId xmlns:p14="http://schemas.microsoft.com/office/powerpoint/2010/main" val="16315918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"/>
              </a:spcBef>
            </a:pPr>
            <a:r>
              <a:rPr lang="en-US" sz="2400" dirty="0" smtClean="0"/>
              <a:t>To prove: 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>
              <a:spcBef>
                <a:spcPct val="5000"/>
              </a:spcBef>
            </a:pPr>
            <a:r>
              <a:rPr lang="en-US" sz="2400" dirty="0"/>
              <a:t>What is the base case?</a:t>
            </a:r>
          </a:p>
          <a:p>
            <a:pPr>
              <a:spcBef>
                <a:spcPct val="5000"/>
              </a:spcBef>
            </a:pPr>
            <a:r>
              <a:rPr lang="en-US" sz="2400" dirty="0"/>
              <a:t>Induction hypothesis?</a:t>
            </a:r>
          </a:p>
          <a:p>
            <a:pPr>
              <a:spcBef>
                <a:spcPct val="5000"/>
              </a:spcBef>
            </a:pPr>
            <a:r>
              <a:rPr lang="en-US" sz="2400" dirty="0"/>
              <a:t>What do we need to show in the induction step?</a:t>
            </a:r>
          </a:p>
          <a:p>
            <a:pPr>
              <a:spcBef>
                <a:spcPct val="5000"/>
              </a:spcBef>
            </a:pPr>
            <a:r>
              <a:rPr lang="en-US" sz="2400" dirty="0"/>
              <a:t>Procedural matters:</a:t>
            </a:r>
          </a:p>
          <a:p>
            <a:pPr lvl="1">
              <a:spcBef>
                <a:spcPct val="5000"/>
              </a:spcBef>
            </a:pPr>
            <a:r>
              <a:rPr lang="en-US" sz="2100" dirty="0"/>
              <a:t>Start with one side of the equation/inequality and work toward the other side.</a:t>
            </a:r>
          </a:p>
          <a:p>
            <a:pPr lvl="1">
              <a:spcBef>
                <a:spcPct val="5000"/>
              </a:spcBef>
            </a:pPr>
            <a:r>
              <a:rPr lang="en-US" sz="2100" dirty="0">
                <a:solidFill>
                  <a:schemeClr val="accent6"/>
                </a:solidFill>
              </a:rPr>
              <a:t>DO NOT </a:t>
            </a:r>
            <a:r>
              <a:rPr lang="en-US" sz="2100" dirty="0"/>
              <a:t>use the </a:t>
            </a:r>
            <a:r>
              <a:rPr lang="en-US" sz="2100" dirty="0" smtClean="0"/>
              <a:t>“ write what we want to prove and do </a:t>
            </a:r>
            <a:r>
              <a:rPr lang="en-US" sz="2100" dirty="0"/>
              <a:t>the same thing to both sides of the </a:t>
            </a:r>
            <a:r>
              <a:rPr lang="en-US" sz="2100" dirty="0" smtClean="0"/>
              <a:t>equation to work backwards to what we are assuming" </a:t>
            </a:r>
            <a:r>
              <a:rPr lang="en-US" sz="2100" dirty="0"/>
              <a:t>approach.</a:t>
            </a:r>
          </a:p>
          <a:p>
            <a:pPr lvl="1">
              <a:spcBef>
                <a:spcPct val="5000"/>
              </a:spcBef>
            </a:pPr>
            <a:r>
              <a:rPr lang="en-US" sz="2100" dirty="0"/>
              <a:t>Clearly indicate the step in which you use the induction hypothesis. 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Induction </a:t>
            </a:r>
            <a:r>
              <a:rPr lang="en-US" dirty="0"/>
              <a:t>example </a:t>
            </a:r>
          </a:p>
        </p:txBody>
      </p:sp>
      <p:graphicFrame>
        <p:nvGraphicFramePr>
          <p:cNvPr id="122884" name="Object 4"/>
          <p:cNvGraphicFramePr>
            <a:graphicFrameLocks noChangeAspect="1"/>
          </p:cNvGraphicFramePr>
          <p:nvPr/>
        </p:nvGraphicFramePr>
        <p:xfrm>
          <a:off x="2514600" y="1219200"/>
          <a:ext cx="495300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hoto Editor Photo" r:id="rId3" imgW="3638095" imgH="628571" progId="">
                  <p:embed/>
                </p:oleObj>
              </mc:Choice>
              <mc:Fallback>
                <p:oleObj name="Photo Editor Photo" r:id="rId3" imgW="3638095" imgH="628571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219200"/>
                        <a:ext cx="4953000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837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Show by induction that 2n + 1 &lt; n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for all integers n</a:t>
            </a:r>
            <a:r>
              <a:rPr lang="en-US" dirty="0">
                <a:solidFill>
                  <a:schemeClr val="tx1"/>
                </a:solidFill>
                <a:sym typeface="Symbol" pitchFamily="18" charset="2"/>
              </a:rPr>
              <a:t></a:t>
            </a:r>
            <a:r>
              <a:rPr lang="en-US" dirty="0">
                <a:solidFill>
                  <a:schemeClr val="tx1"/>
                </a:solidFill>
              </a:rPr>
              <a:t>3.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There are other ways that we could show this (using calculus, for example).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But for now the goal is to have a simple example that can illustrate how to do proofs by induction.</a:t>
            </a:r>
          </a:p>
          <a:p>
            <a:endParaRPr lang="en-US" dirty="0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Another example:</a:t>
            </a:r>
          </a:p>
        </p:txBody>
      </p:sp>
    </p:spTree>
    <p:extLst>
      <p:ext uri="{BB962C8B-B14F-4D97-AF65-F5344CB8AC3E}">
        <p14:creationId xmlns:p14="http://schemas.microsoft.com/office/powerpoint/2010/main" val="334568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cs typeface="Times New Roman" pitchFamily="18" charset="0"/>
                <a:sym typeface="Symbol" pitchFamily="18" charset="2"/>
              </a:rPr>
              <a:t>When we write a recursive program, we make it work for the base case(s).  </a:t>
            </a:r>
          </a:p>
          <a:p>
            <a:pPr lvl="1">
              <a:lnSpc>
                <a:spcPct val="90000"/>
              </a:lnSpc>
            </a:pPr>
            <a:r>
              <a:rPr lang="en-US" sz="2100" dirty="0">
                <a:cs typeface="Times New Roman" pitchFamily="18" charset="0"/>
                <a:sym typeface="Symbol" pitchFamily="18" charset="2"/>
              </a:rPr>
              <a:t>Then, assuming that it works for smaller values, we use the solution for a smaller value  to construct a solution for a larger value. 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cs typeface="Times New Roman" pitchFamily="18" charset="0"/>
                <a:sym typeface="Symbol" pitchFamily="18" charset="2"/>
              </a:rPr>
              <a:t>To prove that a property p(n) is true for all n&gt;0 using (strong) mathematical induction, </a:t>
            </a:r>
          </a:p>
          <a:p>
            <a:pPr lvl="1">
              <a:lnSpc>
                <a:spcPct val="90000"/>
              </a:lnSpc>
            </a:pPr>
            <a:r>
              <a:rPr lang="en-US" sz="2100" dirty="0">
                <a:cs typeface="Times New Roman" pitchFamily="18" charset="0"/>
                <a:sym typeface="Symbol" pitchFamily="18" charset="2"/>
              </a:rPr>
              <a:t>we show that 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cs typeface="Times New Roman" pitchFamily="18" charset="0"/>
                <a:sym typeface="Symbol" pitchFamily="18" charset="2"/>
              </a:rPr>
              <a:t>it is true for the base case (typically n=0 or n=1), and that </a:t>
            </a:r>
          </a:p>
          <a:p>
            <a:pPr lvl="2">
              <a:lnSpc>
                <a:spcPct val="90000"/>
              </a:lnSpc>
              <a:spcAft>
                <a:spcPct val="20000"/>
              </a:spcAft>
            </a:pPr>
            <a:r>
              <a:rPr lang="en-US" sz="2000" dirty="0">
                <a:cs typeface="Times New Roman" pitchFamily="18" charset="0"/>
                <a:sym typeface="Symbol" pitchFamily="18" charset="2"/>
              </a:rPr>
              <a:t>the truth of p(k) for larger values of k can be derived from the truth of p(j) for all j with n</a:t>
            </a:r>
            <a:r>
              <a:rPr lang="en-US" sz="2000" baseline="-25000" dirty="0">
                <a:cs typeface="Times New Roman" pitchFamily="18" charset="0"/>
                <a:sym typeface="Symbol" pitchFamily="18" charset="2"/>
              </a:rPr>
              <a:t>0</a:t>
            </a:r>
            <a:r>
              <a:rPr lang="en-US" sz="2000" dirty="0">
                <a:cs typeface="Times New Roman" pitchFamily="18" charset="0"/>
                <a:sym typeface="Symbol" pitchFamily="18" charset="2"/>
              </a:rPr>
              <a:t>  j &lt; k.</a:t>
            </a:r>
            <a:endParaRPr lang="en-US" sz="2000" baseline="-25000" dirty="0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Induction is like Recursion</a:t>
            </a:r>
          </a:p>
        </p:txBody>
      </p:sp>
    </p:spTree>
    <p:extLst>
      <p:ext uri="{BB962C8B-B14F-4D97-AF65-F5344CB8AC3E}">
        <p14:creationId xmlns:p14="http://schemas.microsoft.com/office/powerpoint/2010/main" val="1854988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T(0) = 1, T(1) = 2, T(n) = T(n-1) + T(n-2) + 3</a:t>
            </a:r>
          </a:p>
          <a:p>
            <a:r>
              <a:rPr lang="en-US" dirty="0" smtClean="0"/>
              <a:t>DO some examples to see if we can get a formula for T(n)</a:t>
            </a:r>
          </a:p>
          <a:p>
            <a:r>
              <a:rPr lang="en-US" dirty="0" smtClean="0"/>
              <a:t>Prove it </a:t>
            </a:r>
            <a:r>
              <a:rPr lang="en-US" smtClean="0"/>
              <a:t>by induction.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Fibonacci runtime problem </a:t>
            </a:r>
            <a:r>
              <a:rPr lang="en-US" dirty="0" err="1" smtClean="0"/>
              <a:t>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93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r>
              <a:rPr lang="en-US" dirty="0"/>
              <a:t>Z      all integers (whole numbers)</a:t>
            </a:r>
          </a:p>
          <a:p>
            <a:r>
              <a:rPr lang="en-US" dirty="0"/>
              <a:t>Z</a:t>
            </a:r>
            <a:r>
              <a:rPr lang="en-US" baseline="30000" dirty="0"/>
              <a:t>+</a:t>
            </a:r>
            <a:r>
              <a:rPr lang="en-US" dirty="0"/>
              <a:t>    the positive integers</a:t>
            </a:r>
          </a:p>
          <a:p>
            <a:r>
              <a:rPr lang="en-US" dirty="0"/>
              <a:t>Z</a:t>
            </a:r>
            <a:r>
              <a:rPr lang="en-US" baseline="30000" dirty="0"/>
              <a:t>-</a:t>
            </a:r>
            <a:r>
              <a:rPr lang="en-US" dirty="0"/>
              <a:t>    the negative integers</a:t>
            </a:r>
          </a:p>
          <a:p>
            <a:r>
              <a:rPr lang="en-US" dirty="0"/>
              <a:t>N     Natural </a:t>
            </a:r>
            <a:r>
              <a:rPr lang="en-US" dirty="0" smtClean="0"/>
              <a:t>numbers: non-negative integers</a:t>
            </a:r>
          </a:p>
          <a:p>
            <a:pPr lvl="1"/>
            <a:r>
              <a:rPr lang="en-US" dirty="0" smtClean="0"/>
              <a:t>Note that some people define Natural numbers as Z</a:t>
            </a:r>
            <a:r>
              <a:rPr lang="en-US" baseline="30000" dirty="0" smtClean="0"/>
              <a:t>+</a:t>
            </a:r>
            <a:endParaRPr lang="en-US" dirty="0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Sets of Integers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686800" cy="4525963"/>
          </a:xfrm>
        </p:spPr>
        <p:txBody>
          <a:bodyPr/>
          <a:lstStyle/>
          <a:p>
            <a:r>
              <a:rPr lang="en-US" b="1" dirty="0" smtClean="0"/>
              <a:t>Implication</a:t>
            </a:r>
            <a:r>
              <a:rPr lang="en-US" dirty="0" smtClean="0"/>
              <a:t>: </a:t>
            </a:r>
            <a:r>
              <a:rPr lang="en-US" dirty="0" err="1" smtClean="0"/>
              <a:t>A</a:t>
            </a:r>
            <a:r>
              <a:rPr lang="en-US" dirty="0" err="1" smtClean="0">
                <a:sym typeface="Wingdings" pitchFamily="2" charset="2"/>
              </a:rPr>
              <a:t>B</a:t>
            </a:r>
            <a:r>
              <a:rPr lang="en-US" dirty="0" smtClean="0">
                <a:sym typeface="Wingdings" pitchFamily="2" charset="2"/>
              </a:rPr>
              <a:t>, where A and B are </a:t>
            </a:r>
            <a:r>
              <a:rPr lang="en-US" dirty="0" err="1" smtClean="0">
                <a:sym typeface="Wingdings" pitchFamily="2" charset="2"/>
              </a:rPr>
              <a:t>boolean</a:t>
            </a:r>
            <a:r>
              <a:rPr lang="en-US" dirty="0" smtClean="0">
                <a:sym typeface="Wingdings" pitchFamily="2" charset="2"/>
              </a:rPr>
              <a:t> values.   </a:t>
            </a:r>
            <a:r>
              <a:rPr lang="en-US" b="1" dirty="0" smtClean="0">
                <a:solidFill>
                  <a:schemeClr val="accent6"/>
                </a:solidFill>
                <a:sym typeface="Wingdings" pitchFamily="2" charset="2"/>
              </a:rPr>
              <a:t>If A, then B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If it rains today, I will use my umbrella.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When is this statement true?</a:t>
            </a:r>
          </a:p>
          <a:p>
            <a:pPr lvl="3"/>
            <a:r>
              <a:rPr lang="en-US" dirty="0" smtClean="0">
                <a:sym typeface="Wingdings" pitchFamily="2" charset="2"/>
              </a:rPr>
              <a:t>When I use my umbrella</a:t>
            </a:r>
          </a:p>
          <a:p>
            <a:pPr lvl="3"/>
            <a:r>
              <a:rPr lang="en-US" dirty="0" smtClean="0">
                <a:sym typeface="Wingdings" pitchFamily="2" charset="2"/>
              </a:rPr>
              <a:t>When it does not rain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When is it false?</a:t>
            </a:r>
          </a:p>
          <a:p>
            <a:pPr lvl="3"/>
            <a:r>
              <a:rPr lang="en-US" dirty="0" smtClean="0">
                <a:sym typeface="Wingdings" pitchFamily="2" charset="2"/>
              </a:rPr>
              <a:t>Only when it rains and I do not use my umbrella.</a:t>
            </a:r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Some Logic Background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4343400"/>
          <a:ext cx="1981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533400"/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B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90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22309"/>
            <a:ext cx="8229600" cy="3949891"/>
          </a:xfrm>
        </p:spPr>
        <p:txBody>
          <a:bodyPr/>
          <a:lstStyle/>
          <a:p>
            <a:r>
              <a:rPr lang="en-US" dirty="0" smtClean="0"/>
              <a:t>Conclusions:</a:t>
            </a:r>
          </a:p>
          <a:p>
            <a:pPr lvl="1"/>
            <a:r>
              <a:rPr lang="en-US" dirty="0" smtClean="0"/>
              <a:t>If we know that </a:t>
            </a:r>
            <a:r>
              <a:rPr lang="en-US" b="1" dirty="0" err="1" smtClean="0"/>
              <a:t>A</a:t>
            </a:r>
            <a:r>
              <a:rPr lang="en-US" b="1" dirty="0" err="1" smtClean="0">
                <a:sym typeface="Wingdings" pitchFamily="2" charset="2"/>
              </a:rPr>
              <a:t>B</a:t>
            </a:r>
            <a:r>
              <a:rPr lang="en-US" dirty="0" smtClean="0">
                <a:sym typeface="Wingdings" pitchFamily="2" charset="2"/>
              </a:rPr>
              <a:t> is true, and </a:t>
            </a:r>
            <a:r>
              <a:rPr lang="en-US" b="1" dirty="0" smtClean="0">
                <a:sym typeface="Wingdings" pitchFamily="2" charset="2"/>
              </a:rPr>
              <a:t>B</a:t>
            </a:r>
            <a:r>
              <a:rPr lang="en-US" dirty="0" smtClean="0">
                <a:sym typeface="Wingdings" pitchFamily="2" charset="2"/>
              </a:rPr>
              <a:t> is false, then </a:t>
            </a:r>
            <a:r>
              <a:rPr lang="en-US" b="1" dirty="0" smtClean="0">
                <a:sym typeface="Wingdings" pitchFamily="2" charset="2"/>
              </a:rPr>
              <a:t>A</a:t>
            </a:r>
            <a:r>
              <a:rPr lang="en-US" dirty="0" smtClean="0">
                <a:sym typeface="Wingdings" pitchFamily="2" charset="2"/>
              </a:rPr>
              <a:t/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must be …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Another expression that is equivalent to </a:t>
            </a:r>
            <a:r>
              <a:rPr lang="en-US" dirty="0" err="1" smtClean="0">
                <a:sym typeface="Wingdings" pitchFamily="2" charset="2"/>
              </a:rPr>
              <a:t>AB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¬ A OR B (think about the truth table for ¬A OR B )</a:t>
            </a:r>
          </a:p>
          <a:p>
            <a:pPr lvl="1"/>
            <a:r>
              <a:rPr lang="en-US" dirty="0" smtClean="0"/>
              <a:t>What similar expression is equivalent to </a:t>
            </a:r>
            <a:r>
              <a:rPr lang="en-US" dirty="0" smtClean="0">
                <a:sym typeface="Wingdings" pitchFamily="2" charset="2"/>
              </a:rPr>
              <a:t>¬</a:t>
            </a:r>
            <a:r>
              <a:rPr lang="en-US" dirty="0" smtClean="0"/>
              <a:t>(</a:t>
            </a:r>
            <a:r>
              <a:rPr lang="en-US" dirty="0" err="1" smtClean="0">
                <a:sym typeface="Wingdings" pitchFamily="2" charset="2"/>
              </a:rPr>
              <a:t>AB</a:t>
            </a:r>
            <a:r>
              <a:rPr lang="en-US" dirty="0" smtClean="0">
                <a:sym typeface="Wingdings" pitchFamily="2" charset="2"/>
              </a:rPr>
              <a:t>)?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Implication: </a:t>
            </a:r>
            <a:r>
              <a:rPr lang="en-US" dirty="0" err="1" smtClean="0"/>
              <a:t>A</a:t>
            </a:r>
            <a:r>
              <a:rPr lang="en-US" dirty="0" err="1" smtClean="0">
                <a:sym typeface="Wingdings" pitchFamily="2" charset="2"/>
              </a:rPr>
              <a:t>B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705600" y="304800"/>
          <a:ext cx="1981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533400"/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B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55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A is a </a:t>
            </a:r>
            <a:r>
              <a:rPr lang="en-US" dirty="0" err="1" smtClean="0"/>
              <a:t>boolean</a:t>
            </a:r>
            <a:r>
              <a:rPr lang="en-US" dirty="0" smtClean="0"/>
              <a:t> value, the value of the expression </a:t>
            </a:r>
            <a:r>
              <a:rPr lang="en-US" b="1" dirty="0" smtClean="0">
                <a:solidFill>
                  <a:schemeClr val="accent6"/>
                </a:solidFill>
              </a:rPr>
              <a:t>A AND ¬A </a:t>
            </a:r>
            <a:r>
              <a:rPr lang="en-US" dirty="0" smtClean="0"/>
              <a:t>is _____.  This expression is known as a </a:t>
            </a:r>
            <a:r>
              <a:rPr lang="en-US" b="1" dirty="0" smtClean="0"/>
              <a:t>contradiction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Putting this together with what we saw previously, if </a:t>
            </a:r>
            <a:r>
              <a:rPr lang="en-US" dirty="0" smtClean="0">
                <a:solidFill>
                  <a:schemeClr val="accent6"/>
                </a:solidFill>
              </a:rPr>
              <a:t>B </a:t>
            </a:r>
            <a:r>
              <a:rPr lang="en-US" dirty="0" smtClean="0">
                <a:solidFill>
                  <a:schemeClr val="accent6"/>
                </a:solidFill>
                <a:sym typeface="Wingdings" pitchFamily="2" charset="2"/>
              </a:rPr>
              <a:t> (A AND </a:t>
            </a:r>
            <a:r>
              <a:rPr lang="en-US" b="1" dirty="0" smtClean="0">
                <a:solidFill>
                  <a:schemeClr val="accent6"/>
                </a:solidFill>
              </a:rPr>
              <a:t>¬A) </a:t>
            </a:r>
            <a:r>
              <a:rPr lang="en-US" b="1" dirty="0" smtClean="0"/>
              <a:t>is True, what can we say about B?</a:t>
            </a:r>
          </a:p>
          <a:p>
            <a:r>
              <a:rPr lang="en-US" b="1" dirty="0" smtClean="0"/>
              <a:t>This is the basis for “proof by contradiction”.</a:t>
            </a:r>
          </a:p>
          <a:p>
            <a:pPr lvl="1"/>
            <a:r>
              <a:rPr lang="en-US" b="1" dirty="0" smtClean="0"/>
              <a:t>To show that </a:t>
            </a:r>
            <a:r>
              <a:rPr lang="en-US" b="1" dirty="0" smtClean="0">
                <a:solidFill>
                  <a:schemeClr val="accent6"/>
                </a:solidFill>
              </a:rPr>
              <a:t>B</a:t>
            </a:r>
            <a:r>
              <a:rPr lang="en-US" b="1" dirty="0" smtClean="0"/>
              <a:t> is true, we find an A for which we can show that</a:t>
            </a:r>
            <a:br>
              <a:rPr lang="en-US" b="1" dirty="0" smtClean="0"/>
            </a:br>
            <a:r>
              <a:rPr lang="en-US" dirty="0" smtClean="0">
                <a:solidFill>
                  <a:schemeClr val="accent6"/>
                </a:solidFill>
              </a:rPr>
              <a:t> ¬B </a:t>
            </a:r>
            <a:r>
              <a:rPr lang="en-US" dirty="0" smtClean="0">
                <a:solidFill>
                  <a:schemeClr val="accent6"/>
                </a:solidFill>
                <a:sym typeface="Wingdings" pitchFamily="2" charset="2"/>
              </a:rPr>
              <a:t> (A AND </a:t>
            </a:r>
            <a:r>
              <a:rPr lang="en-US" b="1" dirty="0" smtClean="0">
                <a:solidFill>
                  <a:schemeClr val="accent6"/>
                </a:solidFill>
              </a:rPr>
              <a:t>¬A) </a:t>
            </a:r>
            <a:r>
              <a:rPr lang="en-US" b="1" dirty="0" smtClean="0"/>
              <a:t>is true.</a:t>
            </a:r>
          </a:p>
          <a:p>
            <a:pPr lvl="1"/>
            <a:r>
              <a:rPr lang="en-US" b="1" dirty="0" smtClean="0"/>
              <a:t>This is the approach we will use in our proof that Mathematical induction works.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Contradictions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90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31242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/>
                </a:solidFill>
              </a:rPr>
              <a:t>¬B </a:t>
            </a:r>
            <a:r>
              <a:rPr lang="en-US" b="1" dirty="0" smtClean="0">
                <a:solidFill>
                  <a:schemeClr val="accent6"/>
                </a:solidFill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chemeClr val="accent6"/>
                </a:solidFill>
              </a:rPr>
              <a:t>¬A </a:t>
            </a:r>
            <a:r>
              <a:rPr lang="en-US" dirty="0" smtClean="0"/>
              <a:t>is called the </a:t>
            </a:r>
            <a:r>
              <a:rPr lang="en-US" b="1" dirty="0" smtClean="0"/>
              <a:t>contrapositive</a:t>
            </a:r>
            <a:r>
              <a:rPr lang="en-US" dirty="0" smtClean="0"/>
              <a:t> of </a:t>
            </a:r>
            <a:r>
              <a:rPr lang="en-US" b="1" dirty="0" err="1" smtClean="0">
                <a:solidFill>
                  <a:schemeClr val="accent6"/>
                </a:solidFill>
              </a:rPr>
              <a:t>A</a:t>
            </a:r>
            <a:r>
              <a:rPr lang="en-US" b="1" dirty="0" err="1" smtClean="0">
                <a:solidFill>
                  <a:schemeClr val="accent6"/>
                </a:solidFill>
                <a:sym typeface="Wingdings" pitchFamily="2" charset="2"/>
              </a:rPr>
              <a:t>B</a:t>
            </a:r>
            <a:endParaRPr lang="en-US" b="1" dirty="0" smtClean="0">
              <a:solidFill>
                <a:schemeClr val="accent6"/>
              </a:solidFill>
            </a:endParaRPr>
          </a:p>
          <a:p>
            <a:r>
              <a:rPr lang="en-US" dirty="0" smtClean="0"/>
              <a:t> Notice that the third and sixth columns of the truth table are the same.</a:t>
            </a:r>
          </a:p>
          <a:p>
            <a:r>
              <a:rPr lang="en-US" dirty="0" smtClean="0"/>
              <a:t>Thus an implication is true if and only if its contrapositive is true.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Contrapositive of </a:t>
            </a:r>
            <a:r>
              <a:rPr lang="en-US" dirty="0" err="1" smtClean="0"/>
              <a:t>A</a:t>
            </a:r>
            <a:r>
              <a:rPr lang="en-US" dirty="0" err="1" smtClean="0">
                <a:sym typeface="Wingdings" pitchFamily="2" charset="2"/>
              </a:rPr>
              <a:t>B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219200"/>
          <a:ext cx="6629400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901"/>
                <a:gridCol w="786539"/>
                <a:gridCol w="1235990"/>
                <a:gridCol w="964770"/>
                <a:gridCol w="1143000"/>
                <a:gridCol w="1600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</a:t>
                      </a:r>
                      <a:r>
                        <a:rPr lang="en-US" dirty="0" err="1" smtClean="0">
                          <a:sym typeface="Wingdings" pitchFamily="2" charset="2"/>
                        </a:rPr>
                        <a:t>B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¬B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¬A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¬B  </a:t>
                      </a:r>
                      <a:r>
                        <a:rPr lang="en-US" dirty="0" smtClean="0">
                          <a:sym typeface="Wingdings" pitchFamily="2" charset="2"/>
                        </a:rPr>
                        <a:t>  </a:t>
                      </a:r>
                      <a:r>
                        <a:rPr lang="en-US" dirty="0" smtClean="0"/>
                        <a:t>¬A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6"/>
                          </a:solidFill>
                        </a:rPr>
                        <a:t>T</a:t>
                      </a:r>
                      <a:endParaRPr lang="en-US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43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Most of the time our intuition is good enough so we don't have to resort to formal proofs of things.  But sometimes ...</a:t>
            </a:r>
          </a:p>
          <a:p>
            <a:pPr>
              <a:lnSpc>
                <a:spcPct val="90000"/>
              </a:lnSpc>
            </a:pPr>
            <a:r>
              <a:rPr lang="en-US" dirty="0"/>
              <a:t>What kind of thing do we try to prove </a:t>
            </a:r>
            <a:r>
              <a:rPr lang="en-US" i="1" dirty="0"/>
              <a:t>via</a:t>
            </a:r>
            <a:r>
              <a:rPr lang="en-US" dirty="0"/>
              <a:t> induction?</a:t>
            </a:r>
          </a:p>
          <a:p>
            <a:pPr>
              <a:lnSpc>
                <a:spcPct val="90000"/>
              </a:lnSpc>
            </a:pPr>
            <a:r>
              <a:rPr lang="en-US" dirty="0"/>
              <a:t>What is the approach?  (How does it work?)</a:t>
            </a:r>
          </a:p>
          <a:p>
            <a:pPr>
              <a:lnSpc>
                <a:spcPct val="90000"/>
              </a:lnSpc>
            </a:pPr>
            <a:r>
              <a:rPr lang="en-US" dirty="0"/>
              <a:t>Why does this really prove the infinite set of statements that we want to prove?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Start with the Well-ordering Principle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proof of Mathematical Induction Principle by contradiction.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Mathematical </a:t>
            </a:r>
            <a:r>
              <a:rPr lang="en-US" sz="3000" dirty="0" smtClean="0"/>
              <a:t>Induction What's </a:t>
            </a:r>
            <a:r>
              <a:rPr lang="en-US" sz="3000" dirty="0"/>
              <a:t>it all about? (Outline of </a:t>
            </a:r>
            <a:r>
              <a:rPr lang="en-US" sz="3000" dirty="0" smtClean="0"/>
              <a:t> the next </a:t>
            </a:r>
            <a:r>
              <a:rPr lang="en-US" sz="3000" dirty="0"/>
              <a:t>slides)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In this course, it will be a property of positive integers (or non-negative integers, or integers larger than some specific number).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 A </a:t>
            </a:r>
            <a:r>
              <a:rPr lang="en-US" b="1" i="1" dirty="0">
                <a:cs typeface="Times New Roman" pitchFamily="18" charset="0"/>
              </a:rPr>
              <a:t>property</a:t>
            </a:r>
            <a:r>
              <a:rPr lang="en-US" dirty="0">
                <a:cs typeface="Times New Roman" pitchFamily="18" charset="0"/>
              </a:rPr>
              <a:t> p(n) is a </a:t>
            </a:r>
            <a:r>
              <a:rPr lang="en-US" dirty="0" err="1">
                <a:cs typeface="Times New Roman" pitchFamily="18" charset="0"/>
              </a:rPr>
              <a:t>boolean</a:t>
            </a:r>
            <a:r>
              <a:rPr lang="en-US" dirty="0">
                <a:cs typeface="Times New Roman" pitchFamily="18" charset="0"/>
              </a:rPr>
              <a:t> statement about the integer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.  </a:t>
            </a:r>
            <a:r>
              <a:rPr lang="en-US" dirty="0">
                <a:solidFill>
                  <a:srgbClr val="FF0066"/>
                </a:solidFill>
                <a:cs typeface="Times New Roman" pitchFamily="18" charset="0"/>
              </a:rPr>
              <a:t>[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folHlink"/>
                </a:solidFill>
                <a:cs typeface="Times New Roman" pitchFamily="18" charset="0"/>
              </a:rPr>
              <a:t>p: </a:t>
            </a:r>
            <a:r>
              <a:rPr lang="en-US" dirty="0" err="1">
                <a:solidFill>
                  <a:schemeClr val="folHlink"/>
                </a:solidFill>
                <a:cs typeface="Times New Roman" pitchFamily="18" charset="0"/>
              </a:rPr>
              <a:t>int</a:t>
            </a:r>
            <a:r>
              <a:rPr lang="en-US" dirty="0">
                <a:solidFill>
                  <a:schemeClr val="folHlink"/>
                </a:solidFill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dirty="0" err="1">
                <a:solidFill>
                  <a:schemeClr val="folHlink"/>
                </a:solidFill>
                <a:cs typeface="Times New Roman" pitchFamily="18" charset="0"/>
                <a:sym typeface="Wingdings" pitchFamily="2" charset="2"/>
              </a:rPr>
              <a:t>boolean</a:t>
            </a:r>
            <a:r>
              <a:rPr lang="en-US" dirty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>
                <a:solidFill>
                  <a:srgbClr val="FF0066"/>
                </a:solidFill>
                <a:cs typeface="Times New Roman" pitchFamily="18" charset="0"/>
                <a:sym typeface="Wingdings" pitchFamily="2" charset="2"/>
              </a:rPr>
              <a:t>]</a:t>
            </a:r>
            <a:endParaRPr lang="en-US" dirty="0">
              <a:solidFill>
                <a:srgbClr val="FF0066"/>
              </a:solidFill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Example: p(n) could be "n is an even number".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Then p(4) is true, but p(3) is false.  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</a:pPr>
            <a:r>
              <a:rPr lang="en-US" dirty="0"/>
              <a:t>If we believe that some property p is true for </a:t>
            </a:r>
            <a:r>
              <a:rPr lang="en-US" b="1" dirty="0"/>
              <a:t>all </a:t>
            </a:r>
            <a:r>
              <a:rPr lang="en-US" dirty="0"/>
              <a:t>positive integers, induction gives us a way of proving it.</a:t>
            </a:r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What kind of things do we try to prove </a:t>
            </a:r>
            <a:r>
              <a:rPr lang="en-US" sz="3600" i="1" dirty="0"/>
              <a:t>via</a:t>
            </a:r>
            <a:r>
              <a:rPr lang="en-US" sz="3600" dirty="0"/>
              <a:t> induction?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prove that p(n) is true for all n </a:t>
            </a:r>
            <a:r>
              <a:rPr lang="en-US" dirty="0">
                <a:sym typeface="Symbol" pitchFamily="18" charset="2"/>
              </a:rPr>
              <a:t>n</a:t>
            </a:r>
            <a:r>
              <a:rPr lang="en-US" baseline="-25000" dirty="0">
                <a:sym typeface="Symbol" pitchFamily="18" charset="2"/>
              </a:rPr>
              <a:t>0</a:t>
            </a:r>
            <a:r>
              <a:rPr lang="en-US" dirty="0">
                <a:sym typeface="Symbol" pitchFamily="18" charset="2"/>
              </a:rPr>
              <a:t>:</a:t>
            </a:r>
          </a:p>
          <a:p>
            <a:pPr lvl="2">
              <a:spcAft>
                <a:spcPct val="40000"/>
              </a:spcAft>
            </a:pPr>
            <a:r>
              <a:rPr lang="en-US" sz="2900" dirty="0"/>
              <a:t>Show that p(n</a:t>
            </a:r>
            <a:r>
              <a:rPr lang="en-US" sz="2900" baseline="-25000" dirty="0"/>
              <a:t>0</a:t>
            </a:r>
            <a:r>
              <a:rPr lang="en-US" sz="2900" dirty="0"/>
              <a:t>) is true.</a:t>
            </a:r>
          </a:p>
          <a:p>
            <a:pPr lvl="2">
              <a:lnSpc>
                <a:spcPct val="135000"/>
              </a:lnSpc>
              <a:spcAft>
                <a:spcPct val="40000"/>
              </a:spcAft>
            </a:pPr>
            <a:r>
              <a:rPr lang="en-US" sz="2900" dirty="0"/>
              <a:t>Show that </a:t>
            </a:r>
            <a:r>
              <a:rPr lang="en-US" sz="2900" b="1" dirty="0">
                <a:solidFill>
                  <a:schemeClr val="folHlink"/>
                </a:solidFill>
              </a:rPr>
              <a:t>for all</a:t>
            </a:r>
            <a:r>
              <a:rPr lang="en-US" sz="2900" dirty="0"/>
              <a:t> k </a:t>
            </a:r>
            <a:r>
              <a:rPr lang="en-US" sz="2900" dirty="0">
                <a:sym typeface="Symbol" pitchFamily="18" charset="2"/>
              </a:rPr>
              <a:t></a:t>
            </a:r>
            <a:r>
              <a:rPr lang="en-US" sz="2900" dirty="0"/>
              <a:t> n</a:t>
            </a:r>
            <a:r>
              <a:rPr lang="en-US" sz="2900" baseline="-25000" dirty="0"/>
              <a:t>0</a:t>
            </a:r>
            <a:r>
              <a:rPr lang="en-US" sz="2900" dirty="0"/>
              <a:t>, </a:t>
            </a:r>
            <a:br>
              <a:rPr lang="en-US" sz="2900" dirty="0"/>
            </a:br>
            <a:r>
              <a:rPr lang="en-US" sz="2900" dirty="0" smtClean="0"/>
              <a:t>       p(k</a:t>
            </a:r>
            <a:r>
              <a:rPr lang="en-US" sz="2900" dirty="0"/>
              <a:t>) implies p(k+1).  </a:t>
            </a:r>
            <a:br>
              <a:rPr lang="en-US" sz="2900" dirty="0"/>
            </a:br>
            <a:r>
              <a:rPr lang="en-US" sz="2900" dirty="0" err="1">
                <a:solidFill>
                  <a:srgbClr val="FF0066"/>
                </a:solidFill>
              </a:rPr>
              <a:t>I.e</a:t>
            </a:r>
            <a:r>
              <a:rPr lang="en-US" sz="2900" dirty="0"/>
              <a:t>, show that </a:t>
            </a:r>
            <a:r>
              <a:rPr lang="en-US" sz="2900" b="1" dirty="0">
                <a:solidFill>
                  <a:schemeClr val="folHlink"/>
                </a:solidFill>
              </a:rPr>
              <a:t>whenever</a:t>
            </a:r>
            <a:r>
              <a:rPr lang="en-US" sz="2900" dirty="0"/>
              <a:t> p(k) is true, then p(k+1) is true also.</a:t>
            </a:r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What is the approach?  </a:t>
            </a:r>
            <a:br>
              <a:rPr lang="en-US"/>
            </a:br>
            <a:r>
              <a:rPr lang="en-US"/>
              <a:t>(How does it work?)</a:t>
            </a:r>
            <a:br>
              <a:rPr lang="en-US"/>
            </a:b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1187</Words>
  <Application>Microsoft Office PowerPoint</Application>
  <PresentationFormat>On-screen Show (4:3)</PresentationFormat>
  <Paragraphs>188</Paragraphs>
  <Slides>18</Slides>
  <Notes>4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Presentation on brainstorming</vt:lpstr>
      <vt:lpstr>Photo Editor Photo</vt:lpstr>
      <vt:lpstr>Mathematical Induction</vt:lpstr>
      <vt:lpstr>Important Sets of Integers</vt:lpstr>
      <vt:lpstr>Some Logic Background</vt:lpstr>
      <vt:lpstr>Implication: AB</vt:lpstr>
      <vt:lpstr>Contradictions</vt:lpstr>
      <vt:lpstr>Contrapositive of AB</vt:lpstr>
      <vt:lpstr>Mathematical Induction What's it all about? (Outline of  the next slides)</vt:lpstr>
      <vt:lpstr>What kind of things do we try to prove via induction? </vt:lpstr>
      <vt:lpstr>What is the approach?   (How does it work?) </vt:lpstr>
      <vt:lpstr>Why does induction work? (Informal look)</vt:lpstr>
      <vt:lpstr>Why does induction work?</vt:lpstr>
      <vt:lpstr>The Well-ordering principle</vt:lpstr>
      <vt:lpstr>Proof that induction works (Overview)</vt:lpstr>
      <vt:lpstr>Proof that induction works</vt:lpstr>
      <vt:lpstr>Induction example </vt:lpstr>
      <vt:lpstr>Another example:</vt:lpstr>
      <vt:lpstr>Induction is like Recursion</vt:lpstr>
      <vt:lpstr>Fibonacci runtime problem problem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2007-11-19T15:20:41Z</dcterms:created>
  <dcterms:modified xsi:type="dcterms:W3CDTF">2010-09-07T20:05:12Z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