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35" r:id="rId3"/>
    <p:sldId id="447" r:id="rId4"/>
    <p:sldId id="436" r:id="rId5"/>
    <p:sldId id="437" r:id="rId6"/>
    <p:sldId id="439" r:id="rId7"/>
    <p:sldId id="440" r:id="rId8"/>
    <p:sldId id="441" r:id="rId9"/>
    <p:sldId id="442" r:id="rId10"/>
    <p:sldId id="443" r:id="rId11"/>
    <p:sldId id="444" r:id="rId12"/>
    <p:sldId id="445" r:id="rId13"/>
    <p:sldId id="446" r:id="rId14"/>
    <p:sldId id="428" r:id="rId15"/>
    <p:sldId id="429" r:id="rId16"/>
    <p:sldId id="430" r:id="rId17"/>
    <p:sldId id="431" r:id="rId18"/>
    <p:sldId id="432" r:id="rId19"/>
    <p:sldId id="433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76457" autoAdjust="0"/>
  </p:normalViewPr>
  <p:slideViewPr>
    <p:cSldViewPr snapToObjects="1">
      <p:cViewPr varScale="1">
        <p:scale>
          <a:sx n="52" d="100"/>
          <a:sy n="52" d="100"/>
        </p:scale>
        <p:origin x="-582" y="-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7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7" y="883158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33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4" y="5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4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2" tIns="46566" rIns="93132" bIns="4656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47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498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650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0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16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86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557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520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Result: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1 3 [5, 1]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2 7 [5, 1, 2]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3 5 [5, 6, 3]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4 6 [5, 6, 3, 4]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5 0 [5]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Courier New" pitchFamily="49" charset="0"/>
                <a:ea typeface="+mn-ea"/>
                <a:cs typeface="Courier New" pitchFamily="49" charset="0"/>
              </a:rPr>
              <a:t>6 2 [5, 6]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692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694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39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6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1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slide.  Figure each out</a:t>
            </a:r>
            <a:r>
              <a:rPr lang="en-US" baseline="0" dirty="0" smtClean="0"/>
              <a:t> together before revealing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sz="1200" dirty="0" smtClean="0">
                <a:sym typeface="Symbol" pitchFamily="18" charset="2"/>
              </a:rPr>
              <a:t></a:t>
            </a:r>
            <a:r>
              <a:rPr lang="en-US" sz="1200" dirty="0" err="1" smtClean="0"/>
              <a:t>lg</a:t>
            </a:r>
            <a:r>
              <a:rPr lang="en-US" sz="1200" dirty="0" smtClean="0"/>
              <a:t> p</a:t>
            </a:r>
            <a:r>
              <a:rPr lang="en-US" sz="1200" dirty="0" smtClean="0">
                <a:sym typeface="Symbol" pitchFamily="18" charset="2"/>
              </a:rPr>
              <a:t>.</a:t>
            </a:r>
          </a:p>
          <a:p>
            <a:r>
              <a:rPr lang="en-US" sz="1200" dirty="0" smtClean="0">
                <a:sym typeface="Symbol" pitchFamily="18" charset="2"/>
              </a:rPr>
              <a:t>Since k &gt; 1, T must be the union of two trees</a:t>
            </a:r>
          </a:p>
          <a:p>
            <a:endParaRPr lang="en-US" sz="1200" dirty="0" smtClean="0">
              <a:sym typeface="Symbol" pitchFamily="18" charset="2"/>
            </a:endParaRPr>
          </a:p>
          <a:p>
            <a:r>
              <a:rPr lang="en-US" sz="1200" dirty="0" smtClean="0">
                <a:sym typeface="Symbol" pitchFamily="18" charset="2"/>
              </a:rPr>
              <a:t>Case 1:</a:t>
            </a:r>
            <a:r>
              <a:rPr lang="en-US" sz="1200" baseline="0" dirty="0" smtClean="0">
                <a:sym typeface="Symbol" pitchFamily="18" charset="2"/>
              </a:rPr>
              <a:t> height of T is max {h1, h2} &lt;= max {</a:t>
            </a:r>
            <a:r>
              <a:rPr lang="en-US" sz="1200" dirty="0" smtClean="0">
                <a:sym typeface="Symbol" pitchFamily="18" charset="2"/>
              </a:rPr>
              <a:t></a:t>
            </a:r>
            <a:r>
              <a:rPr lang="en-US" sz="1200" dirty="0" err="1" smtClean="0"/>
              <a:t>lg</a:t>
            </a:r>
            <a:r>
              <a:rPr lang="en-US" sz="1200" dirty="0" smtClean="0"/>
              <a:t> k</a:t>
            </a:r>
            <a:r>
              <a:rPr lang="en-US" sz="1200" baseline="-25000" dirty="0" smtClean="0"/>
              <a:t>1</a:t>
            </a:r>
            <a:r>
              <a:rPr lang="en-US" sz="1200" dirty="0" smtClean="0">
                <a:sym typeface="Symbol" pitchFamily="18" charset="2"/>
              </a:rPr>
              <a:t>, </a:t>
            </a:r>
            <a:r>
              <a:rPr lang="en-US" sz="1200" dirty="0" err="1" smtClean="0"/>
              <a:t>lg</a:t>
            </a:r>
            <a:r>
              <a:rPr lang="en-US" sz="1200" dirty="0" smtClean="0"/>
              <a:t> k</a:t>
            </a:r>
            <a:r>
              <a:rPr lang="en-US" sz="1200" baseline="-25000" dirty="0" smtClean="0"/>
              <a:t>2</a:t>
            </a:r>
            <a:r>
              <a:rPr lang="en-US" sz="1200" dirty="0" smtClean="0">
                <a:sym typeface="Symbol" pitchFamily="18" charset="2"/>
              </a:rPr>
              <a:t> } &lt;= </a:t>
            </a:r>
            <a:r>
              <a:rPr lang="en-US" sz="1200" dirty="0" err="1" smtClean="0"/>
              <a:t>lg</a:t>
            </a:r>
            <a:r>
              <a:rPr lang="en-US" sz="1200" dirty="0" smtClean="0"/>
              <a:t> k</a:t>
            </a:r>
            <a:r>
              <a:rPr lang="en-US" sz="1200" dirty="0" smtClean="0">
                <a:sym typeface="Symbol" pitchFamily="18" charset="2"/>
              </a:rPr>
              <a:t></a:t>
            </a:r>
          </a:p>
          <a:p>
            <a:endParaRPr lang="en-US" sz="1200" dirty="0" smtClean="0">
              <a:sym typeface="Symbol" pitchFamily="18" charset="2"/>
            </a:endParaRPr>
          </a:p>
          <a:p>
            <a:r>
              <a:rPr lang="en-US" sz="1200" dirty="0" smtClean="0">
                <a:sym typeface="Symbol" pitchFamily="18" charset="2"/>
              </a:rPr>
              <a:t>Case</a:t>
            </a:r>
            <a:r>
              <a:rPr lang="en-US" sz="1200" baseline="0" dirty="0" smtClean="0">
                <a:sym typeface="Symbol" pitchFamily="18" charset="2"/>
              </a:rPr>
              <a:t> 2: 1 + h2 &lt;= 1 + </a:t>
            </a:r>
            <a:r>
              <a:rPr lang="en-US" sz="1200" dirty="0" smtClean="0">
                <a:sym typeface="Symbol" pitchFamily="18" charset="2"/>
              </a:rPr>
              <a:t></a:t>
            </a:r>
            <a:r>
              <a:rPr lang="en-US" sz="1200" dirty="0" err="1" smtClean="0"/>
              <a:t>lg</a:t>
            </a:r>
            <a:r>
              <a:rPr lang="en-US" sz="1200" dirty="0" smtClean="0"/>
              <a:t> k</a:t>
            </a:r>
            <a:r>
              <a:rPr lang="en-US" sz="1200" baseline="-25000" dirty="0" smtClean="0"/>
              <a:t>2</a:t>
            </a:r>
            <a:r>
              <a:rPr lang="en-US" sz="1200" dirty="0" smtClean="0">
                <a:sym typeface="Symbol" pitchFamily="18" charset="2"/>
              </a:rPr>
              <a:t> &lt;= </a:t>
            </a:r>
            <a:r>
              <a:rPr lang="en-US" sz="1200" baseline="0" dirty="0" smtClean="0">
                <a:sym typeface="Symbol" pitchFamily="18" charset="2"/>
              </a:rPr>
              <a:t>1 + </a:t>
            </a:r>
            <a:r>
              <a:rPr lang="en-US" sz="1200" dirty="0" smtClean="0">
                <a:sym typeface="Symbol" pitchFamily="18" charset="2"/>
              </a:rPr>
              <a:t></a:t>
            </a:r>
            <a:r>
              <a:rPr lang="en-US" sz="1200" dirty="0" err="1" smtClean="0"/>
              <a:t>lg</a:t>
            </a:r>
            <a:r>
              <a:rPr lang="en-US" sz="1200" dirty="0" smtClean="0"/>
              <a:t> k/</a:t>
            </a:r>
            <a:r>
              <a:rPr lang="en-US" sz="1200" baseline="0" dirty="0" smtClean="0"/>
              <a:t>2</a:t>
            </a:r>
            <a:r>
              <a:rPr lang="en-US" sz="1200" dirty="0" smtClean="0">
                <a:sym typeface="Symbol" pitchFamily="18" charset="2"/>
              </a:rPr>
              <a:t> = 1 + </a:t>
            </a:r>
            <a:r>
              <a:rPr lang="en-US" sz="1200" dirty="0" err="1" smtClean="0"/>
              <a:t>lg</a:t>
            </a:r>
            <a:r>
              <a:rPr lang="en-US" sz="1200" dirty="0" smtClean="0"/>
              <a:t> k - 1</a:t>
            </a:r>
            <a:r>
              <a:rPr lang="en-US" sz="1200" dirty="0" smtClean="0">
                <a:sym typeface="Symbol" pitchFamily="18" charset="2"/>
              </a:rPr>
              <a:t> = </a:t>
            </a:r>
            <a:r>
              <a:rPr lang="en-US" sz="1200" dirty="0" err="1" smtClean="0"/>
              <a:t>lg</a:t>
            </a:r>
            <a:r>
              <a:rPr lang="en-US" sz="1200" dirty="0" smtClean="0"/>
              <a:t> k</a:t>
            </a:r>
            <a:r>
              <a:rPr lang="en-US" sz="1200" dirty="0" smtClean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0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 smtClean="0"/>
              <a:t>Finish Disjoint </a:t>
            </a:r>
            <a:br>
              <a:rPr lang="en-US" sz="3600" b="1" dirty="0" smtClean="0"/>
            </a:br>
            <a:r>
              <a:rPr lang="en-US" sz="3600" b="1" dirty="0" smtClean="0"/>
              <a:t>Sets</a:t>
            </a:r>
          </a:p>
          <a:p>
            <a:endParaRPr lang="en-US" sz="3600" b="1" dirty="0" smtClean="0"/>
          </a:p>
          <a:p>
            <a:r>
              <a:rPr lang="en-US" sz="3600" b="1" dirty="0" err="1" smtClean="0"/>
              <a:t>Dijkstra</a:t>
            </a:r>
            <a:endParaRPr lang="en-US" sz="36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6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78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24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2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err="1" smtClean="0">
                <a:latin typeface="Calibri"/>
              </a:rPr>
              <a:t>Algorithms</a:t>
            </a:r>
            <a:r>
              <a:rPr lang="en-US" sz="2600" dirty="0" err="1" smtClean="0">
                <a:latin typeface="Calibri"/>
              </a:rPr>
              <a:t>by</a:t>
            </a:r>
            <a:r>
              <a:rPr lang="en-US" sz="2600" dirty="0" smtClean="0">
                <a:latin typeface="Calibri"/>
              </a:rPr>
              <a:t> 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548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selected vertex,  (call it </a:t>
            </a:r>
            <a:r>
              <a:rPr lang="en-US" b="1" i="1" dirty="0" smtClean="0"/>
              <a:t>start</a:t>
            </a:r>
            <a:r>
              <a:rPr lang="en-US" dirty="0" smtClean="0"/>
              <a:t>) in a </a:t>
            </a:r>
            <a:r>
              <a:rPr lang="en-US" dirty="0" smtClean="0">
                <a:solidFill>
                  <a:srgbClr val="FF0000"/>
                </a:solidFill>
              </a:rPr>
              <a:t>connected</a:t>
            </a:r>
            <a:r>
              <a:rPr lang="en-US" dirty="0" smtClean="0"/>
              <a:t>, weighted graph G, </a:t>
            </a:r>
          </a:p>
          <a:p>
            <a:pPr lvl="1"/>
            <a:r>
              <a:rPr lang="en-US" dirty="0" smtClean="0"/>
              <a:t>find a shortest (minimum total weight) path from </a:t>
            </a:r>
            <a:r>
              <a:rPr lang="en-US" i="1" dirty="0" smtClean="0"/>
              <a:t>start</a:t>
            </a:r>
            <a:r>
              <a:rPr lang="en-US" baseline="-25000" dirty="0" smtClean="0"/>
              <a:t> </a:t>
            </a:r>
            <a:r>
              <a:rPr lang="en-US" dirty="0" smtClean="0"/>
              <a:t>to each other vertex</a:t>
            </a:r>
          </a:p>
          <a:p>
            <a:r>
              <a:rPr lang="en-US" dirty="0" smtClean="0"/>
              <a:t>Assumption: All weights are positive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Dijkstra’s algorithm approach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000" dirty="0"/>
              <a:t>The shortest path from vertex v to vertex w is either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empty, if v = w, or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obtained by adding an edge (u, w) to the end of a shortest path from v to 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Dijkstra’s algorithm start-up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915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000" dirty="0"/>
              <a:t>Begin with a </a:t>
            </a:r>
            <a:r>
              <a:rPr lang="en-US" sz="3000" dirty="0" err="1"/>
              <a:t>subgraph</a:t>
            </a:r>
            <a:r>
              <a:rPr lang="en-US" sz="3000" dirty="0"/>
              <a:t> that consists of only the starting vertex.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Among all edges (start, v), </a:t>
            </a:r>
            <a:endParaRPr lang="en-US" sz="30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choose </a:t>
            </a:r>
            <a:r>
              <a:rPr lang="en-US" sz="2600" dirty="0"/>
              <a:t>the one with the smallest weight, </a:t>
            </a:r>
            <a:endParaRPr lang="en-US" sz="26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add </a:t>
            </a:r>
            <a:r>
              <a:rPr lang="en-US" sz="2600" dirty="0"/>
              <a:t>it (along with the edge that connects it) to our </a:t>
            </a:r>
            <a:r>
              <a:rPr lang="en-US" sz="2600" dirty="0" err="1"/>
              <a:t>subgraph</a:t>
            </a:r>
            <a:r>
              <a:rPr lang="en-US" sz="2600" dirty="0"/>
              <a:t>. </a:t>
            </a:r>
            <a:endParaRPr lang="en-US" sz="26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Clearly </a:t>
            </a:r>
            <a:r>
              <a:rPr lang="en-US" sz="2600" dirty="0"/>
              <a:t>(start, v) is the shortest path from </a:t>
            </a:r>
            <a:r>
              <a:rPr lang="en-US" sz="2600" i="1" dirty="0"/>
              <a:t>start</a:t>
            </a:r>
            <a:r>
              <a:rPr lang="en-US" sz="2600" dirty="0"/>
              <a:t> to v.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sz="3600" dirty="0" err="1"/>
              <a:t>Dijkstra’s</a:t>
            </a:r>
            <a:r>
              <a:rPr lang="en-US" sz="3600" dirty="0"/>
              <a:t> algorithm continues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000" dirty="0"/>
              <a:t>Loop: </a:t>
            </a:r>
            <a:br>
              <a:rPr lang="en-US" sz="3000" dirty="0"/>
            </a:br>
            <a:r>
              <a:rPr lang="en-US" sz="3000" dirty="0"/>
              <a:t>Among all vertices not in a path yet, and which are also adjacent to a vertex that is in the path, </a:t>
            </a:r>
            <a:endParaRPr lang="en-US" sz="30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choose </a:t>
            </a:r>
            <a:r>
              <a:rPr lang="en-US" sz="2600" dirty="0"/>
              <a:t>one with minimal path length from start, </a:t>
            </a:r>
            <a:endParaRPr lang="en-US" sz="26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and </a:t>
            </a:r>
            <a:r>
              <a:rPr lang="en-US" sz="2600" dirty="0"/>
              <a:t>add it to the path, </a:t>
            </a:r>
            <a:endParaRPr lang="en-US" sz="26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along </a:t>
            </a:r>
            <a:r>
              <a:rPr lang="en-US" sz="2600" dirty="0"/>
              <a:t>with the edge that connects it to a path.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Which </a:t>
            </a:r>
            <a:r>
              <a:rPr lang="en-US" sz="3000" dirty="0" smtClean="0"/>
              <a:t>previously- studied algorithm </a:t>
            </a:r>
            <a:r>
              <a:rPr lang="en-US" sz="3000" dirty="0"/>
              <a:t>that we have seen does this closely resemble?</a:t>
            </a:r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4044077"/>
            <a:ext cx="739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g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AdjancencyListGraph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[[1, [(2, 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), (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3, 2), (5, 3)]],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 [2, [(1, 4), (4, 5)]],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 [3, [(1, 2), (5, 6), (4, 1), (6,3)]],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 [4, [(2, 5), (6,6), (3,1)]],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 [5, [(1, 3), (3,6), (6,2)]],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 [6, [(5, 2), (3, 3), (4, 6)]]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         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Dijkstra’s algorithm data structures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parent array </a:t>
            </a:r>
            <a:r>
              <a:rPr lang="en-US" dirty="0" smtClean="0"/>
              <a:t>as </a:t>
            </a:r>
            <a:r>
              <a:rPr lang="en-US" smtClean="0"/>
              <a:t>in Prim’s </a:t>
            </a:r>
            <a:r>
              <a:rPr lang="en-US" dirty="0"/>
              <a:t>algorithm.</a:t>
            </a:r>
          </a:p>
          <a:p>
            <a:r>
              <a:rPr lang="en-US" dirty="0"/>
              <a:t>A </a:t>
            </a:r>
            <a:r>
              <a:rPr lang="en-US" dirty="0" err="1"/>
              <a:t>minheap</a:t>
            </a:r>
            <a:r>
              <a:rPr lang="en-US" dirty="0"/>
              <a:t> that stores “</a:t>
            </a:r>
            <a:r>
              <a:rPr lang="en-US" dirty="0" err="1"/>
              <a:t>unpathed</a:t>
            </a:r>
            <a:r>
              <a:rPr lang="en-US" dirty="0"/>
              <a:t>” nodes as keys and minimum path lengths (as extensions of a minimum path that has already been discovered) as weights.</a:t>
            </a:r>
          </a:p>
          <a:p>
            <a:pPr lvl="1"/>
            <a:r>
              <a:rPr lang="en-US" dirty="0"/>
              <a:t>Use an indirect binary heap, just as we did for Prim.</a:t>
            </a:r>
          </a:p>
          <a:p>
            <a:r>
              <a:rPr lang="en-US" dirty="0" smtClean="0"/>
              <a:t>A cost array that stores the minimum path length to each vertex </a:t>
            </a:r>
          </a:p>
          <a:p>
            <a:pPr lvl="1"/>
            <a:r>
              <a:rPr lang="en-US" dirty="0" smtClean="0"/>
              <a:t>Not strictly necessary; could reconstruct form adjacency list and parent array.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Dijkstra’s</a:t>
            </a:r>
            <a:r>
              <a:rPr lang="en-US" sz="3600" dirty="0"/>
              <a:t> algorithm </a:t>
            </a:r>
            <a:r>
              <a:rPr lang="en-US" sz="3600" dirty="0" smtClean="0"/>
              <a:t>details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951570"/>
            <a:ext cx="9207109" cy="4458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533400" y="2057400"/>
            <a:ext cx="2743200" cy="190500"/>
          </a:xfrm>
          <a:prstGeom prst="rect">
            <a:avLst/>
          </a:prstGeom>
          <a:solidFill>
            <a:schemeClr val="accent1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2933700"/>
            <a:ext cx="2743200" cy="190500"/>
          </a:xfrm>
          <a:prstGeom prst="rect">
            <a:avLst/>
          </a:prstGeom>
          <a:solidFill>
            <a:schemeClr val="accent1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038600"/>
            <a:ext cx="1143000" cy="190500"/>
          </a:xfrm>
          <a:prstGeom prst="rect">
            <a:avLst/>
          </a:prstGeom>
          <a:solidFill>
            <a:schemeClr val="accent1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86200" y="4724400"/>
            <a:ext cx="838200" cy="190500"/>
          </a:xfrm>
          <a:prstGeom prst="rect">
            <a:avLst/>
          </a:prstGeom>
          <a:solidFill>
            <a:schemeClr val="accent1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81200" y="4495800"/>
            <a:ext cx="3886200" cy="190500"/>
          </a:xfrm>
          <a:prstGeom prst="rect">
            <a:avLst/>
          </a:prstGeom>
          <a:solidFill>
            <a:schemeClr val="accent1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86000" y="5143500"/>
            <a:ext cx="533400" cy="190500"/>
          </a:xfrm>
          <a:prstGeom prst="rect">
            <a:avLst/>
          </a:prstGeom>
          <a:solidFill>
            <a:schemeClr val="accent1">
              <a:lumMod val="40000"/>
              <a:lumOff val="6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HW 14</a:t>
            </a:r>
          </a:p>
          <a:p>
            <a:pPr lvl="1"/>
            <a:r>
              <a:rPr lang="en-US" dirty="0" smtClean="0"/>
              <a:t>Only do problems 1, 2, 3, and 9</a:t>
            </a:r>
          </a:p>
          <a:p>
            <a:pPr lvl="1"/>
            <a:r>
              <a:rPr lang="en-US" dirty="0" smtClean="0"/>
              <a:t>(Fall, 2010 vs. Fall, 2012)</a:t>
            </a:r>
          </a:p>
          <a:p>
            <a:r>
              <a:rPr lang="en-US" dirty="0" smtClean="0"/>
              <a:t>Fill out the Course evaluation form</a:t>
            </a:r>
          </a:p>
          <a:p>
            <a:pPr lvl="1"/>
            <a:r>
              <a:rPr lang="en-US" dirty="0" smtClean="0"/>
              <a:t>If everybody in a section does it, everyone in that section gets 5 bonus points on the Final Exam</a:t>
            </a:r>
          </a:p>
          <a:p>
            <a:pPr lvl="1"/>
            <a:r>
              <a:rPr lang="en-US" dirty="0" smtClean="0"/>
              <a:t>I can't see </a:t>
            </a:r>
            <a:r>
              <a:rPr lang="en-US" b="1" dirty="0" smtClean="0"/>
              <a:t>who</a:t>
            </a:r>
            <a:r>
              <a:rPr lang="en-US" dirty="0" smtClean="0"/>
              <a:t> has completed the evaluation, but I can see </a:t>
            </a:r>
            <a:r>
              <a:rPr lang="en-US" b="1" smtClean="0"/>
              <a:t>how </a:t>
            </a:r>
            <a:r>
              <a:rPr lang="en-US" b="1" smtClean="0"/>
              <a:t>many</a:t>
            </a:r>
            <a:endParaRPr lang="en-US" dirty="0" smtClean="0"/>
          </a:p>
          <a:p>
            <a:r>
              <a:rPr lang="en-US" dirty="0" smtClean="0"/>
              <a:t>Final Exam Monday evening, O269</a:t>
            </a:r>
          </a:p>
          <a:p>
            <a:r>
              <a:rPr lang="en-US" b="1" dirty="0" smtClean="0"/>
              <a:t>Student Questions</a:t>
            </a:r>
            <a:endParaRPr lang="en-US" dirty="0" smtClean="0"/>
          </a:p>
          <a:p>
            <a:r>
              <a:rPr lang="en-US" dirty="0" smtClean="0"/>
              <a:t>Finish disjoint set  discussion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6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Same as previous exams.</a:t>
            </a:r>
          </a:p>
          <a:p>
            <a:r>
              <a:rPr lang="en-US" dirty="0" smtClean="0"/>
              <a:t>You may bring up to four pages of notes.</a:t>
            </a:r>
          </a:p>
          <a:p>
            <a:pPr lvl="1"/>
            <a:r>
              <a:rPr lang="en-US" dirty="0" smtClean="0"/>
              <a:t>Double-sided</a:t>
            </a:r>
          </a:p>
          <a:p>
            <a:pPr lvl="1"/>
            <a:r>
              <a:rPr lang="en-US" dirty="0" smtClean="0"/>
              <a:t>Hopefully that is enough for you to write down details of things you understand but don't want to memorize.</a:t>
            </a:r>
            <a:endParaRPr lang="en-US" dirty="0"/>
          </a:p>
          <a:p>
            <a:r>
              <a:rPr lang="en-US" dirty="0" smtClean="0"/>
              <a:t>Material from</a:t>
            </a:r>
          </a:p>
          <a:p>
            <a:pPr lvl="1"/>
            <a:r>
              <a:rPr lang="en-US" dirty="0" smtClean="0"/>
              <a:t>Chapters 1-9</a:t>
            </a:r>
          </a:p>
          <a:p>
            <a:pPr lvl="1"/>
            <a:r>
              <a:rPr lang="en-US" dirty="0" smtClean="0"/>
              <a:t>Excerpts </a:t>
            </a:r>
            <a:r>
              <a:rPr lang="en-US" dirty="0" smtClean="0"/>
              <a:t>from </a:t>
            </a:r>
            <a:r>
              <a:rPr lang="en-US" dirty="0" smtClean="0"/>
              <a:t>Weiss and Dasgupta that I posted on ANGEL</a:t>
            </a:r>
          </a:p>
          <a:p>
            <a:pPr lvl="1"/>
            <a:r>
              <a:rPr lang="en-US" dirty="0" smtClean="0"/>
              <a:t>HW 1-14</a:t>
            </a:r>
          </a:p>
          <a:p>
            <a:pPr lvl="1"/>
            <a:r>
              <a:rPr lang="en-US" dirty="0" smtClean="0"/>
              <a:t>All class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Recap: Disjoint Set </a:t>
            </a:r>
            <a:r>
              <a:rPr lang="en-US" dirty="0"/>
              <a:t>Representation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the 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52700" y="449967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274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52821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999488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06212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2362200" y="421749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019800" y="418303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00200" y="495300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4673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8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/>
          <a:lstStyle/>
          <a:p>
            <a:r>
              <a:rPr lang="en-US" dirty="0" err="1"/>
              <a:t>makeset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findset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mergetrees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assume that </a:t>
            </a:r>
            <a:r>
              <a:rPr lang="en-US" dirty="0" err="1"/>
              <a:t>i</a:t>
            </a:r>
            <a:r>
              <a:rPr lang="en-US" dirty="0"/>
              <a:t> and j are the marked elements from </a:t>
            </a:r>
            <a:r>
              <a:rPr lang="en-US" dirty="0" smtClean="0"/>
              <a:t>different </a:t>
            </a:r>
            <a:r>
              <a:rPr lang="en-US" dirty="0"/>
              <a:t>sets.</a:t>
            </a:r>
          </a:p>
          <a:p>
            <a:r>
              <a:rPr lang="en-US" dirty="0"/>
              <a:t>union(</a:t>
            </a:r>
            <a:r>
              <a:rPr lang="en-US" dirty="0" err="1"/>
              <a:t>i,j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assume that </a:t>
            </a:r>
            <a:r>
              <a:rPr lang="en-US" dirty="0" err="1" smtClean="0"/>
              <a:t>i</a:t>
            </a:r>
            <a:r>
              <a:rPr lang="en-US" dirty="0" smtClean="0"/>
              <a:t> and j are elements from different sets</a:t>
            </a:r>
          </a:p>
          <a:p>
            <a:pPr lvl="1"/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14600" y="762000"/>
            <a:ext cx="37338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800600" y="1447800"/>
            <a:ext cx="4343400" cy="14465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200" b="1" i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200" i="1" dirty="0" smtClean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i="1" dirty="0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en-US" sz="22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2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2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en-US" sz="22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86200" y="3360003"/>
            <a:ext cx="4114800" cy="83099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200" y="5334000"/>
            <a:ext cx="7848600" cy="83099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union1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findset1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findset1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6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81400" y="2362200"/>
            <a:ext cx="5410200" cy="28007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&lt; height[j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]): 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parent[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j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&gt; height[j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		parent[j] = 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parent[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j</a:t>
            </a:r>
          </a:p>
          <a:p>
            <a:pPr defTabSz="457200"/>
            <a:r>
              <a:rPr lang="en-US" sz="22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height[j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] = height[j] +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err="1"/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union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200364"/>
            <a:ext cx="358140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makeset2(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parent[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height[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8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hypothesis…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tree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about the </a:t>
            </a:r>
            <a:r>
              <a:rPr lang="en-US" dirty="0"/>
              <a:t>heights of these trees?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Height of tree is 1 + h2 ≤ …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9200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4971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</a:t>
            </a:r>
            <a:r>
              <a:rPr lang="en-US" dirty="0" smtClean="0"/>
              <a:t>the number </a:t>
            </a:r>
            <a:r>
              <a:rPr lang="en-US" dirty="0"/>
              <a:t>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6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37041</TotalTime>
  <Words>1164</Words>
  <Application>Microsoft Office PowerPoint</Application>
  <PresentationFormat>On-screen Show (4:3)</PresentationFormat>
  <Paragraphs>202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MA/CSSE 473 Day 38</vt:lpstr>
      <vt:lpstr>Final Exam Format</vt:lpstr>
      <vt:lpstr>Recap: Disjoint Set Representation</vt:lpstr>
      <vt:lpstr>Using this representation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  <vt:lpstr>Dijkstra's Algorithm</vt:lpstr>
      <vt:lpstr>Dijkstra’s algorithm approach</vt:lpstr>
      <vt:lpstr>Dijkstra’s algorithm start-up</vt:lpstr>
      <vt:lpstr>Dijkstra’s algorithm continues</vt:lpstr>
      <vt:lpstr>Dijkstra’s algorithm data structures</vt:lpstr>
      <vt:lpstr>Dijkstra’s algorithm details</vt:lpstr>
    </vt:vector>
  </TitlesOfParts>
  <Company>clearly presented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Windows User</cp:lastModifiedBy>
  <cp:revision>770</cp:revision>
  <cp:lastPrinted>2012-11-06T14:38:01Z</cp:lastPrinted>
  <dcterms:modified xsi:type="dcterms:W3CDTF">2012-11-06T15:53:07Z</dcterms:modified>
</cp:coreProperties>
</file>