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96" r:id="rId3"/>
    <p:sldId id="405" r:id="rId4"/>
    <p:sldId id="403" r:id="rId5"/>
    <p:sldId id="427" r:id="rId6"/>
    <p:sldId id="407" r:id="rId7"/>
    <p:sldId id="418" r:id="rId8"/>
    <p:sldId id="419" r:id="rId9"/>
    <p:sldId id="420" r:id="rId10"/>
    <p:sldId id="421" r:id="rId11"/>
    <p:sldId id="422" r:id="rId12"/>
    <p:sldId id="423" r:id="rId13"/>
    <p:sldId id="424" r:id="rId14"/>
    <p:sldId id="425" r:id="rId15"/>
    <p:sldId id="426" r:id="rId1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6739" autoAdjust="0"/>
    <p:restoredTop sz="67010" autoAdjust="0"/>
  </p:normalViewPr>
  <p:slideViewPr>
    <p:cSldViewPr snapToObjects="1">
      <p:cViewPr varScale="1">
        <p:scale>
          <a:sx n="50" d="100"/>
          <a:sy n="50" d="100"/>
        </p:scale>
        <p:origin x="276" y="54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6" y="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2114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6" y="912114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91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3" y="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3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755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21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makesets</a:t>
            </a:r>
            <a:r>
              <a:rPr lang="en-US" baseline="0" dirty="0" smtClean="0"/>
              <a:t> are still n</a:t>
            </a:r>
          </a:p>
          <a:p>
            <a:r>
              <a:rPr lang="en-US" baseline="0" dirty="0" smtClean="0"/>
              <a:t>union and find are m* log n</a:t>
            </a:r>
          </a:p>
          <a:p>
            <a:r>
              <a:rPr lang="en-US" baseline="0" dirty="0" smtClean="0"/>
              <a:t>Altogether n + m log n</a:t>
            </a:r>
            <a:br>
              <a:rPr lang="en-US" baseline="0" dirty="0" smtClean="0"/>
            </a:br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smtClean="0"/>
              <a:t>If m &lt; n, we can reduce it to n + m log 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7034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04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4498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5650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1606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816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082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18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88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6412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Animated slide.  </a:t>
            </a:r>
            <a:r>
              <a:rPr lang="en-US" dirty="0" smtClean="0"/>
              <a:t>Figure each out</a:t>
            </a:r>
            <a:r>
              <a:rPr lang="en-US" baseline="0" dirty="0" smtClean="0"/>
              <a:t> together and write on the board.   before revealing it.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0093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 </a:t>
            </a:r>
            <a:r>
              <a:rPr lang="en-US" dirty="0" err="1" smtClean="0"/>
              <a:t>makeset</a:t>
            </a:r>
            <a:r>
              <a:rPr lang="en-US" dirty="0" smtClean="0"/>
              <a:t> calls, time n</a:t>
            </a:r>
          </a:p>
          <a:p>
            <a:r>
              <a:rPr lang="en-US" dirty="0" err="1" smtClean="0"/>
              <a:t>findset</a:t>
            </a:r>
            <a:r>
              <a:rPr lang="en-US" dirty="0" smtClean="0"/>
              <a:t> worst case: n, union calls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findset</a:t>
            </a:r>
            <a:r>
              <a:rPr lang="en-US" baseline="0" dirty="0" smtClean="0"/>
              <a:t> twice, so O(n)</a:t>
            </a:r>
          </a:p>
          <a:p>
            <a:r>
              <a:rPr lang="en-US" baseline="0" dirty="0" smtClean="0"/>
              <a:t>Worst case for total: n + nm</a:t>
            </a:r>
          </a:p>
          <a:p>
            <a:endParaRPr lang="en-US" dirty="0" smtClean="0"/>
          </a:p>
          <a:p>
            <a:r>
              <a:rPr lang="en-US" dirty="0" smtClean="0"/>
              <a:t>If m&lt;n, max height of trees is m, so O(n + m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In general, O(n + m * min(</a:t>
            </a:r>
            <a:r>
              <a:rPr lang="en-US" dirty="0" err="1" smtClean="0"/>
              <a:t>n,m</a:t>
            </a:r>
            <a:r>
              <a:rPr lang="en-US" dirty="0" smtClean="0"/>
              <a:t>))</a:t>
            </a:r>
          </a:p>
          <a:p>
            <a:endParaRPr lang="en-US" dirty="0" smtClean="0"/>
          </a:p>
          <a:p>
            <a:r>
              <a:rPr lang="en-US" dirty="0" smtClean="0"/>
              <a:t>If we can keep the trees from getting so tall, perhaps we can do better.</a:t>
            </a:r>
          </a:p>
          <a:p>
            <a:endParaRPr lang="en-US" dirty="0" smtClean="0"/>
          </a:p>
          <a:p>
            <a:r>
              <a:rPr lang="en-US" dirty="0" smtClean="0"/>
              <a:t>How can we do that?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61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Before revealing code:</a:t>
            </a:r>
            <a:r>
              <a:rPr lang="en-US" baseline="0" dirty="0" smtClean="0"/>
              <a:t>  </a:t>
            </a:r>
            <a:r>
              <a:rPr lang="en-US" dirty="0" smtClean="0"/>
              <a:t>We</a:t>
            </a:r>
            <a:r>
              <a:rPr lang="en-US" baseline="0" dirty="0" smtClean="0"/>
              <a:t> need to add a height array</a:t>
            </a:r>
          </a:p>
          <a:p>
            <a:endParaRPr lang="en-US" baseline="0" dirty="0" smtClean="0"/>
          </a:p>
          <a:p>
            <a:r>
              <a:rPr lang="en-US" baseline="0" dirty="0" smtClean="0"/>
              <a:t>Write makeset2 and mergetrees2 on the board together.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356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Base case:</a:t>
            </a:r>
            <a:r>
              <a:rPr lang="en-US" baseline="0" dirty="0" smtClean="0"/>
              <a:t> k=1.</a:t>
            </a:r>
          </a:p>
          <a:p>
            <a:r>
              <a:rPr lang="en-US" baseline="0" dirty="0" smtClean="0"/>
              <a:t>Induction hypothesis:  For all p&lt; k, the height of a p-node tree is at most </a:t>
            </a:r>
            <a:r>
              <a:rPr lang="en-US" dirty="0">
                <a:sym typeface="Symbol" pitchFamily="18" charset="2"/>
              </a:rPr>
              <a:t></a:t>
            </a:r>
            <a:r>
              <a:rPr lang="en-US" dirty="0" err="1"/>
              <a:t>lg</a:t>
            </a:r>
            <a:r>
              <a:rPr lang="en-US" dirty="0"/>
              <a:t> p</a:t>
            </a:r>
            <a:r>
              <a:rPr lang="en-US" dirty="0">
                <a:sym typeface="Symbol" pitchFamily="18" charset="2"/>
              </a:rPr>
              <a:t>.</a:t>
            </a:r>
          </a:p>
          <a:p>
            <a:r>
              <a:rPr lang="en-US" dirty="0">
                <a:sym typeface="Symbol" pitchFamily="18" charset="2"/>
              </a:rPr>
              <a:t>Since k &gt; 1, T must be the union of two trees</a:t>
            </a:r>
          </a:p>
          <a:p>
            <a:endParaRPr lang="en-US" dirty="0">
              <a:sym typeface="Symbol" pitchFamily="18" charset="2"/>
            </a:endParaRPr>
          </a:p>
          <a:p>
            <a:r>
              <a:rPr lang="en-US" dirty="0">
                <a:sym typeface="Symbol" pitchFamily="18" charset="2"/>
              </a:rPr>
              <a:t>Case 1: height of T is max {h1, h2} &lt;= max {</a:t>
            </a:r>
            <a:r>
              <a:rPr lang="en-US" dirty="0" err="1"/>
              <a:t>lg</a:t>
            </a:r>
            <a:r>
              <a:rPr lang="en-US" dirty="0"/>
              <a:t> k</a:t>
            </a:r>
            <a:r>
              <a:rPr lang="en-US" baseline="-25000" dirty="0"/>
              <a:t>1</a:t>
            </a:r>
            <a:r>
              <a:rPr lang="en-US" dirty="0">
                <a:sym typeface="Symbol" pitchFamily="18" charset="2"/>
              </a:rPr>
              <a:t>, </a:t>
            </a:r>
            <a:r>
              <a:rPr lang="en-US" dirty="0" err="1"/>
              <a:t>lg</a:t>
            </a:r>
            <a:r>
              <a:rPr lang="en-US" dirty="0"/>
              <a:t> k</a:t>
            </a:r>
            <a:r>
              <a:rPr lang="en-US" baseline="-25000" dirty="0"/>
              <a:t>2</a:t>
            </a:r>
            <a:r>
              <a:rPr lang="en-US" dirty="0">
                <a:sym typeface="Symbol" pitchFamily="18" charset="2"/>
              </a:rPr>
              <a:t> } &lt;= </a:t>
            </a:r>
            <a:r>
              <a:rPr lang="en-US" dirty="0" err="1"/>
              <a:t>lg</a:t>
            </a:r>
            <a:r>
              <a:rPr lang="en-US" dirty="0"/>
              <a:t> k</a:t>
            </a:r>
            <a:r>
              <a:rPr lang="en-US" dirty="0">
                <a:sym typeface="Symbol" pitchFamily="18" charset="2"/>
              </a:rPr>
              <a:t></a:t>
            </a:r>
          </a:p>
          <a:p>
            <a:endParaRPr lang="en-US" dirty="0">
              <a:sym typeface="Symbol" pitchFamily="18" charset="2"/>
            </a:endParaRPr>
          </a:p>
          <a:p>
            <a:r>
              <a:rPr lang="en-US" dirty="0">
                <a:sym typeface="Symbol" pitchFamily="18" charset="2"/>
              </a:rPr>
              <a:t>Case 2: 1 + h2 &lt;= 1 + </a:t>
            </a:r>
            <a:r>
              <a:rPr lang="en-US" dirty="0" err="1"/>
              <a:t>lg</a:t>
            </a:r>
            <a:r>
              <a:rPr lang="en-US" dirty="0"/>
              <a:t> k</a:t>
            </a:r>
            <a:r>
              <a:rPr lang="en-US" baseline="-25000" dirty="0"/>
              <a:t>2</a:t>
            </a:r>
            <a:r>
              <a:rPr lang="en-US" dirty="0">
                <a:sym typeface="Symbol" pitchFamily="18" charset="2"/>
              </a:rPr>
              <a:t> &lt;= 1 + </a:t>
            </a:r>
            <a:r>
              <a:rPr lang="en-US" dirty="0" err="1"/>
              <a:t>lg</a:t>
            </a:r>
            <a:r>
              <a:rPr lang="en-US" dirty="0"/>
              <a:t> k/2</a:t>
            </a:r>
            <a:r>
              <a:rPr lang="en-US" dirty="0">
                <a:sym typeface="Symbol" pitchFamily="18" charset="2"/>
              </a:rPr>
              <a:t> = 1 + </a:t>
            </a:r>
            <a:r>
              <a:rPr lang="en-US" dirty="0" err="1"/>
              <a:t>lg</a:t>
            </a:r>
            <a:r>
              <a:rPr lang="en-US" dirty="0"/>
              <a:t> k - 1</a:t>
            </a:r>
            <a:r>
              <a:rPr lang="en-US" dirty="0">
                <a:sym typeface="Symbol" pitchFamily="18" charset="2"/>
              </a:rPr>
              <a:t> = </a:t>
            </a:r>
            <a:r>
              <a:rPr lang="en-US" dirty="0" err="1"/>
              <a:t>lg</a:t>
            </a:r>
            <a:r>
              <a:rPr lang="en-US" dirty="0"/>
              <a:t> k</a:t>
            </a:r>
            <a:r>
              <a:rPr lang="en-US" dirty="0">
                <a:sym typeface="Symbol" pitchFamily="18" charset="2"/>
              </a:rPr>
              <a:t>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222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37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3200400"/>
            <a:ext cx="3870325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Student Questions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Kruskal  Data Structures and detailed algorithm</a:t>
            </a:r>
          </a:p>
          <a:p>
            <a:endParaRPr lang="en-US" sz="2800" b="1" dirty="0"/>
          </a:p>
          <a:p>
            <a:r>
              <a:rPr lang="en-US" sz="2800" b="1" dirty="0" smtClean="0"/>
              <a:t>Disjoint Set ADT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534400" y="0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6,8:15</a:t>
            </a:r>
            <a:endParaRPr lang="en-US" sz="12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Worst-case running time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Again, assume n </a:t>
            </a:r>
            <a:r>
              <a:rPr lang="en-US" dirty="0" err="1"/>
              <a:t>makeset</a:t>
            </a:r>
            <a:r>
              <a:rPr lang="en-US" dirty="0"/>
              <a:t> operations, followed by m union/find operations.</a:t>
            </a:r>
          </a:p>
          <a:p>
            <a:r>
              <a:rPr lang="en-US" dirty="0"/>
              <a:t>If m &gt; n</a:t>
            </a:r>
          </a:p>
          <a:p>
            <a:r>
              <a:rPr lang="en-US" dirty="0"/>
              <a:t>If m &lt; n</a:t>
            </a:r>
          </a:p>
        </p:txBody>
      </p:sp>
    </p:spTree>
    <p:extLst>
      <p:ext uri="{BB962C8B-B14F-4D97-AF65-F5344CB8AC3E}">
        <p14:creationId xmlns:p14="http://schemas.microsoft.com/office/powerpoint/2010/main" val="52771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 it up a little </a:t>
            </a:r>
            <a:r>
              <a:rPr lang="en-US" dirty="0" smtClean="0"/>
              <a:t>more</a:t>
            </a:r>
            <a:endParaRPr lang="en-US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 smtClean="0"/>
              <a:t>Path compression: </a:t>
            </a:r>
            <a:r>
              <a:rPr lang="en-US" dirty="0" smtClean="0"/>
              <a:t>Whenever </a:t>
            </a:r>
            <a:r>
              <a:rPr lang="en-US" dirty="0"/>
              <a:t>we do a </a:t>
            </a:r>
            <a:r>
              <a:rPr lang="en-US" dirty="0" err="1"/>
              <a:t>findset</a:t>
            </a:r>
            <a:r>
              <a:rPr lang="en-US" dirty="0"/>
              <a:t> operation, change the parent pointer of each node </a:t>
            </a:r>
            <a:r>
              <a:rPr lang="en-US" dirty="0" smtClean="0"/>
              <a:t>that we pass through on the way to the root  </a:t>
            </a:r>
            <a:r>
              <a:rPr lang="en-US" dirty="0"/>
              <a:t>so that it </a:t>
            </a:r>
            <a:r>
              <a:rPr lang="en-US" dirty="0" smtClean="0"/>
              <a:t>now points directly to </a:t>
            </a:r>
            <a:r>
              <a:rPr lang="en-US" dirty="0"/>
              <a:t>the </a:t>
            </a:r>
            <a:r>
              <a:rPr lang="en-US" dirty="0" smtClean="0"/>
              <a:t>root.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Replace the </a:t>
            </a:r>
            <a:r>
              <a:rPr lang="en-US" dirty="0">
                <a:solidFill>
                  <a:srgbClr val="FF0000"/>
                </a:solidFill>
              </a:rPr>
              <a:t>height</a:t>
            </a:r>
            <a:r>
              <a:rPr lang="en-US" dirty="0"/>
              <a:t> array </a:t>
            </a:r>
            <a:r>
              <a:rPr lang="en-US" dirty="0" smtClean="0"/>
              <a:t>by a </a:t>
            </a:r>
            <a:r>
              <a:rPr lang="en-US" dirty="0">
                <a:solidFill>
                  <a:srgbClr val="FF0000"/>
                </a:solidFill>
              </a:rPr>
              <a:t>rank</a:t>
            </a:r>
            <a:r>
              <a:rPr lang="en-US" dirty="0"/>
              <a:t> array, since it now is only an upper bound for the height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Look at </a:t>
            </a:r>
            <a:r>
              <a:rPr lang="en-US" dirty="0" err="1"/>
              <a:t>makeset</a:t>
            </a:r>
            <a:r>
              <a:rPr lang="en-US" dirty="0"/>
              <a:t>, </a:t>
            </a:r>
            <a:r>
              <a:rPr lang="en-US" dirty="0" err="1"/>
              <a:t>findset</a:t>
            </a:r>
            <a:r>
              <a:rPr lang="en-US" dirty="0"/>
              <a:t>, </a:t>
            </a:r>
            <a:r>
              <a:rPr lang="en-US" dirty="0" err="1"/>
              <a:t>mergetrees</a:t>
            </a:r>
            <a:r>
              <a:rPr lang="en-US" dirty="0"/>
              <a:t> (on next slides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20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Makeset</a:t>
            </a:r>
            <a:endParaRPr lang="en-US" dirty="0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457200" y="974725"/>
            <a:ext cx="7924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>
                <a:latin typeface="+mn-lt"/>
              </a:rPr>
              <a:t>This algorithm represents the set {</a:t>
            </a:r>
            <a:r>
              <a:rPr lang="en-US" sz="2800" i="1" dirty="0" err="1">
                <a:latin typeface="+mn-lt"/>
              </a:rPr>
              <a:t>i</a:t>
            </a:r>
            <a:r>
              <a:rPr lang="en-US" sz="2800" dirty="0">
                <a:latin typeface="+mn-lt"/>
              </a:rPr>
              <a:t>} as a one-node tree and initializes its rank to 0.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81000" y="2290465"/>
            <a:ext cx="4267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makeset3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0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33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Findset</a:t>
            </a:r>
            <a:endParaRPr lang="en-US" dirty="0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09600" y="685800"/>
            <a:ext cx="82296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Char char="•"/>
            </a:pPr>
            <a:r>
              <a:rPr lang="en-US" sz="3200" dirty="0">
                <a:latin typeface="+mn-lt"/>
              </a:rPr>
              <a:t>This algorithm returns the root of the tree to which i  belongs and makes every node on the path from i to the root (except the root itself) a child of the root.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762000" y="2767548"/>
            <a:ext cx="67056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findset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root 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!=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nl-NL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!=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nl-NL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]</a:t>
            </a:r>
            <a:endParaRPr lang="nl-NL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b="1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root</a:t>
            </a:r>
            <a:endParaRPr lang="nl-NL" sz="2400" i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6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Mergetrees</a:t>
            </a:r>
            <a:endParaRPr lang="en-US" dirty="0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914400" y="914400"/>
            <a:ext cx="77724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>
                <a:latin typeface="+mj-lt"/>
              </a:rPr>
              <a:t>This algorithm receives as input the roots of two distinct trees and combines them by making the root of the tree of smaller rank a child of the other root. If the trees have the same rank, we arbitrarily make the root of the first tree a child of the other root.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914400" y="3506212"/>
            <a:ext cx="65532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mergetrees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&lt;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&gt;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 	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+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1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85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It's complicated!</a:t>
            </a:r>
          </a:p>
          <a:p>
            <a:r>
              <a:rPr lang="en-US" dirty="0" smtClean="0"/>
              <a:t>R.E. </a:t>
            </a:r>
            <a:r>
              <a:rPr lang="en-US" dirty="0" err="1" smtClean="0"/>
              <a:t>Tarjan</a:t>
            </a:r>
            <a:r>
              <a:rPr lang="en-US" dirty="0" smtClean="0"/>
              <a:t> proved (1975)*:</a:t>
            </a:r>
          </a:p>
          <a:p>
            <a:pPr lvl="1"/>
            <a:r>
              <a:rPr lang="en-US" dirty="0" smtClean="0"/>
              <a:t>Let t = m + n</a:t>
            </a:r>
          </a:p>
          <a:p>
            <a:pPr lvl="1"/>
            <a:r>
              <a:rPr lang="en-US" dirty="0" smtClean="0"/>
              <a:t>Worst case running time is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(t </a:t>
            </a:r>
            <a:r>
              <a:rPr lang="el-GR" dirty="0" smtClean="0">
                <a:latin typeface="Calibri"/>
              </a:rPr>
              <a:t>α</a:t>
            </a:r>
            <a:r>
              <a:rPr lang="en-US" dirty="0" smtClean="0">
                <a:latin typeface="Calibri"/>
              </a:rPr>
              <a:t>(t, n)), where</a:t>
            </a:r>
            <a:br>
              <a:rPr lang="en-US" dirty="0" smtClean="0">
                <a:latin typeface="Calibri"/>
              </a:rPr>
            </a:br>
            <a:r>
              <a:rPr lang="el-GR" dirty="0" smtClean="0">
                <a:latin typeface="Calibri"/>
              </a:rPr>
              <a:t>α</a:t>
            </a:r>
            <a:r>
              <a:rPr lang="en-US" dirty="0" smtClean="0">
                <a:latin typeface="Calibri"/>
              </a:rPr>
              <a:t> is a function with an </a:t>
            </a:r>
            <a:r>
              <a:rPr lang="en-US" i="1" dirty="0" smtClean="0">
                <a:latin typeface="Calibri"/>
              </a:rPr>
              <a:t>extremely </a:t>
            </a:r>
            <a:r>
              <a:rPr lang="en-US" dirty="0" smtClean="0">
                <a:latin typeface="Calibri"/>
              </a:rPr>
              <a:t>slow growth rate.</a:t>
            </a:r>
          </a:p>
          <a:p>
            <a:pPr lvl="1"/>
            <a:r>
              <a:rPr lang="en-US" dirty="0" err="1" smtClean="0">
                <a:latin typeface="Calibri"/>
              </a:rPr>
              <a:t>Tarjan's</a:t>
            </a:r>
            <a:r>
              <a:rPr lang="en-US" dirty="0" smtClean="0">
                <a:latin typeface="Calibri"/>
              </a:rPr>
              <a:t> </a:t>
            </a:r>
            <a:r>
              <a:rPr lang="el-GR" dirty="0" smtClean="0">
                <a:latin typeface="Calibri"/>
              </a:rPr>
              <a:t>α</a:t>
            </a:r>
            <a:r>
              <a:rPr lang="en-US" dirty="0" smtClean="0">
                <a:latin typeface="Calibri"/>
              </a:rPr>
              <a:t>:</a:t>
            </a:r>
          </a:p>
          <a:p>
            <a:pPr lvl="1"/>
            <a:r>
              <a:rPr lang="en-US" dirty="0" smtClean="0">
                <a:latin typeface="Calibri"/>
              </a:rPr>
              <a:t>α(t, n) ≤ 4 for all n ≤ 10</a:t>
            </a:r>
            <a:r>
              <a:rPr lang="en-US" baseline="30000" dirty="0" smtClean="0">
                <a:latin typeface="Calibri"/>
              </a:rPr>
              <a:t>19728</a:t>
            </a:r>
          </a:p>
          <a:p>
            <a:r>
              <a:rPr lang="en-US" dirty="0" smtClean="0">
                <a:latin typeface="Calibri"/>
              </a:rPr>
              <a:t>Thus the amortized time for each operation is essentially constant time.</a:t>
            </a: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endParaRPr lang="en-US" baseline="30000" dirty="0" smtClean="0">
              <a:latin typeface="Calibri"/>
            </a:endParaRPr>
          </a:p>
          <a:p>
            <a:pPr>
              <a:buNone/>
            </a:pPr>
            <a:r>
              <a:rPr lang="en-US" baseline="30000" dirty="0" smtClean="0">
                <a:latin typeface="Calibri"/>
              </a:rPr>
              <a:t>*</a:t>
            </a:r>
            <a:r>
              <a:rPr lang="en-US" sz="2600" dirty="0" smtClean="0">
                <a:latin typeface="Calibri"/>
              </a:rPr>
              <a:t> According to </a:t>
            </a:r>
            <a:r>
              <a:rPr lang="en-US" sz="2600" i="1" dirty="0" err="1" smtClean="0">
                <a:latin typeface="Calibri"/>
              </a:rPr>
              <a:t>Algorithms</a:t>
            </a:r>
            <a:r>
              <a:rPr lang="en-US" sz="2600" dirty="0" err="1" smtClean="0">
                <a:latin typeface="Calibri"/>
              </a:rPr>
              <a:t>by</a:t>
            </a:r>
            <a:r>
              <a:rPr lang="en-US" sz="2600" dirty="0" smtClean="0">
                <a:latin typeface="Calibri"/>
              </a:rPr>
              <a:t> R. </a:t>
            </a:r>
            <a:r>
              <a:rPr lang="en-US" sz="2600" dirty="0" err="1" smtClean="0">
                <a:latin typeface="Calibri"/>
              </a:rPr>
              <a:t>Johnsonbaugh</a:t>
            </a:r>
            <a:r>
              <a:rPr lang="en-US" sz="2600" dirty="0" smtClean="0">
                <a:latin typeface="Calibri"/>
              </a:rPr>
              <a:t> and M. Schaefer, 2004, Prentice-Hall, pages 160-161</a:t>
            </a:r>
          </a:p>
          <a:p>
            <a:pPr lvl="1">
              <a:buNone/>
            </a:pPr>
            <a:endParaRPr lang="en-US" dirty="0" smtClean="0">
              <a:latin typeface="Calibri"/>
            </a:endParaRP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6285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sz="4000" dirty="0"/>
              <a:t>Data Structures for </a:t>
            </a:r>
            <a:r>
              <a:rPr lang="en-US" sz="4000" dirty="0" err="1"/>
              <a:t>Kruskal</a:t>
            </a:r>
            <a:endParaRPr lang="en-US" sz="4000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685800"/>
            <a:ext cx="86106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sorted list of </a:t>
            </a:r>
            <a:r>
              <a:rPr lang="en-US" dirty="0" smtClean="0"/>
              <a:t>edges (edge list, not adjacency list)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dge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dirty="0" smtClean="0"/>
              <a:t> has fields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e.v</a:t>
            </a:r>
            <a:r>
              <a:rPr lang="en-US" dirty="0" smtClean="0"/>
              <a:t> and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e.w</a:t>
            </a:r>
            <a:r>
              <a:rPr lang="en-US" dirty="0"/>
              <a:t> </a:t>
            </a:r>
            <a:r>
              <a:rPr lang="en-US" dirty="0" smtClean="0"/>
              <a:t>(#s of </a:t>
            </a:r>
            <a:r>
              <a:rPr lang="en-US" dirty="0" smtClean="0"/>
              <a:t>its end </a:t>
            </a:r>
            <a:r>
              <a:rPr lang="en-US" dirty="0" smtClean="0"/>
              <a:t>vertices)</a:t>
            </a:r>
            <a:endParaRPr lang="en-US" dirty="0"/>
          </a:p>
          <a:p>
            <a:r>
              <a:rPr lang="en-US" dirty="0"/>
              <a:t>Disjoint subsets of vertices, representing the connected components at each stage.</a:t>
            </a:r>
          </a:p>
          <a:p>
            <a:pPr lvl="1"/>
            <a:r>
              <a:rPr lang="en-US" dirty="0"/>
              <a:t>Start with n subsets, each containing one vertex.</a:t>
            </a:r>
          </a:p>
          <a:p>
            <a:pPr lvl="1"/>
            <a:r>
              <a:rPr lang="en-US" dirty="0"/>
              <a:t>End with one subset containing all vertices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Disjoint Set ADT has 3 operations:</a:t>
            </a:r>
          </a:p>
          <a:p>
            <a:pPr lvl="1"/>
            <a:r>
              <a:rPr lang="en-US" b="1" dirty="0" err="1" smtClean="0">
                <a:solidFill>
                  <a:srgbClr val="FF0000"/>
                </a:solidFill>
              </a:rPr>
              <a:t>makeset</a:t>
            </a:r>
            <a:r>
              <a:rPr lang="en-US" b="1" dirty="0" smtClean="0">
                <a:solidFill>
                  <a:srgbClr val="FF0000"/>
                </a:solidFill>
              </a:rPr>
              <a:t>(i)</a:t>
            </a:r>
            <a:r>
              <a:rPr lang="en-US" dirty="0" smtClean="0"/>
              <a:t>: creates a singleton set containing vertex i.</a:t>
            </a:r>
          </a:p>
          <a:p>
            <a:pPr lvl="1"/>
            <a:r>
              <a:rPr lang="en-US" b="1" dirty="0" err="1" smtClean="0">
                <a:solidFill>
                  <a:srgbClr val="FF0000"/>
                </a:solidFill>
              </a:rPr>
              <a:t>findset</a:t>
            </a:r>
            <a:r>
              <a:rPr lang="en-US" b="1" dirty="0" smtClean="0">
                <a:solidFill>
                  <a:srgbClr val="FF0000"/>
                </a:solidFill>
              </a:rPr>
              <a:t>(i)</a:t>
            </a:r>
            <a:r>
              <a:rPr lang="en-US" dirty="0" smtClean="0"/>
              <a:t>: returns the "canonical" member of its subset.  </a:t>
            </a:r>
          </a:p>
          <a:p>
            <a:pPr lvl="2"/>
            <a:r>
              <a:rPr lang="en-US" dirty="0" smtClean="0"/>
              <a:t>I.e., if </a:t>
            </a:r>
            <a:r>
              <a:rPr lang="en-US" dirty="0" err="1" smtClean="0"/>
              <a:t>i</a:t>
            </a:r>
            <a:r>
              <a:rPr lang="en-US" dirty="0" smtClean="0"/>
              <a:t> and j are elements of the same subset, </a:t>
            </a:r>
            <a:br>
              <a:rPr lang="en-US" dirty="0" smtClean="0"/>
            </a:br>
            <a:r>
              <a:rPr lang="en-US" sz="2800" b="1" dirty="0" err="1">
                <a:solidFill>
                  <a:srgbClr val="FF0000"/>
                </a:solidFill>
              </a:rPr>
              <a:t>findset</a:t>
            </a:r>
            <a:r>
              <a:rPr lang="en-US" sz="2800" b="1" dirty="0">
                <a:solidFill>
                  <a:srgbClr val="FF0000"/>
                </a:solidFill>
              </a:rPr>
              <a:t>(</a:t>
            </a:r>
            <a:r>
              <a:rPr lang="en-US" sz="2800" b="1" dirty="0" err="1">
                <a:solidFill>
                  <a:srgbClr val="FF0000"/>
                </a:solidFill>
              </a:rPr>
              <a:t>i</a:t>
            </a:r>
            <a:r>
              <a:rPr lang="en-US" sz="2800" b="1" dirty="0">
                <a:solidFill>
                  <a:srgbClr val="FF0000"/>
                </a:solidFill>
              </a:rPr>
              <a:t>) == </a:t>
            </a:r>
            <a:r>
              <a:rPr lang="en-US" sz="2800" b="1" dirty="0" err="1">
                <a:solidFill>
                  <a:srgbClr val="FF0000"/>
                </a:solidFill>
              </a:rPr>
              <a:t>findset</a:t>
            </a:r>
            <a:r>
              <a:rPr lang="en-US" sz="2800" b="1" dirty="0">
                <a:solidFill>
                  <a:srgbClr val="FF0000"/>
                </a:solidFill>
              </a:rPr>
              <a:t>(j)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union(i, j)</a:t>
            </a:r>
            <a:r>
              <a:rPr lang="en-US" dirty="0" smtClean="0"/>
              <a:t>: merges the subsets containing i and j </a:t>
            </a:r>
            <a:br>
              <a:rPr lang="en-US" dirty="0" smtClean="0"/>
            </a:br>
            <a:r>
              <a:rPr lang="en-US" dirty="0" smtClean="0"/>
              <a:t>into a single subset.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operations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6629400" cy="4495800"/>
          </a:xfrm>
        </p:spPr>
        <p:txBody>
          <a:bodyPr/>
          <a:lstStyle/>
          <a:p>
            <a:r>
              <a:rPr lang="en-US" sz="2400" dirty="0" err="1"/>
              <a:t>makeset</a:t>
            </a:r>
            <a:r>
              <a:rPr lang="en-US" sz="2400" dirty="0"/>
              <a:t> (1)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(2)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(3)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(4)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(5)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(6)</a:t>
            </a:r>
          </a:p>
          <a:p>
            <a:endParaRPr lang="en-US" sz="2400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134100" y="1447800"/>
            <a:ext cx="3009900" cy="2743200"/>
          </a:xfrm>
        </p:spPr>
        <p:txBody>
          <a:bodyPr/>
          <a:lstStyle/>
          <a:p>
            <a:r>
              <a:rPr lang="en-US" sz="2400" dirty="0"/>
              <a:t>union(4, 6)</a:t>
            </a:r>
          </a:p>
          <a:p>
            <a:r>
              <a:rPr lang="en-US" sz="2400" dirty="0"/>
              <a:t>union (1,3)</a:t>
            </a:r>
          </a:p>
          <a:p>
            <a:r>
              <a:rPr lang="en-US" sz="2400" dirty="0"/>
              <a:t>union(4, 5)</a:t>
            </a:r>
          </a:p>
          <a:p>
            <a:r>
              <a:rPr lang="en-US" sz="2400" dirty="0" err="1"/>
              <a:t>findset</a:t>
            </a:r>
            <a:r>
              <a:rPr lang="en-US" sz="2400" dirty="0"/>
              <a:t>(2)</a:t>
            </a:r>
          </a:p>
          <a:p>
            <a:r>
              <a:rPr lang="en-US" sz="2400" dirty="0" err="1"/>
              <a:t>findset</a:t>
            </a:r>
            <a:r>
              <a:rPr lang="en-US" sz="2400" dirty="0"/>
              <a:t>(5)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914400" y="4343400"/>
            <a:ext cx="693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What are the sets after these operations?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Kruskal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229600" cy="5638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Assume vertices are numbered 1...n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(n = |V|)</a:t>
            </a:r>
          </a:p>
          <a:p>
            <a:pPr>
              <a:spcBef>
                <a:spcPts val="200"/>
              </a:spcBef>
              <a:buNone/>
            </a:pPr>
            <a:r>
              <a:rPr lang="en-US" sz="2900" dirty="0" smtClean="0"/>
              <a:t>Sort edge list by weight (increasing order)</a:t>
            </a: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for i = 1..n: </a:t>
            </a:r>
            <a:br>
              <a:rPr lang="en-US" sz="28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makeset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(i)</a:t>
            </a:r>
          </a:p>
          <a:p>
            <a:pPr>
              <a:spcBef>
                <a:spcPts val="200"/>
              </a:spcBef>
              <a:buNone/>
            </a:pP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, count, result = 1, 0, []</a:t>
            </a:r>
            <a:br>
              <a:rPr lang="en-US" sz="2800" dirty="0" smtClean="0">
                <a:latin typeface="Courier New" pitchFamily="49" charset="0"/>
                <a:cs typeface="Courier New" pitchFamily="49" charset="0"/>
              </a:rPr>
            </a:br>
            <a:endParaRPr lang="en-US" sz="19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while count &lt; n-1:</a:t>
            </a: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if findset(edgelist[i].v) != </a:t>
            </a:r>
            <a:br>
              <a:rPr lang="da-DK" sz="2800" dirty="0" smtClean="0">
                <a:latin typeface="Courier New" pitchFamily="49" charset="0"/>
                <a:cs typeface="Courier New" pitchFamily="49" charset="0"/>
              </a:rPr>
            </a:b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   findset(edgelist[i].w):</a:t>
            </a:r>
          </a:p>
          <a:p>
            <a:pPr>
              <a:spcBef>
                <a:spcPts val="200"/>
              </a:spcBef>
              <a:buNone/>
            </a:pP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	  result += [edgelist[i]]</a:t>
            </a:r>
          </a:p>
          <a:p>
            <a:pPr>
              <a:spcBef>
                <a:spcPts val="200"/>
              </a:spcBef>
              <a:buNone/>
            </a:pP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    count += 1</a:t>
            </a:r>
          </a:p>
          <a:p>
            <a:pPr>
              <a:spcBef>
                <a:spcPts val="200"/>
              </a:spcBef>
              <a:buNone/>
            </a:pP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    union(edgelist[i].v, edgelist[i].w)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+= 1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return result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751344"/>
            <a:ext cx="2743200" cy="1938992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What can we say about efficiency of this algorithm (in terms of n=|V| and m=|E|)?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914400"/>
          </a:xfrm>
        </p:spPr>
        <p:txBody>
          <a:bodyPr/>
          <a:lstStyle/>
          <a:p>
            <a:r>
              <a:rPr lang="en-US" dirty="0" smtClean="0"/>
              <a:t>Implement Disjoint Set ADT</a:t>
            </a:r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229600" cy="315468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Each disjoint set is a tree, with the </a:t>
            </a:r>
            <a:r>
              <a:rPr lang="en-US" dirty="0" smtClean="0"/>
              <a:t>"marked" (canonical) </a:t>
            </a:r>
            <a:r>
              <a:rPr lang="en-US" dirty="0"/>
              <a:t>element as its </a:t>
            </a:r>
            <a:r>
              <a:rPr lang="en-US" dirty="0" smtClean="0"/>
              <a:t>root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Efficient representation of </a:t>
            </a:r>
            <a:r>
              <a:rPr lang="en-US" dirty="0" smtClean="0"/>
              <a:t>these </a:t>
            </a:r>
            <a:r>
              <a:rPr lang="en-US" dirty="0"/>
              <a:t>trees: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an array called </a:t>
            </a:r>
            <a:r>
              <a:rPr lang="en-US" i="1" dirty="0"/>
              <a:t>parent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parent[i] contains the </a:t>
            </a:r>
            <a:r>
              <a:rPr lang="en-US" dirty="0" smtClean="0"/>
              <a:t>index of  </a:t>
            </a:r>
            <a:r>
              <a:rPr lang="en-US" dirty="0"/>
              <a:t>i’s parent.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i is </a:t>
            </a:r>
            <a:r>
              <a:rPr lang="en-US" dirty="0" smtClean="0"/>
              <a:t>a root</a:t>
            </a:r>
            <a:r>
              <a:rPr lang="en-US" dirty="0"/>
              <a:t>, parent[i]=</a:t>
            </a:r>
            <a:r>
              <a:rPr lang="en-US" dirty="0" smtClean="0"/>
              <a:t>i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371600" y="3886200"/>
            <a:ext cx="5410200" cy="1819662"/>
            <a:chOff x="1371600" y="3886200"/>
            <a:chExt cx="5410200" cy="1819662"/>
          </a:xfrm>
        </p:grpSpPr>
        <p:sp>
          <p:nvSpPr>
            <p:cNvPr id="2" name="TextBox 1"/>
            <p:cNvSpPr txBox="1"/>
            <p:nvPr/>
          </p:nvSpPr>
          <p:spPr>
            <a:xfrm>
              <a:off x="2552700" y="4499670"/>
              <a:ext cx="5334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4</a:t>
              </a:r>
              <a:endParaRPr lang="en-US" sz="22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752600" y="4512975"/>
              <a:ext cx="5334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2</a:t>
              </a:r>
              <a:endParaRPr lang="en-US" sz="22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133600" y="3886200"/>
              <a:ext cx="5334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5</a:t>
              </a:r>
              <a:endParaRPr lang="en-US" sz="22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371600" y="5274975"/>
              <a:ext cx="5334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8</a:t>
              </a:r>
              <a:endParaRPr lang="en-US" sz="22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248400" y="4528215"/>
              <a:ext cx="5334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6</a:t>
              </a:r>
              <a:endParaRPr lang="en-US" sz="22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181600" y="4512975"/>
              <a:ext cx="5334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3</a:t>
              </a:r>
              <a:endParaRPr lang="en-US" sz="22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715000" y="3886200"/>
              <a:ext cx="5334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7</a:t>
              </a:r>
              <a:endParaRPr lang="en-US" sz="22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038600" y="3886200"/>
              <a:ext cx="5334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1</a:t>
              </a:r>
              <a:endParaRPr lang="en-US" sz="2200" dirty="0"/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1999488" y="4251960"/>
              <a:ext cx="210312" cy="320040"/>
            </a:xfrm>
            <a:prstGeom prst="line">
              <a:avLst/>
            </a:prstGeom>
            <a:ln w="349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5506212" y="4251960"/>
              <a:ext cx="210312" cy="320040"/>
            </a:xfrm>
            <a:prstGeom prst="line">
              <a:avLst/>
            </a:prstGeom>
            <a:ln w="349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2362200" y="4217499"/>
              <a:ext cx="304800" cy="388961"/>
            </a:xfrm>
            <a:prstGeom prst="line">
              <a:avLst/>
            </a:prstGeom>
            <a:ln w="349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6019800" y="4183039"/>
              <a:ext cx="304800" cy="388961"/>
            </a:xfrm>
            <a:prstGeom prst="line">
              <a:avLst/>
            </a:prstGeom>
            <a:ln w="349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1600200" y="4953000"/>
              <a:ext cx="210312" cy="320040"/>
            </a:xfrm>
            <a:prstGeom prst="line">
              <a:avLst/>
            </a:prstGeom>
            <a:ln w="349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5467350"/>
            <a:ext cx="531495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818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this representation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229600" cy="4495800"/>
          </a:xfrm>
        </p:spPr>
        <p:txBody>
          <a:bodyPr>
            <a:normAutofit/>
          </a:bodyPr>
          <a:lstStyle/>
          <a:p>
            <a:r>
              <a:rPr lang="en-US" sz="2400" dirty="0" err="1"/>
              <a:t>makeset</a:t>
            </a:r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):</a:t>
            </a:r>
          </a:p>
          <a:p>
            <a:r>
              <a:rPr lang="en-US" sz="2400" dirty="0" err="1"/>
              <a:t>findset</a:t>
            </a:r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):</a:t>
            </a:r>
          </a:p>
          <a:p>
            <a:r>
              <a:rPr lang="en-US" sz="2400" dirty="0" err="1"/>
              <a:t>mergetrees</a:t>
            </a:r>
            <a:r>
              <a:rPr lang="en-US" sz="2400" dirty="0"/>
              <a:t>(</a:t>
            </a:r>
            <a:r>
              <a:rPr lang="en-US" sz="2400" dirty="0" err="1"/>
              <a:t>i,j</a:t>
            </a:r>
            <a:r>
              <a:rPr lang="en-US" sz="2400" dirty="0"/>
              <a:t>):</a:t>
            </a:r>
          </a:p>
          <a:p>
            <a:pPr lvl="1"/>
            <a:r>
              <a:rPr lang="en-US" sz="2400" dirty="0"/>
              <a:t>assume that </a:t>
            </a:r>
            <a:r>
              <a:rPr lang="en-US" sz="2400" dirty="0" err="1"/>
              <a:t>i</a:t>
            </a:r>
            <a:r>
              <a:rPr lang="en-US" sz="2400" dirty="0"/>
              <a:t> and j are the marked elements from </a:t>
            </a:r>
            <a:r>
              <a:rPr lang="en-US" sz="2400" dirty="0" smtClean="0"/>
              <a:t>different </a:t>
            </a:r>
            <a:r>
              <a:rPr lang="en-US" sz="2400" dirty="0"/>
              <a:t>sets.</a:t>
            </a:r>
          </a:p>
          <a:p>
            <a:r>
              <a:rPr lang="en-US" sz="2400" dirty="0"/>
              <a:t>union(</a:t>
            </a:r>
            <a:r>
              <a:rPr lang="en-US" sz="2400" dirty="0" err="1"/>
              <a:t>i,j</a:t>
            </a:r>
            <a:r>
              <a:rPr lang="en-US" sz="2400" dirty="0" smtClean="0"/>
              <a:t>):</a:t>
            </a:r>
          </a:p>
          <a:p>
            <a:pPr lvl="1"/>
            <a:r>
              <a:rPr lang="en-US" sz="2400" dirty="0" smtClean="0"/>
              <a:t>assume that </a:t>
            </a:r>
            <a:r>
              <a:rPr lang="en-US" sz="2400" dirty="0" err="1" smtClean="0"/>
              <a:t>i</a:t>
            </a:r>
            <a:r>
              <a:rPr lang="en-US" sz="2400" dirty="0" smtClean="0"/>
              <a:t> and j are elements from different sets</a:t>
            </a:r>
          </a:p>
          <a:p>
            <a:pPr lvl="1"/>
            <a:endParaRPr lang="en-US" sz="2400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133600" y="827157"/>
            <a:ext cx="3733800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0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makeset1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0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endParaRPr lang="en-US" sz="2000" i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807527" y="786080"/>
            <a:ext cx="4343400" cy="13234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000" b="1" i="1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findset1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!= </a:t>
            </a:r>
            <a:r>
              <a:rPr lang="en-US" sz="20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0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000" dirty="0">
                <a:latin typeface="Courier New" pitchFamily="49" charset="0"/>
                <a:cs typeface="Courier New" pitchFamily="49" charset="0"/>
              </a:rPr>
              <a:t> 		</a:t>
            </a:r>
            <a:r>
              <a:rPr lang="en-US" sz="20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0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defTabSz="457200"/>
            <a:r>
              <a:rPr lang="en-US" sz="2000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endParaRPr lang="en-US" sz="2000" i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750127" y="2784902"/>
            <a:ext cx="4114800" cy="707886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000" b="1" i="1" dirty="0" smtClean="0">
                <a:latin typeface="Courier New" pitchFamily="49" charset="0"/>
                <a:cs typeface="Courier New" pitchFamily="49" charset="0"/>
              </a:rPr>
              <a:t>def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mergetrees1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0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j</a:t>
            </a:r>
            <a:endParaRPr lang="en-US" sz="2000" i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56309" y="4114800"/>
            <a:ext cx="7058891" cy="70788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0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union1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0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i="1" dirty="0">
                <a:latin typeface="Courier New" pitchFamily="49" charset="0"/>
                <a:cs typeface="Courier New" pitchFamily="49" charset="0"/>
              </a:rPr>
              <a:t>mergetrees1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i="1" dirty="0">
                <a:latin typeface="Courier New" pitchFamily="49" charset="0"/>
                <a:cs typeface="Courier New" pitchFamily="49" charset="0"/>
              </a:rPr>
              <a:t>findset1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), </a:t>
            </a:r>
            <a:r>
              <a:rPr lang="en-US" sz="2000" i="1" dirty="0">
                <a:latin typeface="Courier New" pitchFamily="49" charset="0"/>
                <a:cs typeface="Courier New" pitchFamily="49" charset="0"/>
              </a:rPr>
              <a:t>findset1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))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86088" y="5386535"/>
            <a:ext cx="342091" cy="250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4</a:t>
            </a:r>
            <a:endParaRPr lang="en-US" sz="2200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5334000"/>
            <a:ext cx="342091" cy="250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2</a:t>
            </a:r>
            <a:endParaRPr lang="en-US" sz="2200" dirty="0"/>
          </a:p>
        </p:txBody>
      </p:sp>
      <p:sp>
        <p:nvSpPr>
          <p:cNvPr id="12" name="TextBox 11"/>
          <p:cNvSpPr txBox="1"/>
          <p:nvPr/>
        </p:nvSpPr>
        <p:spPr>
          <a:xfrm>
            <a:off x="648509" y="4876800"/>
            <a:ext cx="342091" cy="250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5</a:t>
            </a:r>
            <a:endParaRPr lang="en-US" sz="2200" dirty="0"/>
          </a:p>
        </p:txBody>
      </p:sp>
      <p:sp>
        <p:nvSpPr>
          <p:cNvPr id="13" name="TextBox 12"/>
          <p:cNvSpPr txBox="1"/>
          <p:nvPr/>
        </p:nvSpPr>
        <p:spPr>
          <a:xfrm>
            <a:off x="228600" y="5838136"/>
            <a:ext cx="342091" cy="250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8</a:t>
            </a:r>
            <a:endParaRPr lang="en-US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3356292" y="5403162"/>
            <a:ext cx="342091" cy="250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6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2672109" y="5394285"/>
            <a:ext cx="342091" cy="250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3</a:t>
            </a:r>
            <a:endParaRPr lang="en-US" sz="2200" dirty="0"/>
          </a:p>
        </p:txBody>
      </p:sp>
      <p:sp>
        <p:nvSpPr>
          <p:cNvPr id="16" name="TextBox 15"/>
          <p:cNvSpPr txBox="1"/>
          <p:nvPr/>
        </p:nvSpPr>
        <p:spPr>
          <a:xfrm>
            <a:off x="2971800" y="4876800"/>
            <a:ext cx="342091" cy="250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7</a:t>
            </a:r>
            <a:endParaRPr lang="en-US" sz="2200" dirty="0"/>
          </a:p>
        </p:txBody>
      </p:sp>
      <p:sp>
        <p:nvSpPr>
          <p:cNvPr id="17" name="TextBox 16"/>
          <p:cNvSpPr txBox="1"/>
          <p:nvPr/>
        </p:nvSpPr>
        <p:spPr>
          <a:xfrm>
            <a:off x="1939056" y="5029200"/>
            <a:ext cx="342091" cy="250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631290" y="5242249"/>
            <a:ext cx="134882" cy="186417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2880296" y="5242249"/>
            <a:ext cx="134882" cy="186417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863912" y="5222176"/>
            <a:ext cx="195481" cy="226563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3209681" y="5202103"/>
            <a:ext cx="195481" cy="226563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375211" y="5650592"/>
            <a:ext cx="134882" cy="186417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4437" y="5523523"/>
            <a:ext cx="531495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329672" y="4928258"/>
            <a:ext cx="47638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tx2"/>
                </a:solidFill>
              </a:rPr>
              <a:t>Write these procedures on the board</a:t>
            </a:r>
            <a:endParaRPr lang="en-US" sz="2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8E8E8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Assume that we are going to do n </a:t>
            </a:r>
            <a:r>
              <a:rPr lang="en-US" dirty="0" err="1"/>
              <a:t>makeset</a:t>
            </a:r>
            <a:r>
              <a:rPr lang="en-US" dirty="0"/>
              <a:t> operations followed by m union/find operations</a:t>
            </a:r>
          </a:p>
          <a:p>
            <a:r>
              <a:rPr lang="en-US" dirty="0"/>
              <a:t>time for </a:t>
            </a:r>
            <a:r>
              <a:rPr lang="en-US" dirty="0" err="1"/>
              <a:t>makeset</a:t>
            </a:r>
            <a:r>
              <a:rPr lang="en-US" dirty="0"/>
              <a:t>?</a:t>
            </a:r>
          </a:p>
          <a:p>
            <a:r>
              <a:rPr lang="en-US" dirty="0"/>
              <a:t>worst case time for </a:t>
            </a:r>
            <a:r>
              <a:rPr lang="en-US" dirty="0" err="1"/>
              <a:t>findset</a:t>
            </a:r>
            <a:r>
              <a:rPr lang="en-US" dirty="0"/>
              <a:t>?</a:t>
            </a:r>
          </a:p>
          <a:p>
            <a:r>
              <a:rPr lang="en-US" dirty="0"/>
              <a:t>worst case time for union?</a:t>
            </a:r>
          </a:p>
          <a:p>
            <a:r>
              <a:rPr lang="en-US" dirty="0"/>
              <a:t>Worst case for all  m union/find operations?</a:t>
            </a:r>
          </a:p>
          <a:p>
            <a:r>
              <a:rPr lang="en-US" dirty="0"/>
              <a:t>worst case for total?</a:t>
            </a:r>
          </a:p>
          <a:p>
            <a:r>
              <a:rPr lang="en-US" dirty="0"/>
              <a:t>What if m &lt; n?</a:t>
            </a:r>
          </a:p>
          <a:p>
            <a:r>
              <a:rPr lang="en-US" dirty="0"/>
              <a:t>Write the formula to use min</a:t>
            </a:r>
          </a:p>
        </p:txBody>
      </p:sp>
    </p:spTree>
    <p:extLst>
      <p:ext uri="{BB962C8B-B14F-4D97-AF65-F5344CB8AC3E}">
        <p14:creationId xmlns:p14="http://schemas.microsoft.com/office/powerpoint/2010/main" val="3803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581400" y="2362200"/>
            <a:ext cx="5410200" cy="280076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def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mergetrees2(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i,j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2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height[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] &lt; height[j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]):  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  parent[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] = j</a:t>
            </a:r>
          </a:p>
          <a:p>
            <a:pPr defTabSz="457200"/>
            <a:r>
              <a:rPr lang="en-US" sz="22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height[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] &gt; height[j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200" dirty="0">
                <a:latin typeface="Courier New" pitchFamily="49" charset="0"/>
                <a:cs typeface="Courier New" pitchFamily="49" charset="0"/>
              </a:rPr>
              <a:t>  		parent[j] = </a:t>
            </a:r>
            <a:r>
              <a:rPr lang="en-US" sz="2200" dirty="0" err="1">
                <a:latin typeface="Courier New" pitchFamily="49" charset="0"/>
                <a:cs typeface="Courier New" pitchFamily="49" charset="0"/>
              </a:rPr>
              <a:t>i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200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200" dirty="0">
                <a:latin typeface="Courier New" pitchFamily="49" charset="0"/>
                <a:cs typeface="Courier New" pitchFamily="49" charset="0"/>
              </a:rPr>
              <a:t>   	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parent[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] = j</a:t>
            </a:r>
          </a:p>
          <a:p>
            <a:pPr defTabSz="457200"/>
            <a:r>
              <a:rPr lang="en-US" sz="22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height[j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] = height[j] +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1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914400"/>
          </a:xfrm>
        </p:spPr>
        <p:txBody>
          <a:bodyPr/>
          <a:lstStyle/>
          <a:p>
            <a:r>
              <a:rPr lang="en-US" sz="3600" dirty="0" smtClean="0"/>
              <a:t>Can </a:t>
            </a:r>
            <a:r>
              <a:rPr lang="en-US" sz="3600" dirty="0"/>
              <a:t>we keep the trees from growing so fast?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686800" cy="5943600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n-US" dirty="0"/>
              <a:t>Make the shorter </a:t>
            </a:r>
            <a:r>
              <a:rPr lang="en-US" dirty="0" smtClean="0"/>
              <a:t>tree the </a:t>
            </a:r>
            <a:r>
              <a:rPr lang="en-US" dirty="0"/>
              <a:t>child of the taller </a:t>
            </a:r>
            <a:r>
              <a:rPr lang="en-US" dirty="0" smtClean="0"/>
              <a:t>one</a:t>
            </a:r>
            <a:endParaRPr lang="en-US" dirty="0"/>
          </a:p>
          <a:p>
            <a:pPr>
              <a:spcBef>
                <a:spcPts val="300"/>
              </a:spcBef>
            </a:pPr>
            <a:r>
              <a:rPr lang="en-US" dirty="0"/>
              <a:t>What do we need to add to the representation?</a:t>
            </a:r>
          </a:p>
          <a:p>
            <a:pPr>
              <a:spcBef>
                <a:spcPts val="300"/>
              </a:spcBef>
            </a:pPr>
            <a:r>
              <a:rPr lang="en-US" dirty="0"/>
              <a:t>rewrite </a:t>
            </a:r>
            <a:r>
              <a:rPr lang="en-US" dirty="0" err="1"/>
              <a:t>makeset</a:t>
            </a:r>
            <a:r>
              <a:rPr lang="en-US" dirty="0"/>
              <a:t>, </a:t>
            </a:r>
            <a:r>
              <a:rPr lang="en-US" dirty="0" err="1"/>
              <a:t>mergetrees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  <a:p>
            <a:r>
              <a:rPr lang="en-US" dirty="0" err="1"/>
              <a:t>findset</a:t>
            </a:r>
            <a:r>
              <a:rPr lang="en-US" dirty="0"/>
              <a:t> </a:t>
            </a:r>
            <a:r>
              <a:rPr lang="en-US" dirty="0" smtClean="0"/>
              <a:t>&amp; </a:t>
            </a:r>
            <a:r>
              <a:rPr lang="en-US" dirty="0"/>
              <a:t>union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are </a:t>
            </a:r>
            <a:r>
              <a:rPr lang="en-US" dirty="0"/>
              <a:t>unchanged. </a:t>
            </a:r>
          </a:p>
          <a:p>
            <a:r>
              <a:rPr lang="en-US" dirty="0"/>
              <a:t>What can we say about the maximum height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 k-node tree?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2200364"/>
            <a:ext cx="3581400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makeset2(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parent[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i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height[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0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893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458200" cy="914400"/>
          </a:xfrm>
        </p:spPr>
        <p:txBody>
          <a:bodyPr/>
          <a:lstStyle/>
          <a:p>
            <a:r>
              <a:rPr lang="en-US" sz="3600" dirty="0" smtClean="0"/>
              <a:t>Theorem</a:t>
            </a:r>
            <a:r>
              <a:rPr lang="en-US" sz="3600" dirty="0"/>
              <a:t>:  max height of a k-node tree </a:t>
            </a:r>
            <a:r>
              <a:rPr lang="en-US" sz="3600" dirty="0" smtClean="0"/>
              <a:t>T produced </a:t>
            </a:r>
            <a:r>
              <a:rPr lang="en-US" sz="3600" dirty="0"/>
              <a:t>by these algorithms is </a:t>
            </a:r>
            <a:r>
              <a:rPr lang="en-US" sz="3600" dirty="0">
                <a:sym typeface="Symbol" pitchFamily="18" charset="2"/>
              </a:rPr>
              <a:t></a:t>
            </a:r>
            <a:r>
              <a:rPr lang="en-US" sz="3600" dirty="0" err="1"/>
              <a:t>lg</a:t>
            </a:r>
            <a:r>
              <a:rPr lang="en-US" sz="3600" dirty="0"/>
              <a:t> k</a:t>
            </a:r>
            <a:r>
              <a:rPr lang="en-US" sz="3600" dirty="0">
                <a:sym typeface="Symbol" pitchFamily="18" charset="2"/>
              </a:rPr>
              <a:t>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Base case…</a:t>
            </a:r>
          </a:p>
          <a:p>
            <a:pPr>
              <a:lnSpc>
                <a:spcPct val="90000"/>
              </a:lnSpc>
            </a:pPr>
            <a:r>
              <a:rPr lang="en-US" dirty="0"/>
              <a:t>Induction hypothesis…</a:t>
            </a:r>
          </a:p>
          <a:p>
            <a:pPr>
              <a:lnSpc>
                <a:spcPct val="90000"/>
              </a:lnSpc>
            </a:pPr>
            <a:r>
              <a:rPr lang="en-US" dirty="0"/>
              <a:t>Induction step: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Let T be a k-node tree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/>
              <a:t>T is the union of two trees: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with k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 smtClean="0"/>
              <a:t>nodes and height h</a:t>
            </a:r>
            <a:r>
              <a:rPr lang="en-US" baseline="-25000" dirty="0" smtClean="0"/>
              <a:t>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T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with k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smtClean="0"/>
              <a:t>nodes and </a:t>
            </a:r>
            <a:r>
              <a:rPr lang="en-US" dirty="0"/>
              <a:t>height </a:t>
            </a:r>
            <a:r>
              <a:rPr lang="en-US" dirty="0" smtClean="0"/>
              <a:t>h</a:t>
            </a:r>
            <a:r>
              <a:rPr lang="en-US" baseline="-25000" dirty="0" smtClean="0"/>
              <a:t>2  </a:t>
            </a:r>
            <a:endParaRPr lang="en-US" dirty="0" smtClean="0"/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 smtClean="0"/>
              <a:t>What can we about the </a:t>
            </a:r>
            <a:r>
              <a:rPr lang="en-US" dirty="0"/>
              <a:t>heights of these trees?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/>
              <a:t>Case 1: h</a:t>
            </a:r>
            <a:r>
              <a:rPr lang="en-US" baseline="-25000" dirty="0"/>
              <a:t>1</a:t>
            </a:r>
            <a:r>
              <a:rPr lang="en-US" dirty="0">
                <a:cs typeface="Tahoma" charset="0"/>
              </a:rPr>
              <a:t>≠h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. Height of T is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>
                <a:cs typeface="Tahoma" charset="0"/>
              </a:rPr>
              <a:t>Case 2: </a:t>
            </a:r>
            <a:r>
              <a:rPr lang="en-US" dirty="0"/>
              <a:t>h</a:t>
            </a:r>
            <a:r>
              <a:rPr lang="en-US" baseline="-25000" dirty="0"/>
              <a:t>1</a:t>
            </a:r>
            <a:r>
              <a:rPr lang="en-US" dirty="0">
                <a:cs typeface="Tahoma" charset="0"/>
              </a:rPr>
              <a:t>=h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. WLOG Assume k</a:t>
            </a:r>
            <a:r>
              <a:rPr lang="en-US" baseline="-25000" dirty="0">
                <a:cs typeface="Tahoma" charset="0"/>
              </a:rPr>
              <a:t>1</a:t>
            </a:r>
            <a:r>
              <a:rPr lang="en-US" dirty="0">
                <a:cs typeface="Tahoma" charset="0"/>
              </a:rPr>
              <a:t>≥k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. Then k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≤k/2.  Height of tree is 1 + h2 </a:t>
            </a:r>
            <a:r>
              <a:rPr lang="en-US" dirty="0" smtClean="0">
                <a:cs typeface="Tahoma" charset="0"/>
              </a:rPr>
              <a:t>≤ …</a:t>
            </a:r>
            <a:br>
              <a:rPr lang="en-US" dirty="0" smtClean="0">
                <a:cs typeface="Tahoma" charset="0"/>
              </a:rPr>
            </a:br>
            <a:r>
              <a:rPr lang="en-US" dirty="0" smtClean="0">
                <a:cs typeface="Tahoma" charset="0"/>
              </a:rPr>
              <a:t/>
            </a:r>
            <a:br>
              <a:rPr lang="en-US" dirty="0" smtClean="0">
                <a:cs typeface="Tahoma" charset="0"/>
              </a:rPr>
            </a:br>
            <a:r>
              <a:rPr lang="en-US" sz="3200" b="1" dirty="0" smtClean="0">
                <a:solidFill>
                  <a:srgbClr val="000099"/>
                </a:solidFill>
                <a:cs typeface="Tahoma" charset="0"/>
              </a:rPr>
              <a:t>Added after class because we did not get to it: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endParaRPr lang="en-US" dirty="0">
              <a:cs typeface="Tahoma" charset="0"/>
            </a:endParaRPr>
          </a:p>
          <a:p>
            <a:pPr marL="457200" lvl="1" indent="0">
              <a:lnSpc>
                <a:spcPct val="130000"/>
              </a:lnSpc>
              <a:spcBef>
                <a:spcPct val="15000"/>
              </a:spcBef>
              <a:buNone/>
            </a:pPr>
            <a:r>
              <a:rPr lang="en-US" dirty="0">
                <a:sym typeface="Symbol" pitchFamily="18" charset="2"/>
              </a:rPr>
              <a:t>1 + h2 &lt;= 1 + </a:t>
            </a:r>
            <a:r>
              <a:rPr lang="en-US" dirty="0" err="1"/>
              <a:t>lg</a:t>
            </a:r>
            <a:r>
              <a:rPr lang="en-US" dirty="0"/>
              <a:t> k</a:t>
            </a:r>
            <a:r>
              <a:rPr lang="en-US" baseline="-25000" dirty="0"/>
              <a:t>2</a:t>
            </a:r>
            <a:r>
              <a:rPr lang="en-US" dirty="0">
                <a:sym typeface="Symbol" pitchFamily="18" charset="2"/>
              </a:rPr>
              <a:t> &lt;= 1 + </a:t>
            </a:r>
            <a:r>
              <a:rPr lang="en-US" dirty="0" err="1"/>
              <a:t>lg</a:t>
            </a:r>
            <a:r>
              <a:rPr lang="en-US" dirty="0"/>
              <a:t> k/2</a:t>
            </a:r>
            <a:r>
              <a:rPr lang="en-US" dirty="0">
                <a:sym typeface="Symbol" pitchFamily="18" charset="2"/>
              </a:rPr>
              <a:t> = 1 + </a:t>
            </a:r>
            <a:r>
              <a:rPr lang="en-US" dirty="0" err="1"/>
              <a:t>lg</a:t>
            </a:r>
            <a:r>
              <a:rPr lang="en-US" dirty="0"/>
              <a:t> k - 1</a:t>
            </a:r>
            <a:r>
              <a:rPr lang="en-US" dirty="0">
                <a:sym typeface="Symbol" pitchFamily="18" charset="2"/>
              </a:rPr>
              <a:t> = </a:t>
            </a:r>
            <a:r>
              <a:rPr lang="en-US" dirty="0" err="1"/>
              <a:t>lg</a:t>
            </a:r>
            <a:r>
              <a:rPr lang="en-US" dirty="0"/>
              <a:t> k</a:t>
            </a:r>
            <a:r>
              <a:rPr lang="en-US" dirty="0">
                <a:sym typeface="Symbol" pitchFamily="18" charset="2"/>
              </a:rPr>
              <a:t> </a:t>
            </a:r>
            <a:endParaRPr lang="en-US" dirty="0"/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endParaRPr lang="en-US" dirty="0"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2955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35947</TotalTime>
  <Words>961</Words>
  <Application>Microsoft Office PowerPoint</Application>
  <PresentationFormat>On-screen Show (4:3)</PresentationFormat>
  <Paragraphs>203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Arial Black</vt:lpstr>
      <vt:lpstr>Calibri</vt:lpstr>
      <vt:lpstr>Consolas</vt:lpstr>
      <vt:lpstr>Courier New</vt:lpstr>
      <vt:lpstr>Symbol</vt:lpstr>
      <vt:lpstr>Tahoma</vt:lpstr>
      <vt:lpstr>Default Design</vt:lpstr>
      <vt:lpstr>PowerPoint Presentation</vt:lpstr>
      <vt:lpstr>Data Structures for Kruskal</vt:lpstr>
      <vt:lpstr>Example of operations</vt:lpstr>
      <vt:lpstr>Kruskal Algorithm</vt:lpstr>
      <vt:lpstr>Implement Disjoint Set ADT</vt:lpstr>
      <vt:lpstr>Using this representation</vt:lpstr>
      <vt:lpstr>Analysis</vt:lpstr>
      <vt:lpstr>Can we keep the trees from growing so fast?</vt:lpstr>
      <vt:lpstr>Theorem:  max height of a k-node tree T produced by these algorithms is lg k</vt:lpstr>
      <vt:lpstr>Worst-case running time</vt:lpstr>
      <vt:lpstr>Speed it up a little more</vt:lpstr>
      <vt:lpstr>Makeset</vt:lpstr>
      <vt:lpstr>Findset</vt:lpstr>
      <vt:lpstr>Mergetrees</vt:lpstr>
      <vt:lpstr>Analysis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Anderson, Claude W</dc:creator>
  <cp:lastModifiedBy>CSSE Department</cp:lastModifiedBy>
  <cp:revision>776</cp:revision>
  <cp:lastPrinted>2014-11-10T10:23:40Z</cp:lastPrinted>
  <dcterms:modified xsi:type="dcterms:W3CDTF">2014-11-10T17:50:13Z</dcterms:modified>
</cp:coreProperties>
</file>