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handoutMasterIdLst>
    <p:handoutMasterId r:id="rId32"/>
  </p:handoutMasterIdLst>
  <p:sldIdLst>
    <p:sldId id="256" r:id="rId2"/>
    <p:sldId id="410" r:id="rId3"/>
    <p:sldId id="387" r:id="rId4"/>
    <p:sldId id="412" r:id="rId5"/>
    <p:sldId id="394" r:id="rId6"/>
    <p:sldId id="413" r:id="rId7"/>
    <p:sldId id="414" r:id="rId8"/>
    <p:sldId id="415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423" r:id="rId17"/>
    <p:sldId id="424" r:id="rId18"/>
    <p:sldId id="425" r:id="rId19"/>
    <p:sldId id="426" r:id="rId20"/>
    <p:sldId id="427" r:id="rId21"/>
    <p:sldId id="428" r:id="rId22"/>
    <p:sldId id="429" r:id="rId23"/>
    <p:sldId id="430" r:id="rId24"/>
    <p:sldId id="431" r:id="rId25"/>
    <p:sldId id="432" r:id="rId26"/>
    <p:sldId id="433" r:id="rId27"/>
    <p:sldId id="434" r:id="rId28"/>
    <p:sldId id="435" r:id="rId29"/>
    <p:sldId id="436" r:id="rId30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163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191919"/>
    <a:srgbClr val="F2FDF7"/>
    <a:srgbClr val="800040"/>
    <a:srgbClr val="FF0080"/>
    <a:srgbClr val="5D7E9D"/>
    <a:srgbClr val="FFFDDD"/>
    <a:srgbClr val="CEC339"/>
    <a:srgbClr val="FF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739" autoAdjust="0"/>
    <p:restoredTop sz="73907" autoAdjust="0"/>
  </p:normalViewPr>
  <p:slideViewPr>
    <p:cSldViewPr snapToObjects="1">
      <p:cViewPr varScale="1">
        <p:scale>
          <a:sx n="69" d="100"/>
          <a:sy n="69" d="100"/>
        </p:scale>
        <p:origin x="930" y="66"/>
      </p:cViewPr>
      <p:guideLst>
        <p:guide orient="horz" pos="4032"/>
        <p:guide pos="163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10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6" y="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58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6" y="883158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882E4CB-5AA8-470F-AAD3-5483A7B9CB9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541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43" y="4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1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43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28" tIns="46564" rIns="93128" bIns="46564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C82725C-350C-46F5-844B-F6E4F7B10B1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9202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BDDF8C-BF0E-468B-985D-58D3A0157B9D}" type="slidenum">
              <a:rPr lang="en-US"/>
              <a:pPr/>
              <a:t>1</a:t>
            </a:fld>
            <a:endParaRPr lang="en-US"/>
          </a:p>
        </p:txBody>
      </p:sp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9285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dirty="0"/>
              <a:t> g = </a:t>
            </a:r>
            <a:r>
              <a:rPr lang="en-US" sz="1300" dirty="0" err="1"/>
              <a:t>AdjancencyListGraph</a:t>
            </a:r>
            <a:r>
              <a:rPr lang="en-US" sz="1300" dirty="0"/>
              <a:t>(</a:t>
            </a:r>
          </a:p>
          <a:p>
            <a:r>
              <a:rPr lang="en-US" sz="1300" dirty="0"/>
              <a:t>            [[1, [(2, 4),(3, 2), (5, 3)]],</a:t>
            </a:r>
          </a:p>
          <a:p>
            <a:r>
              <a:rPr lang="en-US" sz="1300" dirty="0"/>
              <a:t>             [2, [(1, 4), (4, 5)]],</a:t>
            </a:r>
          </a:p>
          <a:p>
            <a:r>
              <a:rPr lang="en-US" sz="1300" dirty="0"/>
              <a:t>             [3, [(1, 2), (5, 6), (4, 1), (6,3)]],</a:t>
            </a:r>
          </a:p>
          <a:p>
            <a:r>
              <a:rPr lang="en-US" sz="1300" dirty="0"/>
              <a:t>             [4, [(2, 5), (6,6), (3,1)]],</a:t>
            </a:r>
          </a:p>
          <a:p>
            <a:r>
              <a:rPr lang="en-US" sz="1300" dirty="0"/>
              <a:t>             [5, [(1, 3), (3,6), (6,2)]],</a:t>
            </a:r>
          </a:p>
          <a:p>
            <a:r>
              <a:rPr lang="en-US" sz="1300" dirty="0"/>
              <a:t>             [6, [(5, 2), (3, 3), (4, 6)]]</a:t>
            </a:r>
          </a:p>
          <a:p>
            <a:r>
              <a:rPr lang="en-US" sz="1300" dirty="0"/>
              <a:t>             ])</a:t>
            </a:r>
          </a:p>
          <a:p>
            <a:endParaRPr lang="en-US" sz="1300" dirty="0"/>
          </a:p>
          <a:p>
            <a:r>
              <a:rPr lang="en-US" dirty="0" smtClean="0"/>
              <a:t>Show</a:t>
            </a:r>
            <a:r>
              <a:rPr lang="en-US" baseline="0" dirty="0" smtClean="0"/>
              <a:t> an example of what the parent array looks like.  Draw a rootless tree on the board, number the vertices, pick a start vertex and show parent array contents.</a:t>
            </a:r>
          </a:p>
          <a:p>
            <a:endParaRPr lang="en-US" baseline="0" dirty="0" smtClean="0"/>
          </a:p>
          <a:p>
            <a:r>
              <a:rPr lang="en-US" baseline="0" dirty="0" smtClean="0"/>
              <a:t>How many total calls to inner loop execute altogether?   Answer 2*|E| + |V|.  </a:t>
            </a:r>
          </a:p>
          <a:p>
            <a:r>
              <a:rPr lang="en-US" baseline="0" dirty="0" smtClean="0"/>
              <a:t>What is maximum  time for a single execution of the inner loop?   Answer log V</a:t>
            </a:r>
          </a:p>
          <a:p>
            <a:r>
              <a:rPr lang="en-US" baseline="0" dirty="0" smtClean="0"/>
              <a:t>Total time is Theta((|E| + |V|) log |V|) = Theta(|E| log |V|)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1537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35929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8415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564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49442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1499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3474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2864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0947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9378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Ask for </a:t>
            </a:r>
            <a:r>
              <a:rPr lang="en-US" smtClean="0"/>
              <a:t>student questions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0208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Animated slide.  Figure each out</a:t>
            </a:r>
            <a:r>
              <a:rPr lang="en-US" baseline="0" dirty="0" smtClean="0"/>
              <a:t> together before revealing it</a:t>
            </a:r>
          </a:p>
          <a:p>
            <a:endParaRPr lang="en-US" baseline="0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makeset1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 findset1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!=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endParaRPr lang="en-US" dirty="0" smtClean="0"/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133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pPr defTabSz="457133"/>
            <a:r>
              <a:rPr lang="en-US" b="1" i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i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mergetrees1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,</a:t>
            </a:r>
            <a:r>
              <a:rPr lang="en-US" i="1" dirty="0" err="1">
                <a:latin typeface="Courier New" pitchFamily="49" charset="0"/>
                <a:cs typeface="Courier New" pitchFamily="49" charset="0"/>
              </a:rPr>
              <a:t>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133"/>
            <a:endParaRPr lang="en-US" i="1" dirty="0">
              <a:latin typeface="Courier New" pitchFamily="49" charset="0"/>
              <a:cs typeface="Courier New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42430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 </a:t>
            </a:r>
            <a:r>
              <a:rPr lang="en-US" dirty="0" err="1" smtClean="0"/>
              <a:t>makeset</a:t>
            </a:r>
            <a:r>
              <a:rPr lang="en-US" dirty="0" smtClean="0"/>
              <a:t> calls, time n</a:t>
            </a:r>
          </a:p>
          <a:p>
            <a:r>
              <a:rPr lang="en-US" dirty="0" err="1" smtClean="0"/>
              <a:t>findset</a:t>
            </a:r>
            <a:r>
              <a:rPr lang="en-US" dirty="0" smtClean="0"/>
              <a:t> worst case: n, union calls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findset</a:t>
            </a:r>
            <a:r>
              <a:rPr lang="en-US" baseline="0" dirty="0" smtClean="0"/>
              <a:t> twice, so O(n)</a:t>
            </a:r>
          </a:p>
          <a:p>
            <a:r>
              <a:rPr lang="en-US" baseline="0" dirty="0" smtClean="0"/>
              <a:t>Worst case for total: n + nm</a:t>
            </a:r>
          </a:p>
          <a:p>
            <a:endParaRPr lang="en-US" dirty="0" smtClean="0"/>
          </a:p>
          <a:p>
            <a:r>
              <a:rPr lang="en-US" dirty="0" smtClean="0"/>
              <a:t>If m&lt;n, max height of trees is m, so O(n + m</a:t>
            </a:r>
            <a:r>
              <a:rPr lang="en-US" baseline="30000" dirty="0" smtClean="0"/>
              <a:t>2</a:t>
            </a:r>
            <a:r>
              <a:rPr lang="en-US" dirty="0" smtClean="0"/>
              <a:t>)</a:t>
            </a:r>
          </a:p>
          <a:p>
            <a:endParaRPr lang="en-US" dirty="0" smtClean="0"/>
          </a:p>
          <a:p>
            <a:r>
              <a:rPr lang="en-US" dirty="0" smtClean="0"/>
              <a:t>In general, O(n + m * min(</a:t>
            </a:r>
            <a:r>
              <a:rPr lang="en-US" dirty="0" err="1" smtClean="0"/>
              <a:t>n,m</a:t>
            </a:r>
            <a:r>
              <a:rPr lang="en-US" dirty="0" smtClean="0"/>
              <a:t>))</a:t>
            </a:r>
          </a:p>
          <a:p>
            <a:endParaRPr lang="en-US" dirty="0" smtClean="0"/>
          </a:p>
          <a:p>
            <a:r>
              <a:rPr lang="en-US" dirty="0" smtClean="0"/>
              <a:t>If we can keep the trees from getting so tall, perhaps we can do better.</a:t>
            </a:r>
          </a:p>
          <a:p>
            <a:endParaRPr lang="en-US" dirty="0" smtClean="0"/>
          </a:p>
          <a:p>
            <a:r>
              <a:rPr lang="en-US" dirty="0" smtClean="0"/>
              <a:t>How can we do that?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8717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Before revealing code:</a:t>
            </a:r>
            <a:r>
              <a:rPr lang="en-US" baseline="0" dirty="0" smtClean="0"/>
              <a:t>  </a:t>
            </a:r>
            <a:r>
              <a:rPr lang="en-US" dirty="0" smtClean="0"/>
              <a:t>We</a:t>
            </a:r>
            <a:r>
              <a:rPr lang="en-US" baseline="0" dirty="0" smtClean="0"/>
              <a:t> need to add a height array</a:t>
            </a:r>
          </a:p>
          <a:p>
            <a:endParaRPr lang="en-US" baseline="0" dirty="0" smtClean="0"/>
          </a:p>
          <a:p>
            <a:r>
              <a:rPr lang="en-US" baseline="0" dirty="0" smtClean="0"/>
              <a:t>Write makeset2 and mergetrees2 on the board together.</a:t>
            </a:r>
          </a:p>
          <a:p>
            <a:endParaRPr lang="en-US" baseline="0" dirty="0" smtClean="0"/>
          </a:p>
          <a:p>
            <a:pPr defTabSz="457133"/>
            <a:r>
              <a:rPr 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makeset2(i):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parent[i] = i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height[i] = 0</a:t>
            </a:r>
          </a:p>
          <a:p>
            <a:endParaRPr lang="en-US" dirty="0" smtClean="0"/>
          </a:p>
          <a:p>
            <a:pPr defTabSz="457133"/>
            <a:r>
              <a:rPr lang="en-US" b="1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mergetrees2(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i,j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height[i] &lt; height[j]):  		   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                parent[i] = j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b="1" dirty="0" err="1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height[i] &gt; height[j]: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		parent[j] = i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 	parent[i] = j</a:t>
            </a:r>
          </a:p>
          <a:p>
            <a:pPr defTabSz="457133"/>
            <a:r>
              <a:rPr lang="en-US" dirty="0">
                <a:latin typeface="Courier New" pitchFamily="49" charset="0"/>
                <a:cs typeface="Courier New" pitchFamily="49" charset="0"/>
              </a:rPr>
              <a:t>  		height[j] = height[j] + 1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86650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Base case:</a:t>
            </a:r>
            <a:r>
              <a:rPr lang="en-US" baseline="0" dirty="0" smtClean="0"/>
              <a:t> k=1.</a:t>
            </a:r>
          </a:p>
          <a:p>
            <a:r>
              <a:rPr lang="en-US" baseline="0" dirty="0" smtClean="0"/>
              <a:t>Induction hypothesis:  For all p&lt; k, the height of a p-node tree is at most </a:t>
            </a:r>
            <a:r>
              <a:rPr lang="en-US" sz="1300" dirty="0">
                <a:sym typeface="Symbol" pitchFamily="18" charset="2"/>
              </a:rPr>
              <a:t></a:t>
            </a:r>
            <a:r>
              <a:rPr lang="en-US" sz="1300" dirty="0" err="1"/>
              <a:t>lg</a:t>
            </a:r>
            <a:r>
              <a:rPr lang="en-US" sz="1300" dirty="0"/>
              <a:t> p</a:t>
            </a:r>
            <a:r>
              <a:rPr lang="en-US" sz="1300" dirty="0">
                <a:sym typeface="Symbol" pitchFamily="18" charset="2"/>
              </a:rPr>
              <a:t>.</a:t>
            </a:r>
          </a:p>
          <a:p>
            <a:r>
              <a:rPr lang="en-US" sz="1300" dirty="0">
                <a:sym typeface="Symbol" pitchFamily="18" charset="2"/>
              </a:rPr>
              <a:t>Since k &gt; 1, T must be the union of two trees</a:t>
            </a:r>
          </a:p>
          <a:p>
            <a:endParaRPr lang="en-US" sz="1300" dirty="0">
              <a:sym typeface="Symbol" pitchFamily="18" charset="2"/>
            </a:endParaRPr>
          </a:p>
          <a:p>
            <a:r>
              <a:rPr lang="en-US" sz="1300" dirty="0">
                <a:sym typeface="Symbol" pitchFamily="18" charset="2"/>
              </a:rPr>
              <a:t>Case 1: height of T is max {h1, h2} &lt;= max {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1</a:t>
            </a:r>
            <a:r>
              <a:rPr lang="en-US" sz="1300" dirty="0">
                <a:sym typeface="Symbol" pitchFamily="18" charset="2"/>
              </a:rPr>
              <a:t>,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2</a:t>
            </a:r>
            <a:r>
              <a:rPr lang="en-US" sz="1300" dirty="0">
                <a:sym typeface="Symbol" pitchFamily="18" charset="2"/>
              </a:rPr>
              <a:t> } &lt;=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dirty="0">
                <a:sym typeface="Symbol" pitchFamily="18" charset="2"/>
              </a:rPr>
              <a:t></a:t>
            </a:r>
          </a:p>
          <a:p>
            <a:endParaRPr lang="en-US" sz="1300" dirty="0">
              <a:sym typeface="Symbol" pitchFamily="18" charset="2"/>
            </a:endParaRPr>
          </a:p>
          <a:p>
            <a:r>
              <a:rPr lang="en-US" sz="1300" dirty="0">
                <a:sym typeface="Symbol" pitchFamily="18" charset="2"/>
              </a:rPr>
              <a:t>Case 2: 1 + h2 &lt;= 1 +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baseline="-25000" dirty="0"/>
              <a:t>2</a:t>
            </a:r>
            <a:r>
              <a:rPr lang="en-US" sz="1300" dirty="0">
                <a:sym typeface="Symbol" pitchFamily="18" charset="2"/>
              </a:rPr>
              <a:t> &lt;= 1 + </a:t>
            </a:r>
            <a:r>
              <a:rPr lang="en-US" sz="1300" dirty="0" err="1"/>
              <a:t>lg</a:t>
            </a:r>
            <a:r>
              <a:rPr lang="en-US" sz="1300" dirty="0"/>
              <a:t> k/2</a:t>
            </a:r>
            <a:r>
              <a:rPr lang="en-US" sz="1300" dirty="0">
                <a:sym typeface="Symbol" pitchFamily="18" charset="2"/>
              </a:rPr>
              <a:t> = 1 + </a:t>
            </a:r>
            <a:r>
              <a:rPr lang="en-US" sz="1300" dirty="0" err="1"/>
              <a:t>lg</a:t>
            </a:r>
            <a:r>
              <a:rPr lang="en-US" sz="1300" dirty="0"/>
              <a:t> k - 1</a:t>
            </a:r>
            <a:r>
              <a:rPr lang="en-US" sz="1300" dirty="0">
                <a:sym typeface="Symbol" pitchFamily="18" charset="2"/>
              </a:rPr>
              <a:t> = </a:t>
            </a:r>
            <a:r>
              <a:rPr lang="en-US" sz="1300" dirty="0" err="1"/>
              <a:t>lg</a:t>
            </a:r>
            <a:r>
              <a:rPr lang="en-US" sz="1300" dirty="0"/>
              <a:t> k</a:t>
            </a:r>
            <a:r>
              <a:rPr lang="en-US" sz="1300" dirty="0">
                <a:sym typeface="Symbol" pitchFamily="18" charset="2"/>
              </a:rPr>
              <a:t>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0925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makesets</a:t>
            </a:r>
            <a:r>
              <a:rPr lang="en-US" baseline="0" dirty="0" smtClean="0"/>
              <a:t> are still n</a:t>
            </a:r>
          </a:p>
          <a:p>
            <a:r>
              <a:rPr lang="en-US" baseline="0" dirty="0" smtClean="0"/>
              <a:t>union and find are m* log n</a:t>
            </a:r>
          </a:p>
          <a:p>
            <a:r>
              <a:rPr lang="en-US" baseline="0" dirty="0" smtClean="0"/>
              <a:t>Altogether n + m log n</a:t>
            </a:r>
            <a:br>
              <a:rPr lang="en-US" baseline="0" dirty="0" smtClean="0"/>
            </a:br>
            <a:r>
              <a:rPr lang="en-US" baseline="0" dirty="0" smtClean="0"/>
              <a:t/>
            </a:r>
            <a:br>
              <a:rPr lang="en-US" baseline="0" dirty="0" smtClean="0"/>
            </a:br>
            <a:r>
              <a:rPr lang="en-US" baseline="0" dirty="0" smtClean="0"/>
              <a:t>If m &lt; n, we can reduce it to n + m log 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6787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6960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609014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96594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98699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585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164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9223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07768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111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Ask about what is needed before revealing any  parts of this slide</a:t>
            </a:r>
          </a:p>
          <a:p>
            <a:endParaRPr lang="en-US" dirty="0" smtClean="0"/>
          </a:p>
          <a:p>
            <a:r>
              <a:rPr lang="en-US" dirty="0" smtClean="0"/>
              <a:t>A binary 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17222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7126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82725C-350C-46F5-844B-F6E4F7B10B15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6862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9" name="Picture 27" descr="bigdice2"/>
          <p:cNvPicPr>
            <a:picLocks noChangeAspect="1" noChangeArrowheads="1"/>
          </p:cNvPicPr>
          <p:nvPr userDrawn="1"/>
        </p:nvPicPr>
        <p:blipFill>
          <a:blip r:embed="rId2"/>
          <a:srcRect r="1891" b="8026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167604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52400" y="1905000"/>
            <a:ext cx="2971800" cy="34290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90" name="Text Box 18"/>
          <p:cNvSpPr txBox="1">
            <a:spLocks noChangeArrowheads="1"/>
          </p:cNvSpPr>
          <p:nvPr userDrawn="1"/>
        </p:nvSpPr>
        <p:spPr bwMode="auto">
          <a:xfrm rot="19237452">
            <a:off x="4622800" y="5191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44926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44926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066800"/>
            <a:ext cx="8229600" cy="3700463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3700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5" name="Picture 31" descr="dicesmall"/>
          <p:cNvPicPr>
            <a:picLocks noChangeAspect="1" noChangeArrowheads="1"/>
          </p:cNvPicPr>
          <p:nvPr userDrawn="1"/>
        </p:nvPicPr>
        <p:blipFill>
          <a:blip r:embed="rId15"/>
          <a:srcRect t="625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0"/>
            <a:ext cx="8229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668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720" tIns="45720" rIns="18288" bIns="1828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8" name="Text Box 60"/>
          <p:cNvSpPr txBox="1">
            <a:spLocks noChangeArrowheads="1"/>
          </p:cNvSpPr>
          <p:nvPr/>
        </p:nvSpPr>
        <p:spPr bwMode="auto">
          <a:xfrm>
            <a:off x="279400" y="104775"/>
            <a:ext cx="8636000" cy="3277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2000" b="1" dirty="0">
              <a:solidFill>
                <a:schemeClr val="hlink"/>
              </a:solidFill>
              <a:latin typeface="Arial Black" pitchFamily="96" charset="0"/>
            </a:endParaRPr>
          </a:p>
          <a:p>
            <a:r>
              <a:rPr lang="en-US" sz="8000" b="1" dirty="0" smtClean="0"/>
              <a:t>MA/CSSE 473 </a:t>
            </a:r>
            <a:r>
              <a:rPr lang="en-US" sz="8000" b="1" dirty="0" smtClean="0"/>
              <a:t>Days 35-36</a:t>
            </a:r>
            <a:endParaRPr lang="en-US" sz="8000" b="1" dirty="0" smtClean="0">
              <a:solidFill>
                <a:srgbClr val="F2FDF7"/>
              </a:solidFill>
              <a:latin typeface="Arial Black" pitchFamily="96" charset="0"/>
            </a:endParaRPr>
          </a:p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2063" name="Text Box 15"/>
          <p:cNvSpPr txBox="1">
            <a:spLocks noChangeArrowheads="1"/>
          </p:cNvSpPr>
          <p:nvPr/>
        </p:nvSpPr>
        <p:spPr bwMode="auto">
          <a:xfrm>
            <a:off x="3870325" y="17192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06" name="Text Box 58"/>
          <p:cNvSpPr txBox="1">
            <a:spLocks noChangeArrowheads="1"/>
          </p:cNvSpPr>
          <p:nvPr/>
        </p:nvSpPr>
        <p:spPr bwMode="auto">
          <a:xfrm>
            <a:off x="898525" y="301466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10" name="Rectangle 62"/>
          <p:cNvSpPr>
            <a:spLocks noChangeArrowheads="1"/>
          </p:cNvSpPr>
          <p:nvPr/>
        </p:nvSpPr>
        <p:spPr bwMode="auto">
          <a:xfrm>
            <a:off x="0" y="3014663"/>
            <a:ext cx="38703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2"/>
                </a:solidFill>
              </a:rPr>
              <a:t>Answers to student questions</a:t>
            </a:r>
          </a:p>
          <a:p>
            <a:endParaRPr lang="en-US" sz="2800" b="1" dirty="0"/>
          </a:p>
          <a:p>
            <a:r>
              <a:rPr lang="en-US" sz="2800" b="1" dirty="0" smtClean="0"/>
              <a:t>Prim's Algorithm details and data structures</a:t>
            </a:r>
            <a:br>
              <a:rPr lang="en-US" sz="2800" b="1" dirty="0" smtClean="0"/>
            </a:br>
            <a:endParaRPr lang="en-US" sz="2800" b="1" dirty="0" smtClean="0"/>
          </a:p>
          <a:p>
            <a:r>
              <a:rPr lang="en-US" sz="2800" b="1" dirty="0" smtClean="0"/>
              <a:t>Kruskal details </a:t>
            </a:r>
            <a:endParaRPr lang="en-US" sz="2800" b="1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722" y="533400"/>
            <a:ext cx="8915400" cy="4606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33400"/>
          </a:xfrm>
        </p:spPr>
        <p:txBody>
          <a:bodyPr/>
          <a:lstStyle/>
          <a:p>
            <a:r>
              <a:rPr lang="en-US" dirty="0" smtClean="0"/>
              <a:t>Prim Algorithm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5000480"/>
            <a:ext cx="5638800" cy="1781320"/>
          </a:xfrm>
          <a:prstGeom prst="rect">
            <a:avLst/>
          </a:prstGeom>
          <a:noFill/>
          <a:ln w="25400">
            <a:solidFill>
              <a:schemeClr val="accent1"/>
            </a:solidFill>
            <a:miter lim="800000"/>
            <a:headEnd/>
            <a:tailEnd/>
          </a:ln>
          <a:effectLst/>
        </p:spPr>
      </p:pic>
      <p:sp>
        <p:nvSpPr>
          <p:cNvPr id="7" name="TextBox 6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Q7-10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1120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AdjacencyListGraph</a:t>
            </a:r>
            <a:r>
              <a:rPr lang="en-US" dirty="0" smtClean="0"/>
              <a:t>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914399"/>
            <a:ext cx="8229600" cy="5856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15146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458200" cy="2819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An indirect heap.  We keep the keys in place in an array, and use another array, "</a:t>
            </a:r>
            <a:r>
              <a:rPr lang="en-US" dirty="0" err="1" smtClean="0"/>
              <a:t>outof</a:t>
            </a:r>
            <a:r>
              <a:rPr lang="en-US" dirty="0" smtClean="0"/>
              <a:t>", to hold the positions of these keys within the heap.</a:t>
            </a:r>
          </a:p>
          <a:p>
            <a:r>
              <a:rPr lang="en-US" dirty="0" smtClean="0"/>
              <a:t>To make lookup faster, another array, "into" tells where to find an element in the heap.</a:t>
            </a:r>
          </a:p>
          <a:p>
            <a:r>
              <a:rPr lang="en-US" dirty="0" err="1" smtClean="0"/>
              <a:t>i</a:t>
            </a:r>
            <a:r>
              <a:rPr lang="en-US" dirty="0" smtClean="0"/>
              <a:t> = into[j]   </a:t>
            </a:r>
            <a:r>
              <a:rPr lang="en-US" dirty="0" err="1" smtClean="0"/>
              <a:t>iff</a:t>
            </a:r>
            <a:r>
              <a:rPr lang="en-US" dirty="0" smtClean="0"/>
              <a:t>    j = out of[</a:t>
            </a:r>
            <a:r>
              <a:rPr lang="en-US" dirty="0" err="1" smtClean="0"/>
              <a:t>i</a:t>
            </a:r>
            <a:r>
              <a:rPr lang="en-US" dirty="0" smtClean="0"/>
              <a:t>]</a:t>
            </a:r>
          </a:p>
          <a:p>
            <a:r>
              <a:rPr lang="en-US" dirty="0" smtClean="0"/>
              <a:t>Picture shows it for a </a:t>
            </a:r>
            <a:r>
              <a:rPr lang="en-US" dirty="0" err="1" smtClean="0"/>
              <a:t>maxHeap</a:t>
            </a:r>
            <a:r>
              <a:rPr lang="en-US" dirty="0" smtClean="0"/>
              <a:t>, but the idea is the same:</a:t>
            </a:r>
            <a:endParaRPr lang="en-US" dirty="0"/>
          </a:p>
        </p:txBody>
      </p:sp>
      <p:pic>
        <p:nvPicPr>
          <p:cNvPr id="4" name="Picture 4" descr="scan001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3603625"/>
            <a:ext cx="7086600" cy="32543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1333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" y="76200"/>
            <a:ext cx="6956493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05600" y="228600"/>
            <a:ext cx="2286001" cy="31242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1</a:t>
            </a:r>
            <a:endParaRPr lang="en-US" dirty="0"/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6096000" y="3429000"/>
            <a:ext cx="30480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r>
              <a:rPr lang="en-US" sz="2000" dirty="0" smtClean="0"/>
              <a:t>We will not discuss the details in class; the code is mainly here so we can look at it and see that the running times for the various methods are as advertised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16776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2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6942" y="743356"/>
            <a:ext cx="8479857" cy="488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TextBox 5"/>
          <p:cNvSpPr txBox="1"/>
          <p:nvPr/>
        </p:nvSpPr>
        <p:spPr>
          <a:xfrm>
            <a:off x="457200" y="5696634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NOTE: delete could be simpler, but I kept pointers to the deleted nodes around, to make it easy to implement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heapsort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later.  N calls to delete()  leave the </a:t>
            </a:r>
            <a:r>
              <a:rPr lang="en-US" dirty="0" err="1" smtClean="0">
                <a:solidFill>
                  <a:schemeClr val="accent5">
                    <a:lumMod val="25000"/>
                  </a:schemeClr>
                </a:solidFill>
              </a:rPr>
              <a:t>outof</a:t>
            </a:r>
            <a:r>
              <a:rPr lang="en-US" dirty="0" smtClean="0">
                <a:solidFill>
                  <a:schemeClr val="accent5">
                    <a:lumMod val="25000"/>
                  </a:schemeClr>
                </a:solidFill>
              </a:rPr>
              <a:t> array in indirect reverse sorted order.</a:t>
            </a:r>
            <a:endParaRPr lang="en-US" dirty="0">
              <a:solidFill>
                <a:schemeClr val="accent5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54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534401" cy="6858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code part 3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" y="914400"/>
            <a:ext cx="7772400" cy="5585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047768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r>
              <a:rPr lang="en-US" sz="4000" dirty="0"/>
              <a:t>Data Structures for </a:t>
            </a:r>
            <a:r>
              <a:rPr lang="en-US" sz="4000" dirty="0" err="1"/>
              <a:t>Kruskal</a:t>
            </a:r>
            <a:endParaRPr lang="en-US" sz="4000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685800"/>
            <a:ext cx="8610600" cy="5638800"/>
          </a:xfrm>
        </p:spPr>
        <p:txBody>
          <a:bodyPr>
            <a:normAutofit fontScale="92500"/>
          </a:bodyPr>
          <a:lstStyle/>
          <a:p>
            <a:r>
              <a:rPr lang="en-US" dirty="0"/>
              <a:t>A sorted list of </a:t>
            </a:r>
            <a:r>
              <a:rPr lang="en-US" dirty="0" smtClean="0"/>
              <a:t>edges (edge list, not adjacency list)</a:t>
            </a:r>
            <a:endParaRPr lang="en-US" dirty="0"/>
          </a:p>
          <a:p>
            <a:r>
              <a:rPr lang="en-US" dirty="0"/>
              <a:t>Disjoint subsets of vertices, representing the connected components at each stage.</a:t>
            </a:r>
          </a:p>
          <a:p>
            <a:pPr lvl="1"/>
            <a:r>
              <a:rPr lang="en-US" dirty="0"/>
              <a:t>Start with n subsets, each containing one vertex.</a:t>
            </a:r>
          </a:p>
          <a:p>
            <a:pPr lvl="1"/>
            <a:r>
              <a:rPr lang="en-US" dirty="0"/>
              <a:t>End with one subset containing all vertices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Disjoint Set ADT has 3 operations: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makeset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</a:t>
            </a:r>
            <a:r>
              <a:rPr lang="en-US" dirty="0" smtClean="0"/>
              <a:t>: creates a singleton set containing </a:t>
            </a:r>
            <a:r>
              <a:rPr lang="en-US" dirty="0" err="1" smtClean="0"/>
              <a:t>i</a:t>
            </a:r>
            <a:r>
              <a:rPr lang="en-US" dirty="0" smtClean="0"/>
              <a:t>.</a:t>
            </a:r>
          </a:p>
          <a:p>
            <a:pPr lvl="1"/>
            <a:r>
              <a:rPr lang="en-US" b="1" dirty="0" err="1" smtClean="0">
                <a:solidFill>
                  <a:srgbClr val="FF0000"/>
                </a:solidFill>
              </a:rPr>
              <a:t>findset</a:t>
            </a:r>
            <a:r>
              <a:rPr lang="en-US" b="1" dirty="0" smtClean="0">
                <a:solidFill>
                  <a:srgbClr val="FF0000"/>
                </a:solidFill>
              </a:rPr>
              <a:t>(</a:t>
            </a:r>
            <a:r>
              <a:rPr lang="en-US" b="1" dirty="0" err="1" smtClean="0">
                <a:solidFill>
                  <a:srgbClr val="FF0000"/>
                </a:solidFill>
              </a:rPr>
              <a:t>i</a:t>
            </a:r>
            <a:r>
              <a:rPr lang="en-US" b="1" dirty="0" smtClean="0">
                <a:solidFill>
                  <a:srgbClr val="FF0000"/>
                </a:solidFill>
              </a:rPr>
              <a:t>): </a:t>
            </a:r>
            <a:r>
              <a:rPr lang="en-US" dirty="0" smtClean="0"/>
              <a:t>returns a "canonical" member of its subset.  </a:t>
            </a:r>
          </a:p>
          <a:p>
            <a:pPr lvl="2"/>
            <a:r>
              <a:rPr lang="en-US" dirty="0" smtClean="0"/>
              <a:t>I.e., if </a:t>
            </a:r>
            <a:r>
              <a:rPr lang="en-US" dirty="0" err="1" smtClean="0"/>
              <a:t>i</a:t>
            </a:r>
            <a:r>
              <a:rPr lang="en-US" dirty="0" smtClean="0"/>
              <a:t> and j are elements of the same subset, </a:t>
            </a:r>
            <a:br>
              <a:rPr lang="en-US" dirty="0" smtClean="0"/>
            </a:br>
            <a:r>
              <a:rPr lang="en-US" dirty="0" err="1" smtClean="0"/>
              <a:t>findset</a:t>
            </a:r>
            <a:r>
              <a:rPr lang="en-US" dirty="0" smtClean="0"/>
              <a:t>(</a:t>
            </a:r>
            <a:r>
              <a:rPr lang="en-US" dirty="0" err="1" smtClean="0"/>
              <a:t>i</a:t>
            </a:r>
            <a:r>
              <a:rPr lang="en-US" dirty="0" smtClean="0"/>
              <a:t>) == </a:t>
            </a:r>
            <a:r>
              <a:rPr lang="en-US" dirty="0" err="1" smtClean="0"/>
              <a:t>findset</a:t>
            </a:r>
            <a:r>
              <a:rPr lang="en-US" dirty="0" smtClean="0"/>
              <a:t>(j)</a:t>
            </a:r>
          </a:p>
          <a:p>
            <a:pPr lvl="1"/>
            <a:r>
              <a:rPr lang="en-US" b="1" dirty="0" smtClean="0">
                <a:solidFill>
                  <a:srgbClr val="FF0000"/>
                </a:solidFill>
              </a:rPr>
              <a:t>union(i, j): </a:t>
            </a:r>
            <a:r>
              <a:rPr lang="en-US" dirty="0" smtClean="0"/>
              <a:t>merges the subsets containing i and j into a single subset.</a:t>
            </a:r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153400" y="6427113"/>
            <a:ext cx="105727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Q37-1</a:t>
            </a:r>
            <a:endParaRPr lang="en-US" sz="24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1638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of operations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6629400" cy="4495800"/>
          </a:xfrm>
        </p:spPr>
        <p:txBody>
          <a:bodyPr/>
          <a:lstStyle/>
          <a:p>
            <a:r>
              <a:rPr lang="en-US" sz="2400" dirty="0" err="1"/>
              <a:t>makeset</a:t>
            </a:r>
            <a:r>
              <a:rPr lang="en-US" sz="2400" dirty="0"/>
              <a:t> (1)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(2)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(3)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(4)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(5)</a:t>
            </a:r>
          </a:p>
          <a:p>
            <a:r>
              <a:rPr lang="en-US" sz="2400" dirty="0" err="1"/>
              <a:t>makeset</a:t>
            </a:r>
            <a:r>
              <a:rPr lang="en-US" sz="2400" dirty="0"/>
              <a:t> (6)</a:t>
            </a:r>
          </a:p>
          <a:p>
            <a:endParaRPr lang="en-US" sz="2400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6134100" y="1447800"/>
            <a:ext cx="3009900" cy="2743200"/>
          </a:xfrm>
        </p:spPr>
        <p:txBody>
          <a:bodyPr/>
          <a:lstStyle/>
          <a:p>
            <a:r>
              <a:rPr lang="en-US" sz="2400"/>
              <a:t>union(4, 6)</a:t>
            </a:r>
          </a:p>
          <a:p>
            <a:r>
              <a:rPr lang="en-US" sz="2400"/>
              <a:t>union (1,3)</a:t>
            </a:r>
          </a:p>
          <a:p>
            <a:r>
              <a:rPr lang="en-US" sz="2400"/>
              <a:t>union(4, 5)</a:t>
            </a:r>
          </a:p>
          <a:p>
            <a:r>
              <a:rPr lang="en-US" sz="2400"/>
              <a:t>findset(2)</a:t>
            </a:r>
          </a:p>
          <a:p>
            <a:r>
              <a:rPr lang="en-US" sz="2400"/>
              <a:t>findset(5)</a:t>
            </a:r>
          </a:p>
        </p:txBody>
      </p:sp>
      <p:sp>
        <p:nvSpPr>
          <p:cNvPr id="23557" name="Text Box 5"/>
          <p:cNvSpPr txBox="1">
            <a:spLocks noChangeArrowheads="1"/>
          </p:cNvSpPr>
          <p:nvPr/>
        </p:nvSpPr>
        <p:spPr bwMode="auto">
          <a:xfrm>
            <a:off x="914400" y="4343400"/>
            <a:ext cx="69342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What are the sets after these operations?</a:t>
            </a:r>
          </a:p>
        </p:txBody>
      </p:sp>
    </p:spTree>
    <p:extLst>
      <p:ext uri="{BB962C8B-B14F-4D97-AF65-F5344CB8AC3E}">
        <p14:creationId xmlns:p14="http://schemas.microsoft.com/office/powerpoint/2010/main" val="1613182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r>
              <a:rPr lang="en-US" dirty="0" smtClean="0"/>
              <a:t>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066800"/>
            <a:ext cx="8229600" cy="5638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Assume vertices are numbered 1...n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(n = |V|)</a:t>
            </a:r>
          </a:p>
          <a:p>
            <a:pPr>
              <a:spcBef>
                <a:spcPts val="200"/>
              </a:spcBef>
              <a:buNone/>
            </a:pPr>
            <a:r>
              <a:rPr lang="en-US" sz="2900" dirty="0" smtClean="0"/>
              <a:t>Sort edge list by weight (increasing order)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= 1..n: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makeset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i, count, tree = 1, 0, []</a:t>
            </a:r>
            <a:br>
              <a:rPr lang="en-US" sz="2800" dirty="0" smtClean="0">
                <a:latin typeface="Courier New" pitchFamily="49" charset="0"/>
                <a:cs typeface="Courier New" pitchFamily="49" charset="0"/>
              </a:rPr>
            </a:b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while count &lt; n-1:</a:t>
            </a:r>
          </a:p>
          <a:p>
            <a:pPr>
              <a:spcBef>
                <a:spcPts val="200"/>
              </a:spcBef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if findset(edgelist[i].v) != </a:t>
            </a:r>
            <a:br>
              <a:rPr lang="da-DK" sz="2800" dirty="0" smtClean="0">
                <a:latin typeface="Courier New" pitchFamily="49" charset="0"/>
                <a:cs typeface="Courier New" pitchFamily="49" charset="0"/>
              </a:rPr>
            </a:b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findset(edgelist[i].w):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	  tree += [edgelist[i]]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count += 1</a:t>
            </a:r>
          </a:p>
          <a:p>
            <a:pPr>
              <a:spcBef>
                <a:spcPts val="200"/>
              </a:spcBef>
              <a:buNone/>
            </a:pPr>
            <a:r>
              <a:rPr lang="da-DK" sz="2800" dirty="0" smtClean="0">
                <a:latin typeface="Courier New" pitchFamily="49" charset="0"/>
                <a:cs typeface="Courier New" pitchFamily="49" charset="0"/>
              </a:rPr>
              <a:t>    union(edgelist[i].v, edgelist[i].w)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+= 1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return tree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324600" y="899160"/>
            <a:ext cx="2590800" cy="2677656"/>
          </a:xfrm>
          <a:prstGeom prst="rect">
            <a:avLst/>
          </a:prstGeom>
          <a:solidFill>
            <a:schemeClr val="accent5"/>
          </a:solidFill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What can we say about efficiency of this algorithm (in terms of |V| and |E|)?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338083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152400"/>
            <a:ext cx="8229600" cy="914400"/>
          </a:xfrm>
        </p:spPr>
        <p:txBody>
          <a:bodyPr/>
          <a:lstStyle/>
          <a:p>
            <a:r>
              <a:rPr lang="en-US" dirty="0"/>
              <a:t>Set Representation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8200"/>
            <a:ext cx="8229600" cy="315468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Each disjoint set is a tree, with the </a:t>
            </a:r>
            <a:r>
              <a:rPr lang="en-US" dirty="0" smtClean="0"/>
              <a:t>"marked" </a:t>
            </a:r>
            <a:r>
              <a:rPr lang="en-US" dirty="0"/>
              <a:t>element as its </a:t>
            </a:r>
            <a:r>
              <a:rPr lang="en-US" dirty="0" smtClean="0"/>
              <a:t>root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Efficient representation of the trees: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an array called </a:t>
            </a:r>
            <a:r>
              <a:rPr lang="en-US" i="1" dirty="0"/>
              <a:t>parent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parent[i] contains the </a:t>
            </a:r>
            <a:r>
              <a:rPr lang="en-US" dirty="0" smtClean="0"/>
              <a:t>index of  </a:t>
            </a:r>
            <a:r>
              <a:rPr lang="en-US" dirty="0"/>
              <a:t>i’s parent.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If i is </a:t>
            </a:r>
            <a:r>
              <a:rPr lang="en-US" dirty="0" smtClean="0"/>
              <a:t>a root</a:t>
            </a:r>
            <a:r>
              <a:rPr lang="en-US" dirty="0"/>
              <a:t>, parent[i]=</a:t>
            </a:r>
            <a:r>
              <a:rPr lang="en-US" dirty="0" smtClean="0"/>
              <a:t>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2552700" y="449967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4</a:t>
            </a:r>
            <a:endParaRPr lang="en-US" sz="2200" dirty="0"/>
          </a:p>
        </p:txBody>
      </p:sp>
      <p:sp>
        <p:nvSpPr>
          <p:cNvPr id="5" name="TextBox 4"/>
          <p:cNvSpPr txBox="1"/>
          <p:nvPr/>
        </p:nvSpPr>
        <p:spPr>
          <a:xfrm>
            <a:off x="1752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2</a:t>
            </a:r>
            <a:endParaRPr lang="en-US" sz="2200" dirty="0"/>
          </a:p>
        </p:txBody>
      </p:sp>
      <p:sp>
        <p:nvSpPr>
          <p:cNvPr id="6" name="TextBox 5"/>
          <p:cNvSpPr txBox="1"/>
          <p:nvPr/>
        </p:nvSpPr>
        <p:spPr>
          <a:xfrm>
            <a:off x="2133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5</a:t>
            </a:r>
            <a:endParaRPr lang="en-US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1371600" y="5274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8</a:t>
            </a:r>
            <a:endParaRPr lang="en-US" sz="2200" dirty="0"/>
          </a:p>
        </p:txBody>
      </p:sp>
      <p:sp>
        <p:nvSpPr>
          <p:cNvPr id="8" name="TextBox 7"/>
          <p:cNvSpPr txBox="1"/>
          <p:nvPr/>
        </p:nvSpPr>
        <p:spPr>
          <a:xfrm>
            <a:off x="6248400" y="452821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6</a:t>
            </a:r>
            <a:endParaRPr lang="en-US" sz="2200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4512975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3</a:t>
            </a:r>
            <a:endParaRPr lang="en-US" sz="2200" dirty="0"/>
          </a:p>
        </p:txBody>
      </p:sp>
      <p:sp>
        <p:nvSpPr>
          <p:cNvPr id="10" name="TextBox 9"/>
          <p:cNvSpPr txBox="1"/>
          <p:nvPr/>
        </p:nvSpPr>
        <p:spPr>
          <a:xfrm>
            <a:off x="57150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7</a:t>
            </a:r>
            <a:endParaRPr lang="en-US" sz="2200" dirty="0"/>
          </a:p>
        </p:txBody>
      </p:sp>
      <p:sp>
        <p:nvSpPr>
          <p:cNvPr id="11" name="TextBox 10"/>
          <p:cNvSpPr txBox="1"/>
          <p:nvPr/>
        </p:nvSpPr>
        <p:spPr>
          <a:xfrm>
            <a:off x="4038600" y="3886200"/>
            <a:ext cx="533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1</a:t>
            </a:r>
            <a:endParaRPr lang="en-US" sz="2200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1999488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506212" y="425196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 flipV="1">
            <a:off x="2362200" y="421749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H="1" flipV="1">
            <a:off x="6019800" y="4183039"/>
            <a:ext cx="304800" cy="388961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1600200" y="4953000"/>
            <a:ext cx="210312" cy="320040"/>
          </a:xfrm>
          <a:prstGeom prst="line">
            <a:avLst/>
          </a:prstGeom>
          <a:ln w="349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5162550"/>
            <a:ext cx="5314950" cy="100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Q37-4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3618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MST Algorithms continued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Kruskal</a:t>
            </a:r>
            <a:endParaRPr lang="en-US" dirty="0" smtClean="0"/>
          </a:p>
          <a:p>
            <a:r>
              <a:rPr lang="en-US" dirty="0" smtClean="0"/>
              <a:t>Prim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561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this representation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066800"/>
            <a:ext cx="8229600" cy="4495800"/>
          </a:xfrm>
        </p:spPr>
        <p:txBody>
          <a:bodyPr/>
          <a:lstStyle/>
          <a:p>
            <a:r>
              <a:rPr lang="en-US" dirty="0" err="1"/>
              <a:t>makeset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findset</a:t>
            </a:r>
            <a:r>
              <a:rPr lang="en-US" dirty="0"/>
              <a:t>(</a:t>
            </a:r>
            <a:r>
              <a:rPr lang="en-US" dirty="0" err="1"/>
              <a:t>i</a:t>
            </a:r>
            <a:r>
              <a:rPr lang="en-US" dirty="0"/>
              <a:t>):</a:t>
            </a:r>
          </a:p>
          <a:p>
            <a:r>
              <a:rPr lang="en-US" dirty="0" err="1"/>
              <a:t>mergetrees</a:t>
            </a:r>
            <a:r>
              <a:rPr lang="en-US" dirty="0"/>
              <a:t>(</a:t>
            </a:r>
            <a:r>
              <a:rPr lang="en-US" dirty="0" err="1"/>
              <a:t>i,j</a:t>
            </a:r>
            <a:r>
              <a:rPr lang="en-US" dirty="0"/>
              <a:t>):</a:t>
            </a:r>
          </a:p>
          <a:p>
            <a:pPr lvl="1"/>
            <a:r>
              <a:rPr lang="en-US" dirty="0"/>
              <a:t>assume that </a:t>
            </a:r>
            <a:r>
              <a:rPr lang="en-US" dirty="0" err="1"/>
              <a:t>i</a:t>
            </a:r>
            <a:r>
              <a:rPr lang="en-US" dirty="0"/>
              <a:t> and j are the marked elements from </a:t>
            </a:r>
            <a:r>
              <a:rPr lang="en-US" dirty="0" smtClean="0"/>
              <a:t>different </a:t>
            </a:r>
            <a:r>
              <a:rPr lang="en-US" dirty="0"/>
              <a:t>sets.</a:t>
            </a:r>
          </a:p>
          <a:p>
            <a:r>
              <a:rPr lang="en-US" dirty="0"/>
              <a:t>union(</a:t>
            </a:r>
            <a:r>
              <a:rPr lang="en-US" dirty="0" err="1"/>
              <a:t>i,j</a:t>
            </a:r>
            <a:r>
              <a:rPr lang="en-US" dirty="0" smtClean="0"/>
              <a:t>):</a:t>
            </a:r>
          </a:p>
          <a:p>
            <a:pPr lvl="1"/>
            <a:r>
              <a:rPr lang="en-US" dirty="0" smtClean="0"/>
              <a:t>assume that </a:t>
            </a:r>
            <a:r>
              <a:rPr lang="en-US" dirty="0" err="1" smtClean="0"/>
              <a:t>i</a:t>
            </a:r>
            <a:r>
              <a:rPr lang="en-US" dirty="0" smtClean="0"/>
              <a:t> and j are elements from different sets</a:t>
            </a:r>
          </a:p>
          <a:p>
            <a:pPr lvl="1"/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21836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Analysis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Assume that we are going to do n </a:t>
            </a:r>
            <a:r>
              <a:rPr lang="en-US" dirty="0" err="1"/>
              <a:t>makeset</a:t>
            </a:r>
            <a:r>
              <a:rPr lang="en-US" dirty="0"/>
              <a:t> operations followed by m union/find operations</a:t>
            </a:r>
          </a:p>
          <a:p>
            <a:r>
              <a:rPr lang="en-US" dirty="0"/>
              <a:t>time for </a:t>
            </a:r>
            <a:r>
              <a:rPr lang="en-US" dirty="0" err="1"/>
              <a:t>makeset</a:t>
            </a:r>
            <a:r>
              <a:rPr lang="en-US" dirty="0"/>
              <a:t>?</a:t>
            </a:r>
          </a:p>
          <a:p>
            <a:r>
              <a:rPr lang="en-US" dirty="0"/>
              <a:t>worst case time for </a:t>
            </a:r>
            <a:r>
              <a:rPr lang="en-US" dirty="0" err="1"/>
              <a:t>findset</a:t>
            </a:r>
            <a:r>
              <a:rPr lang="en-US" dirty="0"/>
              <a:t>?</a:t>
            </a:r>
          </a:p>
          <a:p>
            <a:r>
              <a:rPr lang="en-US" dirty="0"/>
              <a:t>worst case time for union?</a:t>
            </a:r>
          </a:p>
          <a:p>
            <a:r>
              <a:rPr lang="en-US" dirty="0"/>
              <a:t>Worst case for all  m union/find operations?</a:t>
            </a:r>
          </a:p>
          <a:p>
            <a:r>
              <a:rPr lang="en-US" dirty="0"/>
              <a:t>worst case for total?</a:t>
            </a:r>
          </a:p>
          <a:p>
            <a:r>
              <a:rPr lang="en-US" dirty="0"/>
              <a:t>What if m &lt; n?</a:t>
            </a:r>
          </a:p>
          <a:p>
            <a:r>
              <a:rPr lang="en-US" dirty="0"/>
              <a:t>Write the formula to use min</a:t>
            </a:r>
          </a:p>
        </p:txBody>
      </p:sp>
    </p:spTree>
    <p:extLst>
      <p:ext uri="{BB962C8B-B14F-4D97-AF65-F5344CB8AC3E}">
        <p14:creationId xmlns:p14="http://schemas.microsoft.com/office/powerpoint/2010/main" val="4113638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85800"/>
            <a:ext cx="8686800" cy="5943600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en-US" dirty="0"/>
              <a:t>Make the shorter </a:t>
            </a:r>
            <a:r>
              <a:rPr lang="en-US" dirty="0" smtClean="0"/>
              <a:t>tree the </a:t>
            </a:r>
            <a:r>
              <a:rPr lang="en-US" dirty="0"/>
              <a:t>child of the taller </a:t>
            </a:r>
            <a:r>
              <a:rPr lang="en-US" dirty="0" smtClean="0"/>
              <a:t>one</a:t>
            </a:r>
            <a:endParaRPr lang="en-US" dirty="0"/>
          </a:p>
          <a:p>
            <a:pPr>
              <a:spcBef>
                <a:spcPts val="300"/>
              </a:spcBef>
            </a:pPr>
            <a:r>
              <a:rPr lang="en-US" dirty="0"/>
              <a:t>What do we need to add to the representation?</a:t>
            </a:r>
          </a:p>
          <a:p>
            <a:pPr>
              <a:spcBef>
                <a:spcPts val="300"/>
              </a:spcBef>
            </a:pPr>
            <a:r>
              <a:rPr lang="en-US" dirty="0"/>
              <a:t>rewrite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 smtClean="0"/>
              <a:t>mergetrees</a:t>
            </a:r>
            <a:endParaRPr lang="en-US" dirty="0"/>
          </a:p>
          <a:p>
            <a:r>
              <a:rPr lang="en-US" dirty="0" err="1"/>
              <a:t>findset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/>
              <a:t>union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are </a:t>
            </a:r>
            <a:r>
              <a:rPr lang="en-US" dirty="0"/>
              <a:t>unchanged. </a:t>
            </a:r>
          </a:p>
          <a:p>
            <a:r>
              <a:rPr lang="en-US" dirty="0"/>
              <a:t>What can we say about the maximum height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 k-node tree?</a:t>
            </a:r>
          </a:p>
        </p:txBody>
      </p:sp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686800" cy="914400"/>
          </a:xfrm>
        </p:spPr>
        <p:txBody>
          <a:bodyPr/>
          <a:lstStyle/>
          <a:p>
            <a:r>
              <a:rPr lang="en-US" sz="3600" dirty="0" smtClean="0"/>
              <a:t>Can </a:t>
            </a:r>
            <a:r>
              <a:rPr lang="en-US" sz="3600" dirty="0"/>
              <a:t>we keep the trees from growing so fast?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8343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0"/>
            <a:ext cx="8458200" cy="914400"/>
          </a:xfrm>
        </p:spPr>
        <p:txBody>
          <a:bodyPr/>
          <a:lstStyle/>
          <a:p>
            <a:r>
              <a:rPr lang="en-US" sz="3600" dirty="0" smtClean="0"/>
              <a:t>Theorem</a:t>
            </a:r>
            <a:r>
              <a:rPr lang="en-US" sz="3600" dirty="0"/>
              <a:t>:  max height of a k-node tree </a:t>
            </a:r>
            <a:r>
              <a:rPr lang="en-US" sz="3600" dirty="0" smtClean="0"/>
              <a:t>T produced </a:t>
            </a:r>
            <a:r>
              <a:rPr lang="en-US" sz="3600" dirty="0"/>
              <a:t>by these algorithms is </a:t>
            </a:r>
            <a:r>
              <a:rPr lang="en-US" sz="3600" dirty="0">
                <a:sym typeface="Symbol" pitchFamily="18" charset="2"/>
              </a:rPr>
              <a:t></a:t>
            </a:r>
            <a:r>
              <a:rPr lang="en-US" sz="3600" dirty="0" err="1"/>
              <a:t>lg</a:t>
            </a:r>
            <a:r>
              <a:rPr lang="en-US" sz="3600" dirty="0"/>
              <a:t> k</a:t>
            </a:r>
            <a:r>
              <a:rPr lang="en-US" sz="3600" dirty="0">
                <a:sym typeface="Symbol" pitchFamily="18" charset="2"/>
              </a:rPr>
              <a:t>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90000"/>
              </a:lnSpc>
            </a:pPr>
            <a:r>
              <a:rPr lang="en-US" dirty="0"/>
              <a:t>Base case…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hypothesis…</a:t>
            </a:r>
          </a:p>
          <a:p>
            <a:pPr>
              <a:lnSpc>
                <a:spcPct val="90000"/>
              </a:lnSpc>
            </a:pPr>
            <a:r>
              <a:rPr lang="en-US" dirty="0"/>
              <a:t>Induction step: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Let T be a k-node tree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T is the union of two trees: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</a:t>
            </a:r>
            <a:r>
              <a:rPr lang="en-US" baseline="-25000" dirty="0" smtClean="0"/>
              <a:t>1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1</a:t>
            </a:r>
            <a:r>
              <a:rPr lang="en-US" dirty="0"/>
              <a:t> </a:t>
            </a:r>
            <a:r>
              <a:rPr lang="en-US" dirty="0" smtClean="0"/>
              <a:t>nodes and height h</a:t>
            </a:r>
            <a:r>
              <a:rPr lang="en-US" baseline="-25000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T</a:t>
            </a:r>
            <a:r>
              <a:rPr lang="en-US" baseline="-25000" dirty="0" smtClean="0"/>
              <a:t>2</a:t>
            </a:r>
            <a:r>
              <a:rPr lang="en-US" dirty="0" smtClean="0"/>
              <a:t> </a:t>
            </a:r>
            <a:r>
              <a:rPr lang="en-US" dirty="0"/>
              <a:t>with k</a:t>
            </a:r>
            <a:r>
              <a:rPr lang="en-US" baseline="-25000" dirty="0"/>
              <a:t>2</a:t>
            </a:r>
            <a:r>
              <a:rPr lang="en-US" dirty="0"/>
              <a:t> </a:t>
            </a:r>
            <a:r>
              <a:rPr lang="en-US" dirty="0" smtClean="0"/>
              <a:t>nodes and </a:t>
            </a:r>
            <a:r>
              <a:rPr lang="en-US" dirty="0"/>
              <a:t>height </a:t>
            </a:r>
            <a:r>
              <a:rPr lang="en-US" dirty="0" smtClean="0"/>
              <a:t>h</a:t>
            </a:r>
            <a:r>
              <a:rPr lang="en-US" baseline="-25000" dirty="0" smtClean="0"/>
              <a:t>2</a:t>
            </a:r>
            <a:endParaRPr lang="en-US" dirty="0" smtClean="0"/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 smtClean="0"/>
              <a:t>What can we  say about the </a:t>
            </a:r>
            <a:r>
              <a:rPr lang="en-US" dirty="0"/>
              <a:t>heights of these trees?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/>
              <a:t>Case 1: 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≠h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Height of T is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r>
              <a:rPr lang="en-US" dirty="0">
                <a:cs typeface="Tahoma" charset="0"/>
              </a:rPr>
              <a:t>Case 2: </a:t>
            </a:r>
            <a:r>
              <a:rPr lang="en-US" dirty="0"/>
              <a:t>h</a:t>
            </a:r>
            <a:r>
              <a:rPr lang="en-US" baseline="-25000" dirty="0"/>
              <a:t>1</a:t>
            </a:r>
            <a:r>
              <a:rPr lang="en-US" dirty="0">
                <a:cs typeface="Tahoma" charset="0"/>
              </a:rPr>
              <a:t>=h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WLOG Assume k</a:t>
            </a:r>
            <a:r>
              <a:rPr lang="en-US" baseline="-25000" dirty="0">
                <a:cs typeface="Tahoma" charset="0"/>
              </a:rPr>
              <a:t>1</a:t>
            </a:r>
            <a:r>
              <a:rPr lang="en-US" dirty="0">
                <a:cs typeface="Tahoma" charset="0"/>
              </a:rPr>
              <a:t>≥k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. Then k</a:t>
            </a:r>
            <a:r>
              <a:rPr lang="en-US" baseline="-25000" dirty="0">
                <a:cs typeface="Tahoma" charset="0"/>
              </a:rPr>
              <a:t>2</a:t>
            </a:r>
            <a:r>
              <a:rPr lang="en-US" dirty="0">
                <a:cs typeface="Tahoma" charset="0"/>
              </a:rPr>
              <a:t>≤k/2.  Height of tree is 1 + h2 ≤ …</a:t>
            </a:r>
          </a:p>
          <a:p>
            <a:pPr lvl="1">
              <a:lnSpc>
                <a:spcPct val="130000"/>
              </a:lnSpc>
              <a:spcBef>
                <a:spcPct val="15000"/>
              </a:spcBef>
            </a:pPr>
            <a:endParaRPr lang="en-US" dirty="0">
              <a:cs typeface="Tahoma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05526" y="6349425"/>
            <a:ext cx="2276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Q37-5</a:t>
            </a:r>
            <a:endParaRPr lang="en-US" sz="3200" b="1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148738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Worst-case running time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Again, assume n </a:t>
            </a:r>
            <a:r>
              <a:rPr lang="en-US" dirty="0" err="1"/>
              <a:t>makeset</a:t>
            </a:r>
            <a:r>
              <a:rPr lang="en-US" dirty="0"/>
              <a:t> operations, followed by m union/find operations.</a:t>
            </a:r>
          </a:p>
          <a:p>
            <a:r>
              <a:rPr lang="en-US" dirty="0"/>
              <a:t>If m &gt; n</a:t>
            </a:r>
          </a:p>
          <a:p>
            <a:r>
              <a:rPr lang="en-US" dirty="0"/>
              <a:t>If m &lt; n</a:t>
            </a:r>
          </a:p>
        </p:txBody>
      </p:sp>
    </p:spTree>
    <p:extLst>
      <p:ext uri="{BB962C8B-B14F-4D97-AF65-F5344CB8AC3E}">
        <p14:creationId xmlns:p14="http://schemas.microsoft.com/office/powerpoint/2010/main" val="2153221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Speed it up a little </a:t>
            </a:r>
            <a:r>
              <a:rPr lang="en-US" dirty="0" smtClean="0"/>
              <a:t>more</a:t>
            </a:r>
            <a:endParaRPr lang="en-US" dirty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b="1" dirty="0" smtClean="0"/>
              <a:t>Path compression: </a:t>
            </a:r>
            <a:r>
              <a:rPr lang="en-US" dirty="0" smtClean="0"/>
              <a:t>Whenever </a:t>
            </a:r>
            <a:r>
              <a:rPr lang="en-US" dirty="0"/>
              <a:t>we do a </a:t>
            </a:r>
            <a:r>
              <a:rPr lang="en-US" dirty="0" err="1"/>
              <a:t>findset</a:t>
            </a:r>
            <a:r>
              <a:rPr lang="en-US" dirty="0"/>
              <a:t> operation, change the parent pointer of each node </a:t>
            </a:r>
            <a:r>
              <a:rPr lang="en-US" dirty="0" smtClean="0"/>
              <a:t>that we pass through on the way to the root  </a:t>
            </a:r>
            <a:r>
              <a:rPr lang="en-US" dirty="0"/>
              <a:t>so that it </a:t>
            </a:r>
            <a:r>
              <a:rPr lang="en-US" dirty="0" smtClean="0"/>
              <a:t>now points directly to </a:t>
            </a:r>
            <a:r>
              <a:rPr lang="en-US" dirty="0"/>
              <a:t>the </a:t>
            </a:r>
            <a:r>
              <a:rPr lang="en-US" dirty="0" smtClean="0"/>
              <a:t>root.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Replace the </a:t>
            </a:r>
            <a:r>
              <a:rPr lang="en-US" dirty="0">
                <a:solidFill>
                  <a:srgbClr val="FF0000"/>
                </a:solidFill>
              </a:rPr>
              <a:t>height</a:t>
            </a:r>
            <a:r>
              <a:rPr lang="en-US" dirty="0"/>
              <a:t> array </a:t>
            </a:r>
            <a:r>
              <a:rPr lang="en-US" dirty="0" smtClean="0"/>
              <a:t>by a </a:t>
            </a:r>
            <a:r>
              <a:rPr lang="en-US" dirty="0">
                <a:solidFill>
                  <a:srgbClr val="FF0000"/>
                </a:solidFill>
              </a:rPr>
              <a:t>rank</a:t>
            </a:r>
            <a:r>
              <a:rPr lang="en-US" dirty="0"/>
              <a:t> array, since it now is only an upper bound for the height</a:t>
            </a:r>
            <a:r>
              <a:rPr lang="en-US" dirty="0" smtClean="0"/>
              <a:t>.</a:t>
            </a: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Look at </a:t>
            </a:r>
            <a:r>
              <a:rPr lang="en-US" dirty="0" err="1"/>
              <a:t>makeset</a:t>
            </a:r>
            <a:r>
              <a:rPr lang="en-US" dirty="0"/>
              <a:t>, </a:t>
            </a:r>
            <a:r>
              <a:rPr lang="en-US" dirty="0" err="1"/>
              <a:t>findset</a:t>
            </a:r>
            <a:r>
              <a:rPr lang="en-US" dirty="0"/>
              <a:t>, </a:t>
            </a:r>
            <a:r>
              <a:rPr lang="en-US" dirty="0" err="1"/>
              <a:t>mergetrees</a:t>
            </a:r>
            <a:r>
              <a:rPr lang="en-US" dirty="0"/>
              <a:t> (on next slides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8907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Makeset</a:t>
            </a:r>
            <a:endParaRPr lang="en-US" dirty="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57200" y="974725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n-lt"/>
              </a:rPr>
              <a:t>This algorithm represents the set {</a:t>
            </a:r>
            <a:r>
              <a:rPr lang="en-US" sz="2800" i="1" dirty="0" err="1">
                <a:latin typeface="+mn-lt"/>
              </a:rPr>
              <a:t>i</a:t>
            </a:r>
            <a:r>
              <a:rPr lang="en-US" sz="2800" dirty="0">
                <a:latin typeface="+mn-lt"/>
              </a:rPr>
              <a:t>} as a one-node tree and initializes its rank to 0.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381000" y="2290465"/>
            <a:ext cx="4267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makeset3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495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Findset</a:t>
            </a:r>
            <a:endParaRPr lang="en-US" dirty="0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609600" y="685800"/>
            <a:ext cx="8229600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20000"/>
              </a:spcBef>
              <a:buChar char="•"/>
            </a:pPr>
            <a:r>
              <a:rPr lang="en-US" sz="3200" dirty="0">
                <a:latin typeface="+mn-lt"/>
              </a:rPr>
              <a:t>This algorithm returns the root of the tree to which i  belongs and makes every node on the path from i to the root (except the root itself) a child of the root.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2767548"/>
            <a:ext cx="67056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findset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 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while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!=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root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= 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nl-NL" sz="2400" i="1" dirty="0">
                <a:latin typeface="Courier New" pitchFamily="49" charset="0"/>
                <a:cs typeface="Courier New" pitchFamily="49" charset="0"/>
              </a:rPr>
              <a:t>i</a:t>
            </a:r>
            <a:r>
              <a:rPr lang="nl-NL" sz="2400" dirty="0" smtClean="0">
                <a:latin typeface="Courier New" pitchFamily="49" charset="0"/>
                <a:cs typeface="Courier New" pitchFamily="49" charset="0"/>
              </a:rPr>
              <a:t>]</a:t>
            </a:r>
            <a:endParaRPr lang="nl-NL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nl-NL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nl-NL" sz="2400" b="1" dirty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nl-NL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nl-NL" sz="2400" i="1" dirty="0" smtClean="0">
                <a:latin typeface="Courier New" pitchFamily="49" charset="0"/>
                <a:cs typeface="Courier New" pitchFamily="49" charset="0"/>
              </a:rPr>
              <a:t>root</a:t>
            </a:r>
            <a:endParaRPr lang="nl-NL" sz="2400" i="1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69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Mergetrees</a:t>
            </a:r>
            <a:endParaRPr lang="en-US" dirty="0"/>
          </a:p>
        </p:txBody>
      </p:sp>
      <p:sp>
        <p:nvSpPr>
          <p:cNvPr id="38915" name="Rectangle 3"/>
          <p:cNvSpPr>
            <a:spLocks noChangeArrowheads="1"/>
          </p:cNvSpPr>
          <p:nvPr/>
        </p:nvSpPr>
        <p:spPr bwMode="auto">
          <a:xfrm>
            <a:off x="914400" y="914400"/>
            <a:ext cx="77724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dirty="0">
                <a:latin typeface="+mj-lt"/>
              </a:rPr>
              <a:t>This algorithm receives as input the roots of two distinct trees and combines them by making the root of the tree of smaller rank a child of the other root. If the trees have the same rank, we arbitrarily make the root of the first tree a child of the other root.</a:t>
            </a:r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914400" y="3506212"/>
            <a:ext cx="65532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457200"/>
            <a:r>
              <a:rPr lang="en-US" sz="2400" b="1" i="1" dirty="0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mergetrees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,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)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sz="2400" b="1" dirty="0"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&lt;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</a:t>
            </a:r>
            <a:r>
              <a:rPr lang="en-US" sz="2400" b="1" dirty="0" err="1" smtClean="0">
                <a:latin typeface="Courier New" pitchFamily="49" charset="0"/>
                <a:cs typeface="Courier New" pitchFamily="49" charset="0"/>
              </a:rPr>
              <a:t>elif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&gt;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]: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 err="1">
                <a:latin typeface="Courier New" pitchFamily="49" charset="0"/>
                <a:cs typeface="Courier New" pitchFamily="49" charset="0"/>
              </a:rPr>
              <a:t>i</a:t>
            </a:r>
            <a:endParaRPr lang="en-US" sz="2400" i="1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	</a:t>
            </a:r>
            <a:r>
              <a:rPr lang="en-US" sz="2400" b="1" dirty="0" smtClean="0">
                <a:latin typeface="Courier New" pitchFamily="49" charset="0"/>
                <a:cs typeface="Courier New" pitchFamily="49" charset="0"/>
              </a:rPr>
              <a:t>else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: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 	</a:t>
            </a:r>
            <a:r>
              <a:rPr lang="en-US" sz="2400" i="1" dirty="0" smtClean="0">
                <a:latin typeface="Courier New" pitchFamily="49" charset="0"/>
                <a:cs typeface="Courier New" pitchFamily="49" charset="0"/>
              </a:rPr>
              <a:t>parent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</a:p>
          <a:p>
            <a:pPr defTabSz="457200"/>
            <a:r>
              <a:rPr lang="en-US" sz="2400" dirty="0">
                <a:latin typeface="Courier New" pitchFamily="49" charset="0"/>
                <a:cs typeface="Courier New" pitchFamily="49" charset="0"/>
              </a:rPr>
              <a:t>  		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= 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rank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sz="2400" i="1" dirty="0">
                <a:latin typeface="Courier New" pitchFamily="49" charset="0"/>
                <a:cs typeface="Courier New" pitchFamily="49" charset="0"/>
              </a:rPr>
              <a:t>j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] +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1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192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It's complicated!</a:t>
            </a:r>
          </a:p>
          <a:p>
            <a:r>
              <a:rPr lang="en-US" dirty="0" smtClean="0"/>
              <a:t>R.E. </a:t>
            </a:r>
            <a:r>
              <a:rPr lang="en-US" dirty="0" err="1" smtClean="0"/>
              <a:t>Tarjan</a:t>
            </a:r>
            <a:r>
              <a:rPr lang="en-US" dirty="0" smtClean="0"/>
              <a:t> proved (1975)*:</a:t>
            </a:r>
          </a:p>
          <a:p>
            <a:pPr lvl="1"/>
            <a:r>
              <a:rPr lang="en-US" dirty="0" smtClean="0"/>
              <a:t>Let t = m + n</a:t>
            </a:r>
          </a:p>
          <a:p>
            <a:pPr lvl="1"/>
            <a:r>
              <a:rPr lang="en-US" dirty="0" smtClean="0"/>
              <a:t>Worst case running time is </a:t>
            </a:r>
            <a:r>
              <a:rPr lang="az-Cyrl-AZ" dirty="0" smtClean="0">
                <a:latin typeface="Calibri"/>
              </a:rPr>
              <a:t>Ѳ</a:t>
            </a:r>
            <a:r>
              <a:rPr lang="en-US" dirty="0" smtClean="0">
                <a:latin typeface="Calibri"/>
              </a:rPr>
              <a:t>(t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(t, n)), where</a:t>
            </a:r>
            <a:br>
              <a:rPr lang="en-US" dirty="0" smtClean="0">
                <a:latin typeface="Calibri"/>
              </a:rPr>
            </a:b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 is a function with an </a:t>
            </a:r>
            <a:r>
              <a:rPr lang="en-US" i="1" dirty="0" smtClean="0">
                <a:latin typeface="Calibri"/>
              </a:rPr>
              <a:t>extremely </a:t>
            </a:r>
            <a:r>
              <a:rPr lang="en-US" dirty="0" smtClean="0">
                <a:latin typeface="Calibri"/>
              </a:rPr>
              <a:t>slow growth rate.</a:t>
            </a:r>
          </a:p>
          <a:p>
            <a:pPr lvl="1"/>
            <a:r>
              <a:rPr lang="en-US" dirty="0" err="1" smtClean="0">
                <a:latin typeface="Calibri"/>
              </a:rPr>
              <a:t>Tarjan's</a:t>
            </a:r>
            <a:r>
              <a:rPr lang="en-US" dirty="0" smtClean="0">
                <a:latin typeface="Calibri"/>
              </a:rPr>
              <a:t> </a:t>
            </a:r>
            <a:r>
              <a:rPr lang="el-GR" dirty="0" smtClean="0">
                <a:latin typeface="Calibri"/>
              </a:rPr>
              <a:t>α</a:t>
            </a:r>
            <a:r>
              <a:rPr lang="en-US" dirty="0" smtClean="0">
                <a:latin typeface="Calibri"/>
              </a:rPr>
              <a:t>:</a:t>
            </a:r>
          </a:p>
          <a:p>
            <a:pPr lvl="1"/>
            <a:r>
              <a:rPr lang="en-US" dirty="0" smtClean="0">
                <a:latin typeface="Calibri"/>
              </a:rPr>
              <a:t>α(t, n) ≤ 4 for all n ≤ 10</a:t>
            </a:r>
            <a:r>
              <a:rPr lang="en-US" baseline="30000" dirty="0" smtClean="0">
                <a:latin typeface="Calibri"/>
              </a:rPr>
              <a:t>19728</a:t>
            </a:r>
          </a:p>
          <a:p>
            <a:r>
              <a:rPr lang="en-US" dirty="0" smtClean="0">
                <a:latin typeface="Calibri"/>
              </a:rPr>
              <a:t>Thus the amortized time for each operation is essentially constant time.</a:t>
            </a: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r>
              <a:rPr lang="en-US" baseline="30000" dirty="0" smtClean="0">
                <a:latin typeface="Calibri"/>
              </a:rPr>
              <a:t/>
            </a:r>
            <a:br>
              <a:rPr lang="en-US" baseline="30000" dirty="0" smtClean="0">
                <a:latin typeface="Calibri"/>
              </a:rPr>
            </a:br>
            <a:endParaRPr lang="en-US" baseline="30000" dirty="0" smtClean="0">
              <a:latin typeface="Calibri"/>
            </a:endParaRPr>
          </a:p>
          <a:p>
            <a:pPr>
              <a:buNone/>
            </a:pPr>
            <a:r>
              <a:rPr lang="en-US" baseline="30000" dirty="0" smtClean="0">
                <a:latin typeface="Calibri"/>
              </a:rPr>
              <a:t>*</a:t>
            </a:r>
            <a:r>
              <a:rPr lang="en-US" sz="2600" dirty="0" smtClean="0">
                <a:latin typeface="Calibri"/>
              </a:rPr>
              <a:t> According to </a:t>
            </a:r>
            <a:r>
              <a:rPr lang="en-US" sz="2600" i="1" dirty="0" smtClean="0">
                <a:latin typeface="Calibri"/>
              </a:rPr>
              <a:t>Algorithms </a:t>
            </a:r>
            <a:r>
              <a:rPr lang="en-US" sz="2600" dirty="0" smtClean="0">
                <a:latin typeface="Calibri"/>
              </a:rPr>
              <a:t>by R. </a:t>
            </a:r>
            <a:r>
              <a:rPr lang="en-US" sz="2600" dirty="0" err="1" smtClean="0">
                <a:latin typeface="Calibri"/>
              </a:rPr>
              <a:t>Johnsonbaugh</a:t>
            </a:r>
            <a:r>
              <a:rPr lang="en-US" sz="2600" dirty="0" smtClean="0">
                <a:latin typeface="Calibri"/>
              </a:rPr>
              <a:t> and M. Schaefer, 2004, Prentice-Hall, pages 160-161</a:t>
            </a:r>
          </a:p>
          <a:p>
            <a:pPr lvl="1">
              <a:buNone/>
            </a:pPr>
            <a:endParaRPr lang="en-US" dirty="0" smtClean="0">
              <a:latin typeface="Calibri"/>
            </a:endParaRP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57275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Recap: Kruskal’s </a:t>
            </a:r>
            <a:r>
              <a:rPr lang="en-US" dirty="0"/>
              <a:t>algorithm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find a MST:</a:t>
            </a:r>
          </a:p>
          <a:p>
            <a:r>
              <a:rPr lang="en-US" dirty="0"/>
              <a:t>Start with a graph </a:t>
            </a:r>
            <a:r>
              <a:rPr lang="en-US" dirty="0" smtClean="0"/>
              <a:t>T containing </a:t>
            </a:r>
            <a:r>
              <a:rPr lang="en-US" dirty="0"/>
              <a:t>all of G’s n vertices and none of its edges.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of G’s edges that can be added without creating a cycle, add </a:t>
            </a:r>
            <a:r>
              <a:rPr lang="en-US" dirty="0" smtClean="0"/>
              <a:t>to T an edge that has minimal </a:t>
            </a:r>
            <a:r>
              <a:rPr lang="en-US" dirty="0"/>
              <a:t>weight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Details later.  We do Prim first.</a:t>
            </a:r>
            <a:endParaRPr lang="en-US" dirty="0"/>
          </a:p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lang="en-US" dirty="0" smtClean="0"/>
              <a:t>Recap: Prim’s Algorithm for Minimal Spanning Tree</a:t>
            </a:r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/>
              <a:t>Start with T as a single vertex of G (which</a:t>
            </a:r>
            <a:r>
              <a:rPr lang="en-US" i="1" dirty="0"/>
              <a:t> is</a:t>
            </a:r>
            <a:r>
              <a:rPr lang="en-US" dirty="0"/>
              <a:t> a MST for a single-node graph).</a:t>
            </a:r>
          </a:p>
          <a:p>
            <a:r>
              <a:rPr lang="en-US" dirty="0"/>
              <a:t>for </a:t>
            </a:r>
            <a:r>
              <a:rPr lang="en-US" dirty="0" err="1"/>
              <a:t>i</a:t>
            </a:r>
            <a:r>
              <a:rPr lang="en-US" dirty="0"/>
              <a:t> = 1 to n </a:t>
            </a:r>
            <a:r>
              <a:rPr lang="en-US" dirty="0" smtClean="0"/>
              <a:t>– 1:</a:t>
            </a:r>
            <a:endParaRPr lang="en-US" dirty="0"/>
          </a:p>
          <a:p>
            <a:pPr lvl="1"/>
            <a:r>
              <a:rPr lang="en-US" dirty="0"/>
              <a:t>Among all edges of G that connect a vertex in T to a vertex that is not yet in T, add to T a minimum-weight edge</a:t>
            </a:r>
            <a:r>
              <a:rPr lang="en-US" dirty="0" smtClean="0"/>
              <a:t>.</a:t>
            </a:r>
          </a:p>
          <a:p>
            <a:pPr lvl="1"/>
            <a:endParaRPr lang="en-US" sz="2000" dirty="0"/>
          </a:p>
          <a:p>
            <a:pPr marL="457200" lvl="1" indent="0">
              <a:buNone/>
            </a:pPr>
            <a:r>
              <a:rPr lang="en-US" dirty="0" smtClean="0"/>
              <a:t>At each stage, T is a MST for a connected </a:t>
            </a:r>
            <a:r>
              <a:rPr lang="en-US" dirty="0" err="1" smtClean="0"/>
              <a:t>subgraph</a:t>
            </a:r>
            <a:r>
              <a:rPr lang="en-US" dirty="0" smtClean="0"/>
              <a:t> of G</a:t>
            </a:r>
          </a:p>
          <a:p>
            <a:pPr marL="457200" lvl="1" indent="0">
              <a:buNone/>
            </a:pPr>
            <a:r>
              <a:rPr lang="en-US" b="1" dirty="0" smtClean="0">
                <a:solidFill>
                  <a:srgbClr val="FF0000"/>
                </a:solidFill>
              </a:rPr>
              <a:t>We now examine Prim more closely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6203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2" name="Picture 4" descr="cormen 4 prim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6392863" cy="6858000"/>
          </a:xfrm>
          <a:prstGeom prst="rect">
            <a:avLst/>
          </a:prstGeom>
          <a:noFill/>
        </p:spPr>
      </p:pic>
      <p:sp>
        <p:nvSpPr>
          <p:cNvPr id="22533" name="Text Box 5"/>
          <p:cNvSpPr txBox="1">
            <a:spLocks noChangeArrowheads="1"/>
          </p:cNvSpPr>
          <p:nvPr/>
        </p:nvSpPr>
        <p:spPr bwMode="auto">
          <a:xfrm>
            <a:off x="6477000" y="533400"/>
            <a:ext cx="2667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1" dirty="0">
                <a:solidFill>
                  <a:schemeClr val="tx2"/>
                </a:solidFill>
              </a:rPr>
              <a:t>Example of Prim’s algorithm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Data Structures for Prim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066800"/>
            <a:ext cx="8686800" cy="5638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Start with adjacency-list representation of G</a:t>
            </a:r>
          </a:p>
          <a:p>
            <a:r>
              <a:rPr lang="en-US" dirty="0" smtClean="0"/>
              <a:t>Let V be all of the vertices of G, and let V</a:t>
            </a:r>
            <a:r>
              <a:rPr lang="en-US" baseline="-25000" dirty="0" smtClean="0"/>
              <a:t>T</a:t>
            </a:r>
            <a:r>
              <a:rPr lang="en-US" dirty="0" smtClean="0"/>
              <a:t> the subset consisting of the vertices that we have placed in the tree so far</a:t>
            </a:r>
          </a:p>
          <a:p>
            <a:r>
              <a:rPr lang="en-US" dirty="0" smtClean="0"/>
              <a:t>We need a way to keep track of "fringe" edges</a:t>
            </a:r>
          </a:p>
          <a:p>
            <a:pPr lvl="1"/>
            <a:r>
              <a:rPr lang="en-US" dirty="0" smtClean="0"/>
              <a:t>i.e. edges that have one vertex in V</a:t>
            </a:r>
            <a:r>
              <a:rPr lang="en-US" baseline="-25000" dirty="0" smtClean="0"/>
              <a:t>T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                  and the other vertex in V – V</a:t>
            </a:r>
            <a:r>
              <a:rPr lang="en-US" baseline="-25000" dirty="0" smtClean="0"/>
              <a:t>T</a:t>
            </a:r>
            <a:endParaRPr lang="en-US" dirty="0" smtClean="0"/>
          </a:p>
          <a:p>
            <a:r>
              <a:rPr lang="en-US" dirty="0" smtClean="0"/>
              <a:t>Fringe edges need to be ordered by edge weight</a:t>
            </a:r>
          </a:p>
          <a:p>
            <a:pPr lvl="1"/>
            <a:r>
              <a:rPr lang="en-US" dirty="0" smtClean="0"/>
              <a:t>E.g., in a priority queue</a:t>
            </a:r>
          </a:p>
          <a:p>
            <a:r>
              <a:rPr lang="en-US" dirty="0" smtClean="0"/>
              <a:t>What is the most efficient way to implement a priority queue?</a:t>
            </a:r>
          </a:p>
        </p:txBody>
      </p:sp>
    </p:spTree>
    <p:extLst>
      <p:ext uri="{BB962C8B-B14F-4D97-AF65-F5344CB8AC3E}">
        <p14:creationId xmlns:p14="http://schemas.microsoft.com/office/powerpoint/2010/main" val="108600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/>
          <a:lstStyle/>
          <a:p>
            <a:r>
              <a:rPr lang="en-US" dirty="0" smtClean="0"/>
              <a:t>Prim detailed algorithm summary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62000"/>
            <a:ext cx="87630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 smtClean="0"/>
              <a:t>Create a </a:t>
            </a:r>
            <a:r>
              <a:rPr lang="en-US" b="1" dirty="0" smtClean="0"/>
              <a:t>min-heap </a:t>
            </a:r>
            <a:r>
              <a:rPr lang="en-US" dirty="0"/>
              <a:t>from </a:t>
            </a:r>
            <a:r>
              <a:rPr lang="en-US" dirty="0" smtClean="0"/>
              <a:t>the adjacency-list </a:t>
            </a:r>
            <a:r>
              <a:rPr lang="en-US" dirty="0"/>
              <a:t>representation of </a:t>
            </a:r>
            <a:r>
              <a:rPr lang="en-US" dirty="0" smtClean="0"/>
              <a:t>G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Each heap entry contains a vertex and its weight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The vertices in the heap are those not yet in 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Weight associated with each vertex v is the minimum weight of an edge that connects v to some vertex in T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If there is no such edge, v's weight is infinite</a:t>
            </a:r>
          </a:p>
          <a:p>
            <a:pPr lvl="2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Initially all vertices except </a:t>
            </a:r>
            <a:r>
              <a:rPr lang="en-US" b="1" i="1" dirty="0" smtClean="0">
                <a:solidFill>
                  <a:srgbClr val="0000FF"/>
                </a:solidFill>
              </a:rPr>
              <a:t>start</a:t>
            </a:r>
            <a:r>
              <a:rPr lang="en-US" b="1" dirty="0" smtClean="0">
                <a:solidFill>
                  <a:srgbClr val="0000FF"/>
                </a:solidFill>
              </a:rPr>
              <a:t> are in heap, have infinite weight</a:t>
            </a:r>
          </a:p>
          <a:p>
            <a:pPr lvl="1">
              <a:spcBef>
                <a:spcPts val="0"/>
              </a:spcBef>
            </a:pPr>
            <a:r>
              <a:rPr lang="en-US" dirty="0" smtClean="0"/>
              <a:t>Vertices in the heap whose weights are not infinite are the </a:t>
            </a:r>
            <a:r>
              <a:rPr lang="en-US" i="1" dirty="0" smtClean="0"/>
              <a:t>fringe vertices</a:t>
            </a:r>
          </a:p>
          <a:p>
            <a:pPr lvl="1">
              <a:spcBef>
                <a:spcPts val="0"/>
              </a:spcBef>
            </a:pPr>
            <a:r>
              <a:rPr lang="en-US" b="1" dirty="0" smtClean="0">
                <a:solidFill>
                  <a:srgbClr val="0000FF"/>
                </a:solidFill>
              </a:rPr>
              <a:t>Fringe vertices are candidates to be the next vertex (with its associated edge) added to the tree</a:t>
            </a:r>
          </a:p>
          <a:p>
            <a:r>
              <a:rPr lang="en-US" b="1" dirty="0" smtClean="0"/>
              <a:t>Loop:</a:t>
            </a:r>
          </a:p>
          <a:p>
            <a:pPr lvl="1"/>
            <a:r>
              <a:rPr lang="en-US" dirty="0" smtClean="0"/>
              <a:t>Delete min weight vertex from heap, add it to T</a:t>
            </a:r>
          </a:p>
          <a:p>
            <a:pPr lvl="1"/>
            <a:r>
              <a:rPr lang="en-US" dirty="0" smtClean="0"/>
              <a:t>We may then be able to decrease the weights </a:t>
            </a:r>
            <a:br>
              <a:rPr lang="en-US" dirty="0" smtClean="0"/>
            </a:br>
            <a:r>
              <a:rPr lang="en-US" dirty="0" smtClean="0"/>
              <a:t>associated with one or vertices that are adjacent </a:t>
            </a:r>
            <a:br>
              <a:rPr lang="en-US" dirty="0" smtClean="0"/>
            </a:br>
            <a:r>
              <a:rPr lang="en-US" dirty="0" smtClean="0"/>
              <a:t>to v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50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762000"/>
          </a:xfrm>
        </p:spPr>
        <p:txBody>
          <a:bodyPr/>
          <a:lstStyle/>
          <a:p>
            <a:r>
              <a:rPr lang="en-US" dirty="0" err="1" smtClean="0"/>
              <a:t>MinHeap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3657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We need an operation that a standard binary heap doesn't support: </a:t>
            </a:r>
            <a:br>
              <a:rPr lang="en-US" dirty="0" smtClean="0"/>
            </a:br>
            <a:r>
              <a:rPr lang="en-US" dirty="0" smtClean="0"/>
              <a:t>      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decrease(vertex, </a:t>
            </a:r>
            <a:r>
              <a:rPr lang="en-US" b="1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newWeight</a:t>
            </a:r>
            <a:r>
              <a:rPr lang="en-US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r>
              <a:rPr lang="en-US" dirty="0" smtClean="0"/>
              <a:t>Decreases the value associated with a heap element</a:t>
            </a:r>
          </a:p>
          <a:p>
            <a:r>
              <a:rPr lang="en-US" dirty="0" smtClean="0"/>
              <a:t>Instead of putting vertices and associated edge weights directly in the heap:</a:t>
            </a:r>
          </a:p>
          <a:p>
            <a:pPr lvl="1"/>
            <a:r>
              <a:rPr lang="en-US" dirty="0" smtClean="0"/>
              <a:t>Put them in an array called </a:t>
            </a:r>
            <a:r>
              <a:rPr lang="en-US" b="1" dirty="0" smtClean="0"/>
              <a:t>key[]</a:t>
            </a:r>
          </a:p>
          <a:p>
            <a:pPr lvl="1"/>
            <a:r>
              <a:rPr lang="en-US" dirty="0" smtClean="0"/>
              <a:t>Put references to them in the heap</a:t>
            </a:r>
          </a:p>
          <a:p>
            <a:pPr lvl="1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9657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 Heap methods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572676"/>
              </p:ext>
            </p:extLst>
          </p:nvPr>
        </p:nvGraphicFramePr>
        <p:xfrm>
          <a:off x="76200" y="1166647"/>
          <a:ext cx="8915401" cy="5171469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1798721"/>
                <a:gridCol w="5787190"/>
                <a:gridCol w="1329490"/>
              </a:tblGrid>
              <a:tr h="495636">
                <a:tc>
                  <a:txBody>
                    <a:bodyPr/>
                    <a:lstStyle/>
                    <a:p>
                      <a:r>
                        <a:rPr lang="en-US" dirty="0" smtClean="0"/>
                        <a:t>operation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run time</a:t>
                      </a:r>
                      <a:endParaRPr lang="en-US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init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(key)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build a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MinHeap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 from the array of keys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(n)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87139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del()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delete and return the</a:t>
                      </a:r>
                      <a:r>
                        <a:rPr lang="en-US" sz="2400" baseline="0" dirty="0" smtClean="0"/>
                        <a:t> (location in key[ ] of the) minimum element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latin typeface="Calibri"/>
                        </a:rPr>
                        <a:t>(log n)</a:t>
                      </a:r>
                      <a:endParaRPr lang="en-US" sz="2400" dirty="0"/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isIn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(w)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is vertex w currently in the heap?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Calibri"/>
                        </a:rPr>
                        <a:t>(1)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495636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keyVal</a:t>
                      </a:r>
                      <a:r>
                        <a:rPr lang="en-US" sz="2400" dirty="0" smtClean="0"/>
                        <a:t>(w)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The weight associated with vertex w (minimum weight of an edge from that vertex to some adjacent</a:t>
                      </a:r>
                      <a:r>
                        <a:rPr lang="en-US" sz="2400" baseline="0" dirty="0" smtClean="0"/>
                        <a:t> vertex that is in the tree).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latin typeface="+mn-lt"/>
                        </a:rPr>
                        <a:t>(1)</a:t>
                      </a:r>
                      <a:endParaRPr lang="en-US" sz="2400" dirty="0" smtClean="0"/>
                    </a:p>
                  </a:txBody>
                  <a:tcPr/>
                </a:tc>
              </a:tr>
              <a:tr h="1258684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decrease(w, </a:t>
                      </a:r>
                      <a:r>
                        <a:rPr lang="en-US" sz="240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bg1"/>
                          </a:solidFill>
                        </a:rPr>
                        <a:t>changes the weight associated with vertex w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to </a:t>
                      </a:r>
                      <a:r>
                        <a:rPr lang="en-US" sz="2400" baseline="0" dirty="0" err="1" smtClean="0">
                          <a:solidFill>
                            <a:schemeClr val="bg1"/>
                          </a:solidFill>
                        </a:rPr>
                        <a:t>newWeight</a:t>
                      </a:r>
                      <a:r>
                        <a:rPr lang="en-US" sz="2400" baseline="0" dirty="0" smtClean="0">
                          <a:solidFill>
                            <a:schemeClr val="bg1"/>
                          </a:solidFill>
                        </a:rPr>
                        <a:t> (which must be smaller than w's current weight)</a:t>
                      </a:r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z-Cyrl-AZ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Ѳ</a:t>
                      </a:r>
                      <a:r>
                        <a:rPr lang="en-US" sz="2400" dirty="0" smtClean="0">
                          <a:solidFill>
                            <a:schemeClr val="bg1"/>
                          </a:solidFill>
                          <a:latin typeface="+mn-lt"/>
                        </a:rPr>
                        <a:t>(log n)</a:t>
                      </a:r>
                      <a:endParaRPr lang="en-US" sz="2400" dirty="0" smtClean="0">
                        <a:solidFill>
                          <a:schemeClr val="bg1"/>
                        </a:solidFill>
                      </a:endParaRPr>
                    </a:p>
                    <a:p>
                      <a:endParaRPr lang="en-US" sz="2400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7932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333333"/>
      </a:dk1>
      <a:lt1>
        <a:srgbClr val="FFFFFF"/>
      </a:lt1>
      <a:dk2>
        <a:srgbClr val="FF0000"/>
      </a:dk2>
      <a:lt2>
        <a:srgbClr val="666666"/>
      </a:lt2>
      <a:accent1>
        <a:srgbClr val="00FF00"/>
      </a:accent1>
      <a:accent2>
        <a:srgbClr val="66CCFF"/>
      </a:accent2>
      <a:accent3>
        <a:srgbClr val="FFFFFF"/>
      </a:accent3>
      <a:accent4>
        <a:srgbClr val="2A2A2A"/>
      </a:accent4>
      <a:accent5>
        <a:srgbClr val="AAFFAA"/>
      </a:accent5>
      <a:accent6>
        <a:srgbClr val="5CB9E7"/>
      </a:accent6>
      <a:hlink>
        <a:srgbClr val="333333"/>
      </a:hlink>
      <a:folHlink>
        <a:srgbClr val="B3B3B3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3366FF"/>
        </a:hlink>
        <a:folHlink>
          <a:srgbClr val="66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E2F4FF"/>
        </a:accent5>
        <a:accent6>
          <a:srgbClr val="2D2D8A"/>
        </a:accent6>
        <a:hlink>
          <a:srgbClr val="000066"/>
        </a:hlink>
        <a:folHlink>
          <a:srgbClr val="3333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34889</TotalTime>
  <Words>1812</Words>
  <Application>Microsoft Office PowerPoint</Application>
  <PresentationFormat>On-screen Show (4:3)</PresentationFormat>
  <Paragraphs>313</Paragraphs>
  <Slides>29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Arial</vt:lpstr>
      <vt:lpstr>Arial Black</vt:lpstr>
      <vt:lpstr>Calibri</vt:lpstr>
      <vt:lpstr>Courier New</vt:lpstr>
      <vt:lpstr>Symbol</vt:lpstr>
      <vt:lpstr>Tahoma</vt:lpstr>
      <vt:lpstr>Default Design</vt:lpstr>
      <vt:lpstr>PowerPoint Presentation</vt:lpstr>
      <vt:lpstr>MST Algorithms continued</vt:lpstr>
      <vt:lpstr>Recap: Kruskal’s algorithm</vt:lpstr>
      <vt:lpstr>Recap: Prim’s Algorithm for Minimal Spanning Tree</vt:lpstr>
      <vt:lpstr>PowerPoint Presentation</vt:lpstr>
      <vt:lpstr>Main Data Structures for Prim</vt:lpstr>
      <vt:lpstr>Prim detailed algorithm summary </vt:lpstr>
      <vt:lpstr>MinHeap overview</vt:lpstr>
      <vt:lpstr>Min Heap methods</vt:lpstr>
      <vt:lpstr>Prim Algorithm</vt:lpstr>
      <vt:lpstr>AdjacencyListGraph class</vt:lpstr>
      <vt:lpstr>MinHeap implementation </vt:lpstr>
      <vt:lpstr>MinHeap code part 1</vt:lpstr>
      <vt:lpstr>MinHeap code part 2</vt:lpstr>
      <vt:lpstr>MinHeap code part 3</vt:lpstr>
      <vt:lpstr>Data Structures for Kruskal</vt:lpstr>
      <vt:lpstr>Example of operations</vt:lpstr>
      <vt:lpstr>Kruskal Algorithm</vt:lpstr>
      <vt:lpstr>Set Representation</vt:lpstr>
      <vt:lpstr>Using this representation</vt:lpstr>
      <vt:lpstr>Analysis</vt:lpstr>
      <vt:lpstr>Can we keep the trees from growing so fast?</vt:lpstr>
      <vt:lpstr>Theorem:  max height of a k-node tree T produced by these algorithms is lg k</vt:lpstr>
      <vt:lpstr>Worst-case running time</vt:lpstr>
      <vt:lpstr>Speed it up a little more</vt:lpstr>
      <vt:lpstr>Makeset</vt:lpstr>
      <vt:lpstr>Findset</vt:lpstr>
      <vt:lpstr>Mergetrees</vt:lpstr>
      <vt:lpstr>Analysis</vt:lpstr>
    </vt:vector>
  </TitlesOfParts>
  <Company>clearly presented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Flowers</dc:title>
  <cp:lastModifiedBy>CSSE Department</cp:lastModifiedBy>
  <cp:revision>752</cp:revision>
  <cp:lastPrinted>2012-10-30T11:20:03Z</cp:lastPrinted>
  <dcterms:modified xsi:type="dcterms:W3CDTF">2014-11-06T12:46:32Z</dcterms:modified>
</cp:coreProperties>
</file>