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427" r:id="rId3"/>
    <p:sldId id="420" r:id="rId4"/>
    <p:sldId id="421" r:id="rId5"/>
    <p:sldId id="422" r:id="rId6"/>
    <p:sldId id="423" r:id="rId7"/>
    <p:sldId id="424" r:id="rId8"/>
    <p:sldId id="425" r:id="rId9"/>
    <p:sldId id="426" r:id="rId10"/>
    <p:sldId id="428" r:id="rId11"/>
    <p:sldId id="429" r:id="rId12"/>
    <p:sldId id="430" r:id="rId13"/>
    <p:sldId id="431" r:id="rId14"/>
    <p:sldId id="432" r:id="rId15"/>
    <p:sldId id="433" r:id="rId16"/>
    <p:sldId id="434" r:id="rId17"/>
    <p:sldId id="435" r:id="rId18"/>
    <p:sldId id="436" r:id="rId19"/>
    <p:sldId id="437" r:id="rId20"/>
    <p:sldId id="438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7E9D"/>
    <a:srgbClr val="191919"/>
    <a:srgbClr val="F2FDF7"/>
    <a:srgbClr val="800040"/>
    <a:srgbClr val="FF0080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39" autoAdjust="0"/>
    <p:restoredTop sz="57880" autoAdjust="0"/>
  </p:normalViewPr>
  <p:slideViewPr>
    <p:cSldViewPr snapToObjects="1">
      <p:cViewPr varScale="1">
        <p:scale>
          <a:sx n="43" d="100"/>
          <a:sy n="43" d="100"/>
        </p:scale>
        <p:origin x="948" y="8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5" y="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5" y="883158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10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2" y="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860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093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doing this one on the board, and showing the slides later.</a:t>
            </a:r>
          </a:p>
          <a:p>
            <a:r>
              <a:rPr lang="en-US" dirty="0" smtClean="0"/>
              <a:t>If so, do not include the next two slides in the on-line PDF until </a:t>
            </a:r>
            <a:r>
              <a:rPr lang="en-US" smtClean="0"/>
              <a:t>after class.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Write on board:</a:t>
            </a:r>
          </a:p>
          <a:p>
            <a:r>
              <a:rPr lang="en-US" dirty="0" smtClean="0"/>
              <a:t>Graph G</a:t>
            </a:r>
            <a:r>
              <a:rPr lang="en-US" baseline="0" dirty="0"/>
              <a:t> </a:t>
            </a:r>
            <a:r>
              <a:rPr lang="en-US" baseline="0" dirty="0" smtClean="0"/>
              <a:t>has MST T</a:t>
            </a:r>
          </a:p>
          <a:p>
            <a:r>
              <a:rPr lang="en-US" baseline="0" dirty="0" smtClean="0"/>
              <a:t>G' is a </a:t>
            </a:r>
            <a:r>
              <a:rPr lang="en-US" baseline="0" dirty="0" err="1" smtClean="0"/>
              <a:t>subgraph</a:t>
            </a:r>
            <a:r>
              <a:rPr lang="en-US" baseline="0" dirty="0" smtClean="0"/>
              <a:t> of T</a:t>
            </a:r>
          </a:p>
          <a:p>
            <a:r>
              <a:rPr lang="en-US" baseline="0" dirty="0" smtClean="0"/>
              <a:t>C is a connected component of G'</a:t>
            </a:r>
          </a:p>
          <a:p>
            <a:r>
              <a:rPr lang="en-US" baseline="0" dirty="0" smtClean="0"/>
              <a:t>e = (</a:t>
            </a:r>
            <a:r>
              <a:rPr lang="en-US" baseline="0" dirty="0" err="1" smtClean="0"/>
              <a:t>v,w</a:t>
            </a:r>
            <a:r>
              <a:rPr lang="en-US" baseline="0" dirty="0" smtClean="0"/>
              <a:t>) = minimal-weight-edge from C to G-C.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Then do the steps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16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doing this one on the board, and showing the slides later.</a:t>
            </a:r>
          </a:p>
          <a:p>
            <a:endParaRPr lang="en-US" dirty="0" smtClean="0"/>
          </a:p>
          <a:p>
            <a:r>
              <a:rPr lang="en-US" b="1" dirty="0" smtClean="0"/>
              <a:t>Write on board:</a:t>
            </a:r>
          </a:p>
          <a:p>
            <a:r>
              <a:rPr lang="en-US" dirty="0" smtClean="0"/>
              <a:t>Graph G</a:t>
            </a:r>
            <a:r>
              <a:rPr lang="en-US" baseline="0" dirty="0"/>
              <a:t> </a:t>
            </a:r>
            <a:r>
              <a:rPr lang="en-US" baseline="0" dirty="0" smtClean="0"/>
              <a:t>has MST T</a:t>
            </a:r>
          </a:p>
          <a:p>
            <a:r>
              <a:rPr lang="en-US" baseline="0" dirty="0" smtClean="0"/>
              <a:t>G' is a </a:t>
            </a:r>
            <a:r>
              <a:rPr lang="en-US" baseline="0" dirty="0" err="1" smtClean="0"/>
              <a:t>subgraph</a:t>
            </a:r>
            <a:r>
              <a:rPr lang="en-US" baseline="0" dirty="0" smtClean="0"/>
              <a:t> of T</a:t>
            </a:r>
          </a:p>
          <a:p>
            <a:r>
              <a:rPr lang="en-US" baseline="0" dirty="0" smtClean="0"/>
              <a:t>C is a connected component of G'</a:t>
            </a:r>
          </a:p>
          <a:p>
            <a:r>
              <a:rPr lang="en-US" baseline="0" dirty="0" smtClean="0"/>
              <a:t>e = (</a:t>
            </a:r>
            <a:r>
              <a:rPr lang="en-US" baseline="0" dirty="0" err="1" smtClean="0"/>
              <a:t>v,w</a:t>
            </a:r>
            <a:r>
              <a:rPr lang="en-US" baseline="0" dirty="0" smtClean="0"/>
              <a:t>) = minimal-weight-edge from C to G-C.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Then do the steps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289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step: How do we know that such a v and w exist?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842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45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lnSpc>
                <a:spcPct val="80000"/>
              </a:lnSpc>
            </a:pPr>
            <a:r>
              <a:rPr lang="en-US" sz="2400" dirty="0"/>
              <a:t>Suppose that the most recently added edge is e = (v, w).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Let C be the component (of the “before adding e” MST </a:t>
            </a:r>
            <a:r>
              <a:rPr lang="en-US" sz="2400" dirty="0" err="1"/>
              <a:t>subgraph</a:t>
            </a:r>
            <a:r>
              <a:rPr lang="en-US" sz="2400" dirty="0"/>
              <a:t>) that contains v 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Note that there must be such a component and that it is unique.</a:t>
            </a:r>
          </a:p>
          <a:p>
            <a:pPr marL="914266" lvl="2" defTabSz="914266">
              <a:lnSpc>
                <a:spcPct val="80000"/>
              </a:lnSpc>
            </a:pPr>
            <a:r>
              <a:rPr lang="en-US" sz="2000" dirty="0"/>
              <a:t>Exists and is unique:  Every vertex is part of some component (Every vertex starts out as its own component.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Are all  of the conditions of MST lemma met?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Thus the new graph is a </a:t>
            </a:r>
            <a:r>
              <a:rPr lang="en-US" sz="2400" dirty="0" err="1"/>
              <a:t>subgraph</a:t>
            </a:r>
            <a:r>
              <a:rPr lang="en-US" sz="2400" dirty="0"/>
              <a:t> of some MST of G</a:t>
            </a:r>
          </a:p>
          <a:p>
            <a:endParaRPr lang="en-US" baseline="0" dirty="0" smtClean="0"/>
          </a:p>
          <a:p>
            <a:r>
              <a:rPr lang="en-US" baseline="0" dirty="0" smtClean="0"/>
              <a:t>Once we have the claim, it is easy to see that once you get N-1 edges, you have a MST.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731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47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908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539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310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84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228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47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3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24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22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340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692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04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8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-304800"/>
            <a:ext cx="8636000" cy="303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7200" b="1" dirty="0" smtClean="0"/>
              <a:t>MA/CSSE 473 </a:t>
            </a:r>
            <a:r>
              <a:rPr lang="en-US" sz="7200" b="1" dirty="0" smtClean="0"/>
              <a:t/>
            </a:r>
            <a:br>
              <a:rPr lang="en-US" sz="7200" b="1" dirty="0" smtClean="0"/>
            </a:br>
            <a:r>
              <a:rPr lang="en-US" sz="7200" b="1" dirty="0" smtClean="0"/>
              <a:t>Day </a:t>
            </a:r>
            <a:r>
              <a:rPr lang="en-US" sz="7200" b="1" dirty="0" smtClean="0"/>
              <a:t>33</a:t>
            </a:r>
            <a:endParaRPr lang="en-US" sz="72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2362200"/>
            <a:ext cx="4495801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>
                <a:solidFill>
                  <a:srgbClr val="5D7E9D"/>
                </a:solidFill>
              </a:rPr>
              <a:t>Change to HW 13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/>
              <a:t>Minimal </a:t>
            </a:r>
            <a:r>
              <a:rPr lang="en-US" sz="2800" b="1" dirty="0" smtClean="0"/>
              <a:t>Spanning </a:t>
            </a:r>
            <a:br>
              <a:rPr lang="en-US" sz="2800" b="1" dirty="0" smtClean="0"/>
            </a:br>
            <a:r>
              <a:rPr lang="en-US" sz="2800" b="1" dirty="0" smtClean="0"/>
              <a:t>Tree </a:t>
            </a:r>
            <a:endParaRPr lang="en-US" sz="2800" b="1" dirty="0"/>
          </a:p>
          <a:p>
            <a:endParaRPr lang="en-US" sz="2800" b="1" dirty="0" smtClean="0"/>
          </a:p>
          <a:p>
            <a:r>
              <a:rPr lang="en-US" sz="2800" b="1" dirty="0" smtClean="0"/>
              <a:t>Kruskal</a:t>
            </a:r>
          </a:p>
          <a:p>
            <a:endParaRPr lang="en-US" sz="2800" b="1" dirty="0"/>
          </a:p>
          <a:p>
            <a:r>
              <a:rPr lang="en-US" sz="2800" b="1" dirty="0" smtClean="0"/>
              <a:t>Prim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76200"/>
            <a:ext cx="6781800" cy="838200"/>
          </a:xfrm>
        </p:spPr>
        <p:txBody>
          <a:bodyPr/>
          <a:lstStyle/>
          <a:p>
            <a:r>
              <a:rPr lang="en-US" dirty="0"/>
              <a:t>MST </a:t>
            </a:r>
            <a:r>
              <a:rPr lang="en-US" dirty="0" smtClean="0"/>
              <a:t>lemma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798"/>
            <a:ext cx="8534400" cy="556260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5900" dirty="0" smtClean="0"/>
              <a:t>Let</a:t>
            </a:r>
            <a:r>
              <a:rPr lang="en-US" sz="5800" dirty="0" smtClean="0"/>
              <a:t> G be a weighted connected graph,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5800" dirty="0" smtClean="0"/>
              <a:t>let T be any MST of G,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5800" dirty="0" smtClean="0"/>
              <a:t>let G</a:t>
            </a:r>
            <a:r>
              <a:rPr lang="en-US" sz="5800" dirty="0" smtClean="0">
                <a:cs typeface="Arial" charset="0"/>
              </a:rPr>
              <a:t>′</a:t>
            </a:r>
            <a:r>
              <a:rPr lang="en-US" sz="5800" dirty="0" smtClean="0"/>
              <a:t> be </a:t>
            </a:r>
            <a:r>
              <a:rPr lang="en-US" sz="5800" smtClean="0"/>
              <a:t>any </a:t>
            </a:r>
            <a:r>
              <a:rPr lang="en-US" sz="5800" smtClean="0"/>
              <a:t>nonempty subgraph </a:t>
            </a:r>
            <a:r>
              <a:rPr lang="en-US" sz="5800" dirty="0" smtClean="0"/>
              <a:t>of T, and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5800" dirty="0" smtClean="0"/>
              <a:t>let C be any connected component of G</a:t>
            </a:r>
            <a:r>
              <a:rPr lang="en-US" sz="5800" dirty="0" smtClean="0">
                <a:cs typeface="Arial" charset="0"/>
              </a:rPr>
              <a:t>′</a:t>
            </a:r>
            <a:r>
              <a:rPr lang="en-US" sz="5800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en-US" sz="5800" dirty="0" smtClean="0"/>
              <a:t>Then: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5400" dirty="0" smtClean="0"/>
              <a:t>If we add to C an edge </a:t>
            </a:r>
            <a:r>
              <a:rPr lang="en-US" sz="5400" i="1" dirty="0" smtClean="0"/>
              <a:t>e=(</a:t>
            </a:r>
            <a:r>
              <a:rPr lang="en-US" sz="5400" i="1" dirty="0" err="1" smtClean="0"/>
              <a:t>v,w</a:t>
            </a:r>
            <a:r>
              <a:rPr lang="en-US" sz="5400" i="1" dirty="0" smtClean="0"/>
              <a:t>)</a:t>
            </a:r>
            <a:r>
              <a:rPr lang="en-US" sz="5400" dirty="0" smtClean="0"/>
              <a:t> that has minimum-weight among all edges that have one vertex in C and the other vertex not in C,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5400" dirty="0" smtClean="0"/>
              <a:t>G has an MST that contains the union of G</a:t>
            </a:r>
            <a:r>
              <a:rPr lang="en-US" sz="5400" dirty="0" smtClean="0">
                <a:cs typeface="Arial" charset="0"/>
              </a:rPr>
              <a:t>′</a:t>
            </a:r>
            <a:r>
              <a:rPr lang="en-US" sz="5400" dirty="0" smtClean="0"/>
              <a:t> and </a:t>
            </a:r>
            <a:r>
              <a:rPr lang="en-US" sz="5400" i="1" dirty="0" smtClean="0"/>
              <a:t>e</a:t>
            </a:r>
            <a:r>
              <a:rPr lang="en-US" sz="5400" dirty="0" smtClean="0"/>
              <a:t>.</a:t>
            </a:r>
            <a:br>
              <a:rPr lang="en-US" sz="5400" dirty="0" smtClean="0"/>
            </a:br>
            <a:endParaRPr lang="en-US" sz="2900" dirty="0"/>
          </a:p>
          <a:p>
            <a:pPr marL="57150" indent="0">
              <a:lnSpc>
                <a:spcPct val="120000"/>
              </a:lnSpc>
              <a:buNone/>
            </a:pPr>
            <a:r>
              <a:rPr lang="en-US" sz="5800" dirty="0" smtClean="0"/>
              <a:t>[WLOG, v is the vertex of e that is in C, and w is not in C]</a:t>
            </a:r>
          </a:p>
          <a:p>
            <a:pPr marL="57150" indent="0">
              <a:lnSpc>
                <a:spcPct val="120000"/>
              </a:lnSpc>
              <a:buNone/>
            </a:pPr>
            <a:r>
              <a:rPr lang="en-US" sz="5800" b="1" dirty="0" smtClean="0">
                <a:solidFill>
                  <a:srgbClr val="0000FF"/>
                </a:solidFill>
              </a:rPr>
              <a:t>Summary:</a:t>
            </a:r>
            <a:r>
              <a:rPr lang="en-US" sz="5800" dirty="0" smtClean="0">
                <a:solidFill>
                  <a:srgbClr val="0000FF"/>
                </a:solidFill>
              </a:rPr>
              <a:t>  If G' is a </a:t>
            </a:r>
            <a:r>
              <a:rPr lang="en-US" sz="5800" dirty="0" err="1" smtClean="0">
                <a:solidFill>
                  <a:srgbClr val="0000FF"/>
                </a:solidFill>
              </a:rPr>
              <a:t>subgraph</a:t>
            </a:r>
            <a:r>
              <a:rPr lang="en-US" sz="5800" dirty="0" smtClean="0">
                <a:solidFill>
                  <a:srgbClr val="0000FF"/>
                </a:solidFill>
              </a:rPr>
              <a:t> of an MST, so is G'</a:t>
            </a:r>
            <a:r>
              <a:rPr lang="en-US" sz="5800" dirty="0" smtClean="0">
                <a:solidFill>
                  <a:srgbClr val="0000FF"/>
                </a:solidFill>
                <a:sym typeface="Symbol"/>
              </a:rPr>
              <a:t>{e}</a:t>
            </a:r>
            <a:endParaRPr lang="en-US" sz="5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73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76200"/>
            <a:ext cx="6781800" cy="838200"/>
          </a:xfrm>
        </p:spPr>
        <p:txBody>
          <a:bodyPr/>
          <a:lstStyle/>
          <a:p>
            <a:r>
              <a:rPr lang="en-US" dirty="0"/>
              <a:t>MST </a:t>
            </a:r>
            <a:r>
              <a:rPr lang="en-US" dirty="0" smtClean="0"/>
              <a:t>lemma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799"/>
            <a:ext cx="8534400" cy="269730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2400" dirty="0" smtClean="0"/>
              <a:t>  </a:t>
            </a:r>
            <a:r>
              <a:rPr lang="en-US" sz="2800" dirty="0" smtClean="0"/>
              <a:t>  </a:t>
            </a:r>
            <a:r>
              <a:rPr lang="en-US" sz="3000" dirty="0" smtClean="0"/>
              <a:t>  Let G be a weighted connected graph with a MST T; let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 be any </a:t>
            </a:r>
            <a:r>
              <a:rPr lang="en-US" sz="3000" dirty="0" err="1" smtClean="0"/>
              <a:t>subgraph</a:t>
            </a:r>
            <a:r>
              <a:rPr lang="en-US" sz="3000" dirty="0" smtClean="0"/>
              <a:t> of T, and let C be any connected component of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.  </a:t>
            </a:r>
            <a:br>
              <a:rPr lang="en-US" sz="3000" dirty="0" smtClean="0"/>
            </a:br>
            <a:r>
              <a:rPr lang="en-US" sz="3000" dirty="0" smtClean="0"/>
              <a:t>If we add to C an edge </a:t>
            </a:r>
            <a:r>
              <a:rPr lang="en-US" sz="3000" i="1" dirty="0" smtClean="0"/>
              <a:t>e=(</a:t>
            </a:r>
            <a:r>
              <a:rPr lang="en-US" sz="3000" i="1" dirty="0" err="1" smtClean="0"/>
              <a:t>v,w</a:t>
            </a:r>
            <a:r>
              <a:rPr lang="en-US" sz="3000" i="1" dirty="0" smtClean="0"/>
              <a:t>)</a:t>
            </a:r>
            <a:r>
              <a:rPr lang="en-US" sz="3000" dirty="0" smtClean="0"/>
              <a:t> that has minimum-weight among all edges that have one vertex in C and the other vertex not in C, </a:t>
            </a:r>
            <a:br>
              <a:rPr lang="en-US" sz="3000" dirty="0" smtClean="0"/>
            </a:br>
            <a:r>
              <a:rPr lang="en-US" sz="3000" dirty="0" smtClean="0"/>
              <a:t>then G has an MST that contains the union of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 and </a:t>
            </a:r>
            <a:r>
              <a:rPr lang="en-US" sz="3000" i="1" dirty="0" smtClean="0"/>
              <a:t>e</a:t>
            </a:r>
            <a:r>
              <a:rPr lang="en-US" sz="3000" dirty="0" smtClean="0"/>
              <a:t>.</a:t>
            </a:r>
            <a:br>
              <a:rPr lang="en-US" sz="3000" dirty="0" smtClean="0"/>
            </a:br>
            <a:r>
              <a:rPr lang="en-US" sz="3000" dirty="0" smtClean="0"/>
              <a:t> [WLOG v is the vertex of e that is in C, and w is not in C]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09600" y="29718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Proof: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09600" y="3383101"/>
            <a:ext cx="75438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If e is in T, we are done, so we assume that e is not in T.  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Since T does not contain edge e, adding e to T creates a cycle. 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Removing any edge of that cycle from T</a:t>
            </a:r>
            <a:r>
              <a:rPr lang="en-US" sz="2000" dirty="0" smtClean="0">
                <a:sym typeface="Symbol" pitchFamily="18" charset="2"/>
              </a:rPr>
              <a:t></a:t>
            </a:r>
            <a:r>
              <a:rPr lang="en-US" sz="2000" dirty="0" smtClean="0"/>
              <a:t>{e} gives us another spanning tree.  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If we want that tree to be a  </a:t>
            </a:r>
            <a:r>
              <a:rPr lang="en-US" sz="2000" i="1" dirty="0" smtClean="0"/>
              <a:t>minimal</a:t>
            </a:r>
            <a:r>
              <a:rPr lang="en-US" sz="2000" dirty="0" smtClean="0"/>
              <a:t> spanning tree for G that contains G’ and e, we must choose the “removable” edge carefully.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Details on next page…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87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7239000" cy="715962"/>
          </a:xfrm>
        </p:spPr>
        <p:txBody>
          <a:bodyPr/>
          <a:lstStyle/>
          <a:p>
            <a:r>
              <a:rPr lang="en-US" dirty="0"/>
              <a:t>Choosing the edge to remove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239000" cy="5562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/>
              <a:t>Along the unique simple path in T from v to w, let </a:t>
            </a:r>
            <a:r>
              <a:rPr lang="en-US" sz="2400" dirty="0">
                <a:cs typeface="Arial" charset="0"/>
              </a:rPr>
              <a:t>w′ be the first vertex that is not in C, and let v′ be the vertex immediately before it.  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Then  e′ = (v′, w′) is also an edge from C to G-C.  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Note that by the minimal-weight choice of e, weight(e′) ≥ weight(e) .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Let T′ be the (spanning) tree obtained from T by removing e′ and adding e.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Note that the removed edge is </a:t>
            </a:r>
            <a:r>
              <a:rPr lang="en-US" sz="2400" b="1" dirty="0">
                <a:cs typeface="Arial" charset="0"/>
              </a:rPr>
              <a:t>not</a:t>
            </a:r>
            <a:r>
              <a:rPr lang="en-US" sz="2400" dirty="0">
                <a:cs typeface="Arial" charset="0"/>
              </a:rPr>
              <a:t> in </a:t>
            </a:r>
            <a:r>
              <a:rPr lang="en-US" sz="2400" dirty="0"/>
              <a:t>G</a:t>
            </a:r>
            <a:r>
              <a:rPr lang="en-US" sz="2400" dirty="0">
                <a:cs typeface="Arial" charset="0"/>
              </a:rPr>
              <a:t>′,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Because e and e′ are the only edges that are different, weight(T) ≥ weight(T′).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Because T is a MST, weight(T) ≤ weight(T′).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Thus the weights are equal, and T’ is an MST containing </a:t>
            </a:r>
            <a:r>
              <a:rPr lang="en-US" sz="2400" dirty="0"/>
              <a:t>G</a:t>
            </a:r>
            <a:r>
              <a:rPr lang="en-US" sz="2400" dirty="0">
                <a:cs typeface="Arial" charset="0"/>
              </a:rPr>
              <a:t>′ and e, which is what we wanted.</a:t>
            </a:r>
          </a:p>
        </p:txBody>
      </p:sp>
    </p:spTree>
    <p:extLst>
      <p:ext uri="{BB962C8B-B14F-4D97-AF65-F5344CB8AC3E}">
        <p14:creationId xmlns:p14="http://schemas.microsoft.com/office/powerpoint/2010/main" val="270518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228600"/>
            <a:ext cx="6781800" cy="838200"/>
          </a:xfrm>
        </p:spPr>
        <p:txBody>
          <a:bodyPr/>
          <a:lstStyle/>
          <a:p>
            <a:r>
              <a:rPr lang="en-US" dirty="0" smtClean="0"/>
              <a:t>Recap: MST lemma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457200"/>
            <a:ext cx="9144000" cy="2697302"/>
          </a:xfrm>
        </p:spPr>
        <p:txBody>
          <a:bodyPr lIns="27432" rIns="27432"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2400" dirty="0" smtClean="0"/>
              <a:t>  </a:t>
            </a:r>
            <a:r>
              <a:rPr lang="en-US" sz="2800" dirty="0" smtClean="0"/>
              <a:t>  </a:t>
            </a:r>
            <a:r>
              <a:rPr lang="en-US" sz="3000" dirty="0" smtClean="0"/>
              <a:t>  Let G be a weighted connected graph with an MST T; </a:t>
            </a:r>
            <a:br>
              <a:rPr lang="en-US" sz="3000" dirty="0" smtClean="0"/>
            </a:br>
            <a:r>
              <a:rPr lang="en-US" sz="3000" dirty="0" smtClean="0"/>
              <a:t>let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 be any </a:t>
            </a:r>
            <a:r>
              <a:rPr lang="en-US" sz="3000" dirty="0" err="1" smtClean="0"/>
              <a:t>subgraph</a:t>
            </a:r>
            <a:r>
              <a:rPr lang="en-US" sz="3000" dirty="0" smtClean="0"/>
              <a:t> of T, and let C be any connected component of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.  </a:t>
            </a:r>
          </a:p>
          <a:p>
            <a:pPr>
              <a:lnSpc>
                <a:spcPct val="120000"/>
              </a:lnSpc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If we add to C an edge </a:t>
            </a:r>
            <a:r>
              <a:rPr lang="en-US" sz="3000" i="1" dirty="0" smtClean="0"/>
              <a:t>e=(</a:t>
            </a:r>
            <a:r>
              <a:rPr lang="en-US" sz="3000" i="1" dirty="0" err="1" smtClean="0"/>
              <a:t>v,w</a:t>
            </a:r>
            <a:r>
              <a:rPr lang="en-US" sz="3000" i="1" dirty="0" smtClean="0"/>
              <a:t>)</a:t>
            </a:r>
            <a:r>
              <a:rPr lang="en-US" sz="3000" dirty="0" smtClean="0"/>
              <a:t> that has minimum-weight among all </a:t>
            </a:r>
            <a:br>
              <a:rPr lang="en-US" sz="3000" dirty="0" smtClean="0"/>
            </a:br>
            <a:r>
              <a:rPr lang="en-US" sz="3000" dirty="0" smtClean="0"/>
              <a:t>     edges that have one vertex in C and the other vertex not in C, </a:t>
            </a:r>
          </a:p>
          <a:p>
            <a:pPr>
              <a:lnSpc>
                <a:spcPct val="120000"/>
              </a:lnSpc>
              <a:buNone/>
            </a:pPr>
            <a:r>
              <a:rPr lang="en-US" sz="3000" dirty="0" smtClean="0"/>
              <a:t>                   then G has an MST that contains the union of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 and </a:t>
            </a:r>
            <a:r>
              <a:rPr lang="en-US" sz="3000" i="1" dirty="0" smtClean="0"/>
              <a:t>e</a:t>
            </a:r>
            <a:r>
              <a:rPr lang="en-US" sz="3000" dirty="0" smtClean="0"/>
              <a:t>.</a:t>
            </a:r>
            <a:br>
              <a:rPr lang="en-US" sz="3000" dirty="0" smtClean="0"/>
            </a:br>
            <a:r>
              <a:rPr lang="en-US" sz="3000" dirty="0" smtClean="0"/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6200" y="2438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dirty="0" smtClean="0"/>
              <a:t>Recall Kruskal’s algorithm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52400" y="3200400"/>
            <a:ext cx="8229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To find a MST for G:</a:t>
            </a:r>
          </a:p>
          <a:p>
            <a:pPr lvl="1"/>
            <a:r>
              <a:rPr lang="en-US" dirty="0" smtClean="0"/>
              <a:t>Start with a connected weighted graph containing all of G’s n vertices and none of its edges.</a:t>
            </a:r>
          </a:p>
          <a:p>
            <a:pPr lvl="1"/>
            <a:r>
              <a:rPr lang="en-US" dirty="0" smtClean="0"/>
              <a:t>for i = 1 to n – 1:</a:t>
            </a:r>
          </a:p>
          <a:p>
            <a:pPr lvl="2"/>
            <a:r>
              <a:rPr lang="en-US" dirty="0" smtClean="0"/>
              <a:t>Among all of G’s edges that can be added without creating a cycle, add one that has minimal weight.</a:t>
            </a:r>
          </a:p>
          <a:p>
            <a:pPr algn="ctr">
              <a:buFontTx/>
              <a:buNone/>
            </a:pPr>
            <a:r>
              <a:rPr lang="en-US" b="1" dirty="0" smtClean="0">
                <a:solidFill>
                  <a:srgbClr val="0000FF"/>
                </a:solidFill>
              </a:rPr>
              <a:t>Does this algorithm actually 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produce an MST for G?</a:t>
            </a:r>
          </a:p>
          <a:p>
            <a:pPr algn="ctr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4638"/>
            <a:ext cx="7467600" cy="715962"/>
          </a:xfrm>
        </p:spPr>
        <p:txBody>
          <a:bodyPr/>
          <a:lstStyle/>
          <a:p>
            <a:r>
              <a:rPr lang="en-US" sz="4000" dirty="0"/>
              <a:t>Does </a:t>
            </a:r>
            <a:r>
              <a:rPr lang="en-US" sz="4000" dirty="0" err="1"/>
              <a:t>Kruskal</a:t>
            </a:r>
            <a:r>
              <a:rPr lang="en-US" sz="4000" dirty="0"/>
              <a:t> </a:t>
            </a:r>
            <a:r>
              <a:rPr lang="en-US" sz="4000" dirty="0" smtClean="0"/>
              <a:t>produce a </a:t>
            </a:r>
            <a:r>
              <a:rPr lang="en-US" sz="4000" dirty="0"/>
              <a:t>MST?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01000" cy="5486400"/>
          </a:xfrm>
        </p:spPr>
        <p:txBody>
          <a:bodyPr/>
          <a:lstStyle/>
          <a:p>
            <a:r>
              <a:rPr lang="en-US" sz="2800" b="1" dirty="0"/>
              <a:t>Claim:  </a:t>
            </a:r>
            <a:r>
              <a:rPr lang="en-US" sz="2800" dirty="0" smtClean="0"/>
              <a:t>After  </a:t>
            </a:r>
            <a:r>
              <a:rPr lang="en-US" sz="2800" dirty="0"/>
              <a:t>every step of Kruskal’s algorithm, we have a set of edges that is part of an </a:t>
            </a:r>
            <a:r>
              <a:rPr lang="en-US" sz="2800" dirty="0" smtClean="0"/>
              <a:t>MST of G</a:t>
            </a:r>
            <a:endParaRPr lang="en-US" sz="2800" dirty="0"/>
          </a:p>
          <a:p>
            <a:r>
              <a:rPr lang="en-US" sz="2800" dirty="0" smtClean="0"/>
              <a:t>Proof of claim: Base </a:t>
            </a:r>
            <a:r>
              <a:rPr lang="en-US" sz="2800" dirty="0"/>
              <a:t>case …</a:t>
            </a:r>
          </a:p>
          <a:p>
            <a:r>
              <a:rPr lang="en-US" sz="2800" dirty="0" smtClean="0"/>
              <a:t>Induction step: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Induction Assumption: before adding an edge we have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We must show that after adding the next edge we have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Details: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995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91400" cy="792162"/>
          </a:xfrm>
        </p:spPr>
        <p:txBody>
          <a:bodyPr/>
          <a:lstStyle/>
          <a:p>
            <a:r>
              <a:rPr lang="en-US" sz="4000"/>
              <a:t>Does Prim produce an MST?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Proof similar to </a:t>
            </a:r>
            <a:r>
              <a:rPr lang="en-US" dirty="0" err="1" smtClean="0"/>
              <a:t>Kruskal</a:t>
            </a:r>
            <a:r>
              <a:rPr lang="en-US" dirty="0"/>
              <a:t> </a:t>
            </a:r>
            <a:r>
              <a:rPr lang="en-US" dirty="0" smtClean="0"/>
              <a:t>(but slightly simpler)</a:t>
            </a:r>
            <a:endParaRPr lang="en-US" dirty="0"/>
          </a:p>
          <a:p>
            <a:r>
              <a:rPr lang="en-US" dirty="0" smtClean="0"/>
              <a:t>It's done in the textbook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38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Recap: Prim’s Algorithm for Minimal Spanning Tree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Start with T as a single vertex of G (which</a:t>
            </a:r>
            <a:r>
              <a:rPr lang="en-US" i="1" dirty="0"/>
              <a:t> is</a:t>
            </a:r>
            <a:r>
              <a:rPr lang="en-US" dirty="0"/>
              <a:t> a MST for a single-node graph).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edges of G that connect a vertex in T to a vertex that is not yet in T, add to T a minimum-weight edge</a:t>
            </a:r>
            <a:r>
              <a:rPr lang="en-US" dirty="0" smtClean="0"/>
              <a:t>.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r>
              <a:rPr lang="en-US" dirty="0" smtClean="0"/>
              <a:t>At each stage, T is a MST for a connected </a:t>
            </a:r>
            <a:r>
              <a:rPr lang="en-US" dirty="0" err="1" smtClean="0"/>
              <a:t>subgraph</a:t>
            </a:r>
            <a:r>
              <a:rPr lang="en-US" dirty="0" smtClean="0"/>
              <a:t> of G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We now examine Prim more closely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29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Data Structures for Prim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Start with adjacency-list representation of G</a:t>
            </a:r>
          </a:p>
          <a:p>
            <a:r>
              <a:rPr lang="en-US" dirty="0" smtClean="0"/>
              <a:t>Let V be all of the vertices of G, and let V</a:t>
            </a:r>
            <a:r>
              <a:rPr lang="en-US" baseline="-25000" dirty="0" smtClean="0"/>
              <a:t>T</a:t>
            </a:r>
            <a:r>
              <a:rPr lang="en-US" dirty="0" smtClean="0"/>
              <a:t> the subset consisting of the vertices that we have placed in the tree so far</a:t>
            </a:r>
          </a:p>
          <a:p>
            <a:r>
              <a:rPr lang="en-US" dirty="0" smtClean="0"/>
              <a:t>We need a way to keep track of "fringe" edges</a:t>
            </a:r>
          </a:p>
          <a:p>
            <a:pPr lvl="1"/>
            <a:r>
              <a:rPr lang="en-US" dirty="0" smtClean="0"/>
              <a:t>i.e. edges that have one vertex in V</a:t>
            </a:r>
            <a:r>
              <a:rPr lang="en-US" baseline="-25000" dirty="0" smtClean="0"/>
              <a:t>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and the other vertex in V – V</a:t>
            </a:r>
            <a:r>
              <a:rPr lang="en-US" baseline="-25000" dirty="0" smtClean="0"/>
              <a:t>T</a:t>
            </a:r>
            <a:endParaRPr lang="en-US" dirty="0" smtClean="0"/>
          </a:p>
          <a:p>
            <a:r>
              <a:rPr lang="en-US" dirty="0" smtClean="0"/>
              <a:t>Fringe edges need to be ordered by edge weight</a:t>
            </a:r>
          </a:p>
          <a:p>
            <a:pPr lvl="1"/>
            <a:r>
              <a:rPr lang="en-US" dirty="0" smtClean="0"/>
              <a:t>E.g., in a priority queue</a:t>
            </a:r>
          </a:p>
          <a:p>
            <a:r>
              <a:rPr lang="en-US" dirty="0" smtClean="0"/>
              <a:t>What is the most efficient way to implement a priority queue?</a:t>
            </a:r>
          </a:p>
        </p:txBody>
      </p:sp>
    </p:spTree>
    <p:extLst>
      <p:ext uri="{BB962C8B-B14F-4D97-AF65-F5344CB8AC3E}">
        <p14:creationId xmlns:p14="http://schemas.microsoft.com/office/powerpoint/2010/main" val="670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 smtClean="0"/>
              <a:t>Prim detailed algorithm 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Create a </a:t>
            </a:r>
            <a:r>
              <a:rPr lang="en-US" b="1" dirty="0" err="1" smtClean="0"/>
              <a:t>minheap</a:t>
            </a:r>
            <a:r>
              <a:rPr lang="en-US" b="1" dirty="0"/>
              <a:t> </a:t>
            </a:r>
            <a:r>
              <a:rPr lang="en-US" dirty="0"/>
              <a:t>from </a:t>
            </a:r>
            <a:r>
              <a:rPr lang="en-US" dirty="0" smtClean="0"/>
              <a:t>the adjacency-list </a:t>
            </a:r>
            <a:r>
              <a:rPr lang="en-US" dirty="0"/>
              <a:t>representation of </a:t>
            </a:r>
            <a:r>
              <a:rPr lang="en-US" dirty="0" smtClean="0"/>
              <a:t>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Each heap entry contains a vertex and its weight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The vertices in the heap are those not yet in 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Weight associated with each vertex v is the minimum weight of an edge that connects v to some vertex in 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If there is no such edge, v's weight is infinite</a:t>
            </a:r>
          </a:p>
          <a:p>
            <a:pPr lvl="2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Initially all vertices except </a:t>
            </a:r>
            <a:r>
              <a:rPr lang="en-US" b="1" i="1" dirty="0" smtClean="0">
                <a:solidFill>
                  <a:srgbClr val="0000FF"/>
                </a:solidFill>
              </a:rPr>
              <a:t>start</a:t>
            </a:r>
            <a:r>
              <a:rPr lang="en-US" b="1" dirty="0" smtClean="0">
                <a:solidFill>
                  <a:srgbClr val="0000FF"/>
                </a:solidFill>
              </a:rPr>
              <a:t> are in heap, have infinite weight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Vertices in the heap whose weights are not infinite are the fringe vertices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Fringe vertices are candidates to be the next vertex (with its associated edge) added to the tree</a:t>
            </a:r>
          </a:p>
          <a:p>
            <a:r>
              <a:rPr lang="en-US" b="1" dirty="0" smtClean="0"/>
              <a:t>Loop:</a:t>
            </a:r>
          </a:p>
          <a:p>
            <a:pPr lvl="1"/>
            <a:r>
              <a:rPr lang="en-US" dirty="0" smtClean="0"/>
              <a:t>Delete min weight vertex from heap, add it to T</a:t>
            </a:r>
          </a:p>
          <a:p>
            <a:pPr lvl="1"/>
            <a:r>
              <a:rPr lang="en-US" dirty="0" smtClean="0"/>
              <a:t>We may then be able to decrease the weights </a:t>
            </a:r>
            <a:br>
              <a:rPr lang="en-US" dirty="0" smtClean="0"/>
            </a:br>
            <a:r>
              <a:rPr lang="en-US" dirty="0" smtClean="0"/>
              <a:t>associated with one or vertices that are adjacent </a:t>
            </a:r>
            <a:br>
              <a:rPr lang="en-US" dirty="0" smtClean="0"/>
            </a:br>
            <a:r>
              <a:rPr lang="en-US" dirty="0" smtClean="0"/>
              <a:t>to 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4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7620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3657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need an operation that a standard binary heap doesn't support: 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decrease(vertex,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newWeight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dirty="0" smtClean="0"/>
              <a:t>Decreases the value associated with a heap element</a:t>
            </a:r>
          </a:p>
          <a:p>
            <a:r>
              <a:rPr lang="en-US" dirty="0" smtClean="0"/>
              <a:t>Instead of putting vertices and associated edge weights directly in the heap:</a:t>
            </a:r>
          </a:p>
          <a:p>
            <a:pPr lvl="1"/>
            <a:r>
              <a:rPr lang="en-US" dirty="0" smtClean="0"/>
              <a:t>Put them in an array called </a:t>
            </a:r>
            <a:r>
              <a:rPr lang="en-US" b="1" dirty="0" smtClean="0"/>
              <a:t>key[]</a:t>
            </a:r>
          </a:p>
          <a:p>
            <a:pPr lvl="1"/>
            <a:r>
              <a:rPr lang="en-US" dirty="0" smtClean="0"/>
              <a:t>Put references to them in the heap</a:t>
            </a:r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492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for finding a Minimal Spanning tree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 and Prim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0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 Heap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483617"/>
              </p:ext>
            </p:extLst>
          </p:nvPr>
        </p:nvGraphicFramePr>
        <p:xfrm>
          <a:off x="76200" y="1166647"/>
          <a:ext cx="8915401" cy="5171469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798721"/>
                <a:gridCol w="5787190"/>
                <a:gridCol w="1329490"/>
              </a:tblGrid>
              <a:tr h="495636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run time</a:t>
                      </a:r>
                      <a:endParaRPr lang="en-US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init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(key)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build a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MinHeap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from the array of keys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(n)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7139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del()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delete and return (the</a:t>
                      </a:r>
                      <a:r>
                        <a:rPr lang="en-US" sz="2400" baseline="0" dirty="0" smtClean="0"/>
                        <a:t> location in key[ ] of ) the minimum element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latin typeface="Calibri"/>
                        </a:rPr>
                        <a:t>(log n)</a:t>
                      </a:r>
                      <a:endParaRPr lang="en-US" sz="2400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isIn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(w)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is vertex w currently in the heap?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(1)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keyVal</a:t>
                      </a:r>
                      <a:r>
                        <a:rPr lang="en-US" sz="2400" dirty="0" smtClean="0"/>
                        <a:t>(w)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 weight associated with vertex w (minimum weight of an edge from that vertex to some adjacent</a:t>
                      </a:r>
                      <a:r>
                        <a:rPr lang="en-US" sz="2400" baseline="0" dirty="0" smtClean="0"/>
                        <a:t> vertex that is in the tree).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latin typeface="+mn-lt"/>
                        </a:rPr>
                        <a:t>(1)</a:t>
                      </a:r>
                      <a:endParaRPr lang="en-US" sz="2400" dirty="0" smtClean="0"/>
                    </a:p>
                  </a:txBody>
                  <a:tcPr/>
                </a:tc>
              </a:tr>
              <a:tr h="125868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decrease(w,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changes the weight associated with vertex w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to </a:t>
                      </a:r>
                      <a:r>
                        <a:rPr lang="en-US" sz="2400" baseline="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(which must be smaller than w's current weight)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(log n)</a:t>
                      </a:r>
                      <a:endParaRPr lang="en-US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4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Kruskal’s</a:t>
            </a:r>
            <a:r>
              <a:rPr lang="en-US" dirty="0"/>
              <a:t> algorithm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find a </a:t>
            </a:r>
            <a:r>
              <a:rPr lang="en-US" dirty="0" smtClean="0"/>
              <a:t>MST (minimal Spanning Tree):</a:t>
            </a:r>
            <a:endParaRPr lang="en-US" dirty="0"/>
          </a:p>
          <a:p>
            <a:r>
              <a:rPr lang="en-US" dirty="0"/>
              <a:t>Start with a graph </a:t>
            </a:r>
            <a:r>
              <a:rPr lang="en-US" dirty="0" smtClean="0"/>
              <a:t>T containing </a:t>
            </a:r>
            <a:r>
              <a:rPr lang="en-US" dirty="0"/>
              <a:t>all </a:t>
            </a:r>
            <a:r>
              <a:rPr lang="en-US" dirty="0" smtClean="0"/>
              <a:t>n of </a:t>
            </a:r>
            <a:r>
              <a:rPr lang="en-US" dirty="0"/>
              <a:t>G’s </a:t>
            </a:r>
            <a:r>
              <a:rPr lang="en-US" dirty="0" smtClean="0"/>
              <a:t>vertices </a:t>
            </a:r>
            <a:r>
              <a:rPr lang="en-US" dirty="0"/>
              <a:t>and none of its edges.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of G’s edges that can be added without creating a cycle, add </a:t>
            </a:r>
            <a:r>
              <a:rPr lang="en-US" dirty="0" smtClean="0"/>
              <a:t>to T an edge that has minimal </a:t>
            </a:r>
            <a:r>
              <a:rPr lang="en-US" dirty="0"/>
              <a:t>weight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Details of Data Structures later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9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700" name="Picture 4" descr="cormen 2 krusk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8912"/>
            <a:ext cx="7756695" cy="6669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1471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cormen 3 kruskal 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503988"/>
          </a:xfrm>
          <a:prstGeom prst="rect">
            <a:avLst/>
          </a:prstGeom>
          <a:noFill/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81000" y="0"/>
            <a:ext cx="85344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6400800"/>
            <a:ext cx="1600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4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9" name="Picture 5" descr="cormen 3 kruskal 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502400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6400800"/>
            <a:ext cx="19050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1066800" y="0"/>
            <a:ext cx="8077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Prim’s algorithm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with T as a single vertex of G (which</a:t>
            </a:r>
            <a:r>
              <a:rPr lang="en-US" i="1" dirty="0"/>
              <a:t> is</a:t>
            </a:r>
            <a:r>
              <a:rPr lang="en-US" dirty="0"/>
              <a:t> a MST for a single-node graph).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edges of G that connect a vertex in T to a vertex that is not yet in T, add </a:t>
            </a:r>
            <a:r>
              <a:rPr lang="en-US" dirty="0" smtClean="0"/>
              <a:t>a </a:t>
            </a:r>
            <a:r>
              <a:rPr lang="en-US" dirty="0"/>
              <a:t>minimum-weight </a:t>
            </a:r>
            <a:r>
              <a:rPr lang="en-US" dirty="0" smtClean="0"/>
              <a:t>edge (and the vertex at the other end of T).</a:t>
            </a:r>
          </a:p>
          <a:p>
            <a:pPr lvl="1"/>
            <a:r>
              <a:rPr lang="en-US" dirty="0"/>
              <a:t>Details of Data Structures </a:t>
            </a:r>
            <a:r>
              <a:rPr lang="en-US" dirty="0" smtClean="0"/>
              <a:t>later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40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cormen 4 pri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392863" cy="6858000"/>
          </a:xfrm>
          <a:prstGeom prst="rect">
            <a:avLst/>
          </a:prstGeom>
          <a:noFill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477000" y="533400"/>
            <a:ext cx="2667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tx2"/>
                </a:solidFill>
              </a:rPr>
              <a:t>Example of Prim’s algorithm</a:t>
            </a:r>
          </a:p>
        </p:txBody>
      </p:sp>
    </p:spTree>
    <p:extLst>
      <p:ext uri="{BB962C8B-B14F-4D97-AF65-F5344CB8AC3E}">
        <p14:creationId xmlns:p14="http://schemas.microsoft.com/office/powerpoint/2010/main" val="42145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algorithms seem simple enough, but do they really produce a MST?</a:t>
            </a:r>
          </a:p>
          <a:p>
            <a:r>
              <a:rPr lang="en-US" dirty="0" smtClean="0"/>
              <a:t>We examine  lemma that is the crux of both proofs.</a:t>
            </a:r>
          </a:p>
          <a:p>
            <a:r>
              <a:rPr lang="en-US" dirty="0" smtClean="0"/>
              <a:t>It is subtle, but once we have it, the proofs are fairly simple.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83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37052</TotalTime>
  <Words>1441</Words>
  <Application>Microsoft Office PowerPoint</Application>
  <PresentationFormat>On-screen Show (4:3)</PresentationFormat>
  <Paragraphs>180</Paragraphs>
  <Slides>20</Slides>
  <Notes>20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Courier New</vt:lpstr>
      <vt:lpstr>Symbol</vt:lpstr>
      <vt:lpstr>Wingdings</vt:lpstr>
      <vt:lpstr>Default Design</vt:lpstr>
      <vt:lpstr>PowerPoint Presentation</vt:lpstr>
      <vt:lpstr>Algorithms for finding a Minimal Spanning tree</vt:lpstr>
      <vt:lpstr>Kruskal’s algorithm</vt:lpstr>
      <vt:lpstr>PowerPoint Presentation</vt:lpstr>
      <vt:lpstr>PowerPoint Presentation</vt:lpstr>
      <vt:lpstr>PowerPoint Presentation</vt:lpstr>
      <vt:lpstr>Prim’s algorithm</vt:lpstr>
      <vt:lpstr>PowerPoint Presentation</vt:lpstr>
      <vt:lpstr>Correct?</vt:lpstr>
      <vt:lpstr>MST lemma</vt:lpstr>
      <vt:lpstr>MST lemma</vt:lpstr>
      <vt:lpstr>Choosing the edge to remove</vt:lpstr>
      <vt:lpstr>Recap: MST lemma</vt:lpstr>
      <vt:lpstr>Does Kruskal produce a MST?</vt:lpstr>
      <vt:lpstr>Does Prim produce an MST?</vt:lpstr>
      <vt:lpstr>Recap: Prim’s Algorithm for Minimal Spanning Tree</vt:lpstr>
      <vt:lpstr>Main Data Structures for Prim</vt:lpstr>
      <vt:lpstr>Prim detailed algorithm summary </vt:lpstr>
      <vt:lpstr>MinHeap overview</vt:lpstr>
      <vt:lpstr>Min Heap methods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740</cp:revision>
  <cp:lastPrinted>2014-11-03T14:43:19Z</cp:lastPrinted>
  <dcterms:modified xsi:type="dcterms:W3CDTF">2014-11-03T15:09:54Z</dcterms:modified>
</cp:coreProperties>
</file>