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366" r:id="rId3"/>
    <p:sldId id="361" r:id="rId4"/>
    <p:sldId id="362" r:id="rId5"/>
    <p:sldId id="367" r:id="rId6"/>
    <p:sldId id="363" r:id="rId7"/>
    <p:sldId id="360" r:id="rId8"/>
    <p:sldId id="364" r:id="rId9"/>
    <p:sldId id="368" r:id="rId10"/>
    <p:sldId id="369" r:id="rId11"/>
    <p:sldId id="365" r:id="rId12"/>
    <p:sldId id="370" r:id="rId13"/>
    <p:sldId id="374" r:id="rId14"/>
    <p:sldId id="375" r:id="rId15"/>
    <p:sldId id="376" r:id="rId16"/>
    <p:sldId id="377" r:id="rId17"/>
    <p:sldId id="378" r:id="rId18"/>
    <p:sldId id="379" r:id="rId19"/>
    <p:sldId id="380" r:id="rId20"/>
    <p:sldId id="381" r:id="rId21"/>
    <p:sldId id="387" r:id="rId22"/>
    <p:sldId id="386" r:id="rId23"/>
    <p:sldId id="383" r:id="rId24"/>
    <p:sldId id="384" r:id="rId25"/>
    <p:sldId id="388" r:id="rId26"/>
    <p:sldId id="389" r:id="rId27"/>
    <p:sldId id="385" r:id="rId28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191919"/>
    <a:srgbClr val="F2FDF7"/>
    <a:srgbClr val="800040"/>
    <a:srgbClr val="FF0080"/>
    <a:srgbClr val="5D7E9D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875" autoAdjust="0"/>
    <p:restoredTop sz="88322" autoAdjust="0"/>
  </p:normalViewPr>
  <p:slideViewPr>
    <p:cSldViewPr snapToObjects="1">
      <p:cViewPr varScale="1">
        <p:scale>
          <a:sx n="60" d="100"/>
          <a:sy n="60" d="100"/>
        </p:scale>
        <p:origin x="-156" y="-96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5" y="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12114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5" y="912114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1788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92" y="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1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92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3909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After the animation ask, "Can we apply the same idea that we used for lists here?"  </a:t>
            </a:r>
          </a:p>
          <a:p>
            <a:r>
              <a:rPr lang="en-US" dirty="0" smtClean="0"/>
              <a:t>Not</a:t>
            </a:r>
            <a:r>
              <a:rPr lang="en-US" baseline="0" dirty="0" smtClean="0"/>
              <a:t> exactly.  We know that higher probabilities should go near the top, but after that it gets complicated.</a:t>
            </a:r>
          </a:p>
          <a:p>
            <a:r>
              <a:rPr lang="en-US" baseline="0" dirty="0" smtClean="0"/>
              <a:t>A greedy algorithm that puts the highest probability as the root may not, in fact, be optimal.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What about making a max-heap based on the probabilities?"</a:t>
            </a:r>
          </a:p>
          <a:p>
            <a:endParaRPr lang="en-US" dirty="0" smtClean="0"/>
          </a:p>
          <a:p>
            <a:r>
              <a:rPr lang="en-US" dirty="0" smtClean="0"/>
              <a:t>No, because </a:t>
            </a:r>
            <a:r>
              <a:rPr lang="en-US" dirty="0" err="1" smtClean="0"/>
              <a:t>thn</a:t>
            </a:r>
            <a:r>
              <a:rPr lang="en-US" baseline="0" dirty="0" smtClean="0"/>
              <a:t> it would no longer be a BST&lt; and search would not be efficient.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9816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Recurrence is c(n) = sum(c(j-1)c(n-j),</a:t>
            </a:r>
            <a:r>
              <a:rPr lang="en-US" baseline="0" dirty="0" smtClean="0"/>
              <a:t> j=1..n)   The </a:t>
            </a:r>
            <a:r>
              <a:rPr lang="en-US" baseline="0" dirty="0" err="1" smtClean="0"/>
              <a:t>jth</a:t>
            </a:r>
            <a:r>
              <a:rPr lang="en-US" baseline="0" dirty="0" smtClean="0"/>
              <a:t> case has node j as the </a:t>
            </a:r>
            <a:r>
              <a:rPr lang="en-US" baseline="0" dirty="0" err="1" smtClean="0"/>
              <a:t>rrot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No, because </a:t>
            </a:r>
            <a:r>
              <a:rPr lang="en-US" dirty="0" err="1" smtClean="0"/>
              <a:t>thn</a:t>
            </a:r>
            <a:r>
              <a:rPr lang="en-US" baseline="0" dirty="0" smtClean="0"/>
              <a:t> it would no longer be a BST&lt; and search would not be efficient.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9816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6039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93872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 as root:  Children:  A and O.</a:t>
            </a:r>
          </a:p>
          <a:p>
            <a:r>
              <a:rPr lang="en-US" dirty="0" smtClean="0"/>
              <a:t>I as root:  Children:  A and 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3703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86963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12752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93993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0601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is not trivial</a:t>
            </a:r>
            <a:r>
              <a:rPr lang="en-US" baseline="0" dirty="0" smtClean="0"/>
              <a:t> to show.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4374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first case (not on the next slide), the average</a:t>
            </a:r>
            <a:r>
              <a:rPr lang="en-US" baseline="0" dirty="0" smtClean="0"/>
              <a:t> for successful search is (1/n) (1+2+3+ … + n) = (n+1)/2.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5036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9869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9816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570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one more than</a:t>
            </a:r>
          </a:p>
          <a:p>
            <a:r>
              <a:rPr lang="en-US" dirty="0" smtClean="0"/>
              <a:t>exactly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png"/><Relationship Id="rId5" Type="http://schemas.openxmlformats.org/officeDocument/2006/relationships/image" Target="../media/image8.wmf"/><Relationship Id="rId4" Type="http://schemas.openxmlformats.org/officeDocument/2006/relationships/oleObject" Target="../embeddings/oleObject4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5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6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7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7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Days 31-32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0" y="4050589"/>
            <a:ext cx="3870325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/>
              <a:t>Optimal linked lists</a:t>
            </a:r>
          </a:p>
          <a:p>
            <a:endParaRPr lang="en-US" sz="2800" b="1" dirty="0"/>
          </a:p>
          <a:p>
            <a:r>
              <a:rPr lang="en-US" sz="2800" b="1" dirty="0" smtClean="0"/>
              <a:t>Optimal </a:t>
            </a:r>
            <a:r>
              <a:rPr lang="en-US" sz="2800" b="1" dirty="0" smtClean="0"/>
              <a:t>BSTs</a:t>
            </a:r>
          </a:p>
          <a:p>
            <a:endParaRPr lang="en-US" sz="2800" b="1" dirty="0"/>
          </a:p>
          <a:p>
            <a:r>
              <a:rPr lang="en-US" sz="2800" b="1" dirty="0" smtClean="0"/>
              <a:t>Greedy Algorithms</a:t>
            </a:r>
            <a:endParaRPr lang="en-US" sz="2800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914400"/>
          </a:xfrm>
        </p:spPr>
        <p:txBody>
          <a:bodyPr/>
          <a:lstStyle/>
          <a:p>
            <a:r>
              <a:rPr lang="en-US" dirty="0" smtClean="0"/>
              <a:t>Optimal BST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763000" cy="6019800"/>
          </a:xfrm>
        </p:spPr>
        <p:txBody>
          <a:bodyPr>
            <a:normAutofit fontScale="85000" lnSpcReduction="10000"/>
          </a:bodyPr>
          <a:lstStyle/>
          <a:p>
            <a:pPr>
              <a:spcBef>
                <a:spcPts val="848"/>
              </a:spcBef>
            </a:pPr>
            <a:r>
              <a:rPr lang="en-US" dirty="0" smtClean="0"/>
              <a:t>Keys </a:t>
            </a:r>
            <a:r>
              <a:rPr lang="en-US" dirty="0"/>
              <a:t>are K</a:t>
            </a:r>
            <a:r>
              <a:rPr lang="en-US" baseline="-25000" dirty="0"/>
              <a:t>1</a:t>
            </a:r>
            <a:r>
              <a:rPr lang="en-US" dirty="0"/>
              <a:t>, K</a:t>
            </a:r>
            <a:r>
              <a:rPr lang="en-US" baseline="-25000" dirty="0"/>
              <a:t>2</a:t>
            </a:r>
            <a:r>
              <a:rPr lang="en-US" dirty="0"/>
              <a:t>, …, </a:t>
            </a:r>
            <a:r>
              <a:rPr lang="en-US" dirty="0" err="1"/>
              <a:t>K</a:t>
            </a:r>
            <a:r>
              <a:rPr lang="en-US" baseline="-25000" dirty="0" err="1"/>
              <a:t>n</a:t>
            </a:r>
            <a:endParaRPr lang="en-US" dirty="0" smtClean="0"/>
          </a:p>
          <a:p>
            <a:pPr>
              <a:spcBef>
                <a:spcPts val="848"/>
              </a:spcBef>
            </a:pPr>
            <a:r>
              <a:rPr lang="en-US" dirty="0" smtClean="0"/>
              <a:t>Let v be the value we are searching for</a:t>
            </a:r>
          </a:p>
          <a:p>
            <a:pPr>
              <a:spcBef>
                <a:spcPts val="848"/>
              </a:spcBef>
            </a:pPr>
            <a:r>
              <a:rPr lang="en-US" dirty="0"/>
              <a:t>For i= 1, …,</a:t>
            </a:r>
            <a:r>
              <a:rPr lang="en-US" dirty="0" smtClean="0"/>
              <a:t>n, let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r>
              <a:rPr lang="en-US" dirty="0" smtClean="0"/>
              <a:t> be the probability that v is key K</a:t>
            </a:r>
            <a:r>
              <a:rPr lang="en-US" baseline="-25000" dirty="0" smtClean="0"/>
              <a:t>i</a:t>
            </a:r>
            <a:endParaRPr lang="en-US" dirty="0" smtClean="0"/>
          </a:p>
          <a:p>
            <a:pPr>
              <a:spcBef>
                <a:spcPts val="848"/>
              </a:spcBef>
            </a:pPr>
            <a:r>
              <a:rPr lang="en-US" dirty="0" smtClean="0"/>
              <a:t>For i= 1, …,n-1,  let b</a:t>
            </a:r>
            <a:r>
              <a:rPr lang="en-US" baseline="-25000" dirty="0" smtClean="0"/>
              <a:t>i</a:t>
            </a:r>
            <a:r>
              <a:rPr lang="en-US" dirty="0" smtClean="0"/>
              <a:t> be the probability that K</a:t>
            </a:r>
            <a:r>
              <a:rPr lang="en-US" baseline="-25000" dirty="0" smtClean="0"/>
              <a:t>i</a:t>
            </a:r>
            <a:r>
              <a:rPr lang="en-US" dirty="0" smtClean="0"/>
              <a:t> &lt; v &lt; K</a:t>
            </a:r>
            <a:r>
              <a:rPr lang="en-US" baseline="-25000" dirty="0" smtClean="0"/>
              <a:t>i+1</a:t>
            </a:r>
          </a:p>
          <a:p>
            <a:pPr lvl="1">
              <a:spcBef>
                <a:spcPts val="848"/>
              </a:spcBef>
            </a:pPr>
            <a:r>
              <a:rPr lang="en-US" dirty="0" smtClean="0"/>
              <a:t>Similarly, let b</a:t>
            </a:r>
            <a:r>
              <a:rPr lang="en-US" baseline="-25000" dirty="0" smtClean="0"/>
              <a:t>0</a:t>
            </a:r>
            <a:r>
              <a:rPr lang="en-US" dirty="0" smtClean="0"/>
              <a:t> be the probability that v &lt; K</a:t>
            </a:r>
            <a:r>
              <a:rPr lang="en-US" baseline="-25000" dirty="0" smtClean="0"/>
              <a:t>1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n</a:t>
            </a:r>
            <a:r>
              <a:rPr lang="en-US" dirty="0" smtClean="0"/>
              <a:t> the probability that v &gt; </a:t>
            </a:r>
            <a:r>
              <a:rPr lang="en-US" dirty="0" err="1" smtClean="0"/>
              <a:t>K</a:t>
            </a:r>
            <a:r>
              <a:rPr lang="en-US" baseline="-25000" dirty="0" err="1" smtClean="0"/>
              <a:t>n</a:t>
            </a:r>
            <a:endParaRPr lang="en-US" baseline="-25000" dirty="0" smtClean="0"/>
          </a:p>
          <a:p>
            <a:pPr>
              <a:spcBef>
                <a:spcPts val="848"/>
              </a:spcBef>
            </a:pPr>
            <a:r>
              <a:rPr lang="en-US" dirty="0" smtClean="0"/>
              <a:t>Note that </a:t>
            </a:r>
            <a:r>
              <a:rPr lang="en-US" baseline="-25000" dirty="0" smtClean="0"/>
              <a:t/>
            </a:r>
            <a:br>
              <a:rPr lang="en-US" baseline="-25000" dirty="0" smtClean="0"/>
            </a:br>
            <a:r>
              <a:rPr lang="en-US" baseline="-25000" dirty="0" smtClean="0"/>
              <a:t/>
            </a:r>
            <a:br>
              <a:rPr lang="en-US" baseline="-25000" dirty="0" smtClean="0"/>
            </a:br>
            <a:r>
              <a:rPr lang="en-US" baseline="-25000" dirty="0" smtClean="0"/>
              <a:t/>
            </a:r>
            <a:br>
              <a:rPr lang="en-US" baseline="-25000" dirty="0" smtClean="0"/>
            </a:br>
            <a:endParaRPr lang="en-US" baseline="-25000" dirty="0" smtClean="0"/>
          </a:p>
          <a:p>
            <a:pPr>
              <a:spcBef>
                <a:spcPts val="848"/>
              </a:spcBef>
            </a:pPr>
            <a:r>
              <a:rPr lang="en-US" dirty="0" smtClean="0"/>
              <a:t>We can also just use </a:t>
            </a:r>
            <a:r>
              <a:rPr lang="en-US" i="1" dirty="0" smtClean="0"/>
              <a:t>frequencies</a:t>
            </a:r>
            <a:r>
              <a:rPr lang="en-US" dirty="0" smtClean="0"/>
              <a:t> instead of </a:t>
            </a:r>
            <a:r>
              <a:rPr lang="en-US" i="1" dirty="0" smtClean="0"/>
              <a:t>probabilities</a:t>
            </a:r>
            <a:r>
              <a:rPr lang="en-US" dirty="0" smtClean="0"/>
              <a:t> when finding the optimal tree (and divide by their sum to get the probabilities if we ever need them)</a:t>
            </a:r>
          </a:p>
          <a:p>
            <a:pPr>
              <a:spcBef>
                <a:spcPts val="848"/>
              </a:spcBef>
            </a:pPr>
            <a:r>
              <a:rPr lang="en-US" dirty="0" smtClean="0"/>
              <a:t>Should we try exhaustive search of all </a:t>
            </a:r>
            <a:br>
              <a:rPr lang="en-US" dirty="0" smtClean="0"/>
            </a:br>
            <a:r>
              <a:rPr lang="en-US" dirty="0" smtClean="0"/>
              <a:t>possible BSTs?   </a:t>
            </a:r>
            <a:r>
              <a:rPr lang="en-US" b="1" dirty="0" smtClean="0">
                <a:solidFill>
                  <a:srgbClr val="0000FF"/>
                </a:solidFill>
              </a:rPr>
              <a:t>Answer on  next slide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5775793"/>
              </p:ext>
            </p:extLst>
          </p:nvPr>
        </p:nvGraphicFramePr>
        <p:xfrm>
          <a:off x="2344738" y="3511550"/>
          <a:ext cx="2227262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4" imgW="977760" imgH="431640" progId="Equation.3">
                  <p:embed/>
                </p:oleObj>
              </mc:Choice>
              <mc:Fallback>
                <p:oleObj name="Equation" r:id="rId4" imgW="977760" imgH="4316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4738" y="3511550"/>
                        <a:ext cx="2227262" cy="1060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53232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228600" y="5824537"/>
            <a:ext cx="7391400" cy="957263"/>
          </a:xfrm>
          <a:prstGeom prst="roundRect">
            <a:avLst/>
          </a:prstGeom>
          <a:solidFill>
            <a:schemeClr val="accent6">
              <a:lumMod val="40000"/>
              <a:lumOff val="60000"/>
              <a:alpha val="12000"/>
            </a:schemeClr>
          </a:solidFill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Aside: How many possible BST's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181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Given distinct keys K</a:t>
            </a:r>
            <a:r>
              <a:rPr lang="en-US" baseline="-25000" dirty="0" smtClean="0"/>
              <a:t>1</a:t>
            </a:r>
            <a:r>
              <a:rPr lang="en-US" dirty="0" smtClean="0"/>
              <a:t> &lt; K</a:t>
            </a:r>
            <a:r>
              <a:rPr lang="en-US" baseline="-25000" dirty="0" smtClean="0"/>
              <a:t>2</a:t>
            </a:r>
            <a:r>
              <a:rPr lang="en-US" dirty="0" smtClean="0"/>
              <a:t> &lt; … &lt; </a:t>
            </a:r>
            <a:r>
              <a:rPr lang="en-US" dirty="0" err="1" smtClean="0"/>
              <a:t>K</a:t>
            </a:r>
            <a:r>
              <a:rPr lang="en-US" baseline="-25000" dirty="0" err="1" smtClean="0"/>
              <a:t>n</a:t>
            </a:r>
            <a:r>
              <a:rPr lang="en-US" dirty="0" smtClean="0"/>
              <a:t>, how many different Binary Search Trees can be constructed from these values?</a:t>
            </a:r>
          </a:p>
          <a:p>
            <a:r>
              <a:rPr lang="en-US" dirty="0" smtClean="0"/>
              <a:t>Figure it out for n=2, 3, 4, 5</a:t>
            </a:r>
          </a:p>
          <a:p>
            <a:r>
              <a:rPr lang="en-US" dirty="0" smtClean="0"/>
              <a:t>Write the recurrence relation</a:t>
            </a:r>
          </a:p>
          <a:p>
            <a:r>
              <a:rPr lang="en-US" dirty="0" smtClean="0"/>
              <a:t>Solution is the </a:t>
            </a:r>
            <a:r>
              <a:rPr lang="en-US" b="1" dirty="0" smtClean="0"/>
              <a:t>Catalan number</a:t>
            </a:r>
            <a:r>
              <a:rPr lang="en-US" dirty="0" smtClean="0"/>
              <a:t> c(n)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Verify for n = 2, 3, 4, 5.  </a:t>
            </a:r>
          </a:p>
          <a:p>
            <a:pPr lvl="1"/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5998102"/>
              </p:ext>
            </p:extLst>
          </p:nvPr>
        </p:nvGraphicFramePr>
        <p:xfrm>
          <a:off x="358775" y="4191000"/>
          <a:ext cx="7140575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4" name="Equation" r:id="rId4" imgW="3060360" imgH="457200" progId="Equation.3">
                  <p:embed/>
                </p:oleObj>
              </mc:Choice>
              <mc:Fallback>
                <p:oleObj name="Equation" r:id="rId4" imgW="3060360" imgH="457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775" y="4191000"/>
                        <a:ext cx="7140575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0" y="6427113"/>
            <a:ext cx="914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Q8-14</a:t>
            </a:r>
            <a:endParaRPr lang="en-US" sz="22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4160" y="5791200"/>
            <a:ext cx="52170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Wikipedia Catalan article has five different proofs of </a:t>
            </a:r>
            <a:endParaRPr lang="en-US" sz="2800" b="1" dirty="0">
              <a:solidFill>
                <a:srgbClr val="0000FF"/>
              </a:solidFill>
            </a:endParaRPr>
          </a:p>
        </p:txBody>
      </p:sp>
      <p:pic>
        <p:nvPicPr>
          <p:cNvPr id="3091" name="Picture 1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7421" y="5867400"/>
            <a:ext cx="1952625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493733" y="1905000"/>
            <a:ext cx="234546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When n=20, c(n) is almost 10</a:t>
            </a:r>
            <a:r>
              <a:rPr lang="en-US" sz="2800" b="1" baseline="30000" dirty="0" smtClean="0">
                <a:solidFill>
                  <a:srgbClr val="0000FF"/>
                </a:solidFill>
              </a:rPr>
              <a:t>10</a:t>
            </a:r>
            <a:endParaRPr lang="en-US" sz="2800" b="1" baseline="30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534400" cy="914400"/>
          </a:xfrm>
        </p:spPr>
        <p:txBody>
          <a:bodyPr/>
          <a:lstStyle/>
          <a:p>
            <a:r>
              <a:rPr lang="en-US" dirty="0" smtClean="0"/>
              <a:t>Recap: Optimal Binary Search 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943600"/>
          </a:xfrm>
        </p:spPr>
        <p:txBody>
          <a:bodyPr>
            <a:normAutofit fontScale="77500" lnSpcReduction="20000"/>
          </a:bodyPr>
          <a:lstStyle/>
          <a:p>
            <a:pPr>
              <a:spcBef>
                <a:spcPts val="848"/>
              </a:spcBef>
            </a:pPr>
            <a:r>
              <a:rPr lang="en-US" dirty="0" smtClean="0"/>
              <a:t>Suppose we have n distinct data items </a:t>
            </a:r>
            <a:r>
              <a:rPr lang="en-US" dirty="0" smtClean="0"/>
              <a:t>K</a:t>
            </a:r>
            <a:r>
              <a:rPr lang="en-US" baseline="-25000" dirty="0" smtClean="0"/>
              <a:t>1</a:t>
            </a:r>
            <a:r>
              <a:rPr lang="en-US" dirty="0" smtClean="0"/>
              <a:t>, </a:t>
            </a:r>
            <a:r>
              <a:rPr lang="en-US" dirty="0" smtClean="0"/>
              <a:t>K</a:t>
            </a:r>
            <a:r>
              <a:rPr lang="en-US" baseline="-25000" dirty="0" smtClean="0"/>
              <a:t>2</a:t>
            </a:r>
            <a:r>
              <a:rPr lang="en-US" dirty="0" smtClean="0"/>
              <a:t>, …, </a:t>
            </a:r>
            <a:r>
              <a:rPr lang="en-US" dirty="0" err="1" smtClean="0"/>
              <a:t>K</a:t>
            </a:r>
            <a:r>
              <a:rPr lang="en-US" baseline="-25000" dirty="0" err="1" smtClean="0"/>
              <a:t>n</a:t>
            </a:r>
            <a:r>
              <a:rPr lang="en-US" dirty="0" smtClean="0"/>
              <a:t> </a:t>
            </a:r>
            <a:r>
              <a:rPr lang="en-US" dirty="0" smtClean="0"/>
              <a:t>(in increasing order) that we wish to arrange into a Binary Search Tree</a:t>
            </a:r>
          </a:p>
          <a:p>
            <a:pPr>
              <a:spcBef>
                <a:spcPts val="848"/>
              </a:spcBef>
            </a:pPr>
            <a:r>
              <a:rPr lang="en-US" dirty="0" smtClean="0"/>
              <a:t>This time the expected number of probes for a successful or unsuccessful search depends on the shape of the tree and where the search ends up</a:t>
            </a:r>
          </a:p>
          <a:p>
            <a:pPr>
              <a:spcBef>
                <a:spcPts val="848"/>
              </a:spcBef>
            </a:pPr>
            <a:r>
              <a:rPr lang="en-US" dirty="0" smtClean="0"/>
              <a:t>Let v be the value we are searching for</a:t>
            </a:r>
          </a:p>
          <a:p>
            <a:pPr>
              <a:spcBef>
                <a:spcPts val="848"/>
              </a:spcBef>
            </a:pPr>
            <a:r>
              <a:rPr lang="en-US" dirty="0"/>
              <a:t>For i= 1, …,</a:t>
            </a:r>
            <a:r>
              <a:rPr lang="en-US" dirty="0" smtClean="0"/>
              <a:t>n, let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r>
              <a:rPr lang="en-US" dirty="0" smtClean="0"/>
              <a:t> be the probability </a:t>
            </a:r>
            <a:r>
              <a:rPr lang="en-US" dirty="0" smtClean="0"/>
              <a:t>that  </a:t>
            </a:r>
            <a:r>
              <a:rPr lang="en-US" dirty="0" smtClean="0"/>
              <a:t>v is item </a:t>
            </a:r>
            <a:r>
              <a:rPr lang="en-US" dirty="0" smtClean="0"/>
              <a:t>K</a:t>
            </a:r>
            <a:r>
              <a:rPr lang="en-US" baseline="-25000" dirty="0" smtClean="0"/>
              <a:t>i</a:t>
            </a:r>
            <a:endParaRPr lang="en-US" dirty="0" smtClean="0"/>
          </a:p>
          <a:p>
            <a:pPr>
              <a:spcBef>
                <a:spcPts val="848"/>
              </a:spcBef>
            </a:pPr>
            <a:r>
              <a:rPr lang="en-US" dirty="0" smtClean="0"/>
              <a:t>For i= 1, …,n-1,  let b</a:t>
            </a:r>
            <a:r>
              <a:rPr lang="en-US" baseline="-25000" dirty="0" smtClean="0"/>
              <a:t>i</a:t>
            </a:r>
            <a:r>
              <a:rPr lang="en-US" dirty="0" smtClean="0"/>
              <a:t> be the probability that  </a:t>
            </a:r>
            <a:r>
              <a:rPr lang="en-US" dirty="0" smtClean="0"/>
              <a:t>K</a:t>
            </a:r>
            <a:r>
              <a:rPr lang="en-US" baseline="-25000" dirty="0" smtClean="0"/>
              <a:t>i</a:t>
            </a:r>
            <a:r>
              <a:rPr lang="en-US" dirty="0" smtClean="0"/>
              <a:t> </a:t>
            </a:r>
            <a:r>
              <a:rPr lang="en-US" dirty="0" smtClean="0"/>
              <a:t>&lt; v &lt; </a:t>
            </a:r>
            <a:r>
              <a:rPr lang="en-US" dirty="0" smtClean="0"/>
              <a:t>K</a:t>
            </a:r>
            <a:r>
              <a:rPr lang="en-US" baseline="-25000" dirty="0" smtClean="0"/>
              <a:t>i+1</a:t>
            </a:r>
            <a:endParaRPr lang="en-US" baseline="-25000" dirty="0" smtClean="0"/>
          </a:p>
          <a:p>
            <a:pPr>
              <a:spcBef>
                <a:spcPts val="848"/>
              </a:spcBef>
            </a:pPr>
            <a:r>
              <a:rPr lang="en-US" dirty="0" smtClean="0"/>
              <a:t>Similarly, let b</a:t>
            </a:r>
            <a:r>
              <a:rPr lang="en-US" baseline="-25000" dirty="0" smtClean="0"/>
              <a:t>0</a:t>
            </a:r>
            <a:r>
              <a:rPr lang="en-US" dirty="0" smtClean="0"/>
              <a:t> be the probability that v &lt; </a:t>
            </a:r>
            <a:r>
              <a:rPr lang="en-US" dirty="0" smtClean="0"/>
              <a:t>K</a:t>
            </a:r>
            <a:r>
              <a:rPr lang="en-US" baseline="-25000" dirty="0" smtClean="0"/>
              <a:t>1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n</a:t>
            </a:r>
            <a:r>
              <a:rPr lang="en-US" dirty="0" smtClean="0"/>
              <a:t> the probability that v &gt; </a:t>
            </a:r>
            <a:r>
              <a:rPr lang="en-US" dirty="0" err="1" smtClean="0"/>
              <a:t>K</a:t>
            </a:r>
            <a:r>
              <a:rPr lang="en-US" baseline="-25000" dirty="0" err="1" smtClean="0"/>
              <a:t>n</a:t>
            </a:r>
            <a:endParaRPr lang="en-US" baseline="-25000" dirty="0" smtClean="0"/>
          </a:p>
          <a:p>
            <a:pPr>
              <a:spcBef>
                <a:spcPts val="848"/>
              </a:spcBef>
            </a:pPr>
            <a:r>
              <a:rPr lang="en-US" dirty="0" smtClean="0"/>
              <a:t>Note that </a:t>
            </a:r>
            <a:r>
              <a:rPr lang="en-US" baseline="-25000" dirty="0" smtClean="0"/>
              <a:t/>
            </a:r>
            <a:br>
              <a:rPr lang="en-US" baseline="-25000" dirty="0" smtClean="0"/>
            </a:br>
            <a:r>
              <a:rPr lang="en-US" baseline="-25000" dirty="0" smtClean="0"/>
              <a:t/>
            </a:r>
            <a:br>
              <a:rPr lang="en-US" baseline="-25000" dirty="0" smtClean="0"/>
            </a:br>
            <a:r>
              <a:rPr lang="en-US" baseline="-25000" dirty="0" smtClean="0"/>
              <a:t/>
            </a:r>
            <a:br>
              <a:rPr lang="en-US" baseline="-25000" dirty="0" smtClean="0"/>
            </a:br>
            <a:r>
              <a:rPr lang="en-US" dirty="0" smtClean="0"/>
              <a:t>but we can also just use frequencies when finding </a:t>
            </a:r>
            <a:br>
              <a:rPr lang="en-US" dirty="0" smtClean="0"/>
            </a:br>
            <a:r>
              <a:rPr lang="en-US" dirty="0" smtClean="0"/>
              <a:t>the optimal </a:t>
            </a:r>
            <a:r>
              <a:rPr lang="en-US" dirty="0" smtClean="0"/>
              <a:t>tree </a:t>
            </a:r>
            <a:r>
              <a:rPr lang="en-US" dirty="0" smtClean="0"/>
              <a:t>(and divide by their sum to get </a:t>
            </a:r>
            <a:br>
              <a:rPr lang="en-US" dirty="0" smtClean="0"/>
            </a:br>
            <a:r>
              <a:rPr lang="en-US" dirty="0" smtClean="0"/>
              <a:t>the probabilities if needed)</a:t>
            </a:r>
            <a:endParaRPr lang="en-US" baseline="-25000" dirty="0" smtClean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552948"/>
              </p:ext>
            </p:extLst>
          </p:nvPr>
        </p:nvGraphicFramePr>
        <p:xfrm>
          <a:off x="2514600" y="4654550"/>
          <a:ext cx="2227262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4" imgW="977760" imgH="431640" progId="Equation.3">
                  <p:embed/>
                </p:oleObj>
              </mc:Choice>
              <mc:Fallback>
                <p:oleObj name="Equation" r:id="rId4" imgW="977760" imgH="431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654550"/>
                        <a:ext cx="2227262" cy="1060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23986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not to measure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Earlier, we introduced the notions of external path length and internal path length</a:t>
            </a:r>
          </a:p>
          <a:p>
            <a:r>
              <a:rPr lang="en-US" dirty="0" smtClean="0"/>
              <a:t>These are too simple, because they do not take into account the frequencies.</a:t>
            </a:r>
          </a:p>
          <a:p>
            <a:r>
              <a:rPr lang="en-US" dirty="0" smtClean="0"/>
              <a:t>We need </a:t>
            </a:r>
            <a:r>
              <a:rPr lang="en-US" i="1" dirty="0" smtClean="0"/>
              <a:t>weighted </a:t>
            </a:r>
            <a:r>
              <a:rPr lang="en-US" dirty="0" smtClean="0"/>
              <a:t>path lengths</a:t>
            </a:r>
            <a:r>
              <a:rPr lang="en-US" i="1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78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Weighted Path Length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If we divide this by </a:t>
            </a:r>
            <a:r>
              <a:rPr lang="en-US" dirty="0" smtClean="0">
                <a:sym typeface="Symbol"/>
              </a:rPr>
              <a:t>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r>
              <a:rPr lang="en-US" dirty="0" smtClean="0"/>
              <a:t> + </a:t>
            </a:r>
            <a:r>
              <a:rPr lang="en-US" dirty="0" smtClean="0">
                <a:sym typeface="Symbol"/>
              </a:rPr>
              <a:t></a:t>
            </a:r>
            <a:r>
              <a:rPr lang="en-US" dirty="0" smtClean="0"/>
              <a:t>b</a:t>
            </a:r>
            <a:r>
              <a:rPr lang="en-US" baseline="-25000" dirty="0" smtClean="0"/>
              <a:t>i</a:t>
            </a:r>
            <a:r>
              <a:rPr lang="en-US" dirty="0" smtClean="0"/>
              <a:t> we get the average search time.</a:t>
            </a:r>
          </a:p>
          <a:p>
            <a:r>
              <a:rPr lang="en-US" dirty="0" smtClean="0"/>
              <a:t>We can also define it recursively:</a:t>
            </a:r>
          </a:p>
          <a:p>
            <a:r>
              <a:rPr lang="en-US" dirty="0" smtClean="0"/>
              <a:t>C(</a:t>
            </a:r>
            <a:r>
              <a:rPr lang="en-US" dirty="0" smtClean="0">
                <a:sym typeface="Wingdings"/>
              </a:rPr>
              <a:t></a:t>
            </a:r>
            <a:r>
              <a:rPr lang="en-US" dirty="0" smtClean="0"/>
              <a:t>) = 0.  If T =                       , then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C(T) = C(T</a:t>
            </a:r>
            <a:r>
              <a:rPr lang="en-US" baseline="-25000" dirty="0" smtClean="0"/>
              <a:t>L</a:t>
            </a:r>
            <a:r>
              <a:rPr lang="en-US" dirty="0" smtClean="0"/>
              <a:t>) + C(T</a:t>
            </a:r>
            <a:r>
              <a:rPr lang="en-US" baseline="-25000" dirty="0" smtClean="0"/>
              <a:t>R</a:t>
            </a:r>
            <a:r>
              <a:rPr lang="en-US" dirty="0" smtClean="0"/>
              <a:t>) + </a:t>
            </a:r>
            <a:r>
              <a:rPr lang="en-US" dirty="0" smtClean="0">
                <a:sym typeface="Symbol"/>
              </a:rPr>
              <a:t>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r>
              <a:rPr lang="en-US" dirty="0" smtClean="0"/>
              <a:t> + </a:t>
            </a:r>
            <a:r>
              <a:rPr lang="en-US" dirty="0" smtClean="0">
                <a:sym typeface="Symbol"/>
              </a:rPr>
              <a:t></a:t>
            </a:r>
            <a:r>
              <a:rPr lang="en-US" dirty="0" smtClean="0"/>
              <a:t>b</a:t>
            </a:r>
            <a:r>
              <a:rPr lang="en-US" baseline="-25000" dirty="0" smtClean="0"/>
              <a:t>i</a:t>
            </a:r>
            <a:r>
              <a:rPr lang="en-US" dirty="0" smtClean="0"/>
              <a:t> , where the summations are over all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r>
              <a:rPr lang="en-US" dirty="0" smtClean="0"/>
              <a:t> and b</a:t>
            </a:r>
            <a:r>
              <a:rPr lang="en-US" baseline="-25000" dirty="0" smtClean="0"/>
              <a:t>i</a:t>
            </a:r>
            <a:r>
              <a:rPr lang="en-US" dirty="0" smtClean="0"/>
              <a:t> for nodes in T</a:t>
            </a:r>
          </a:p>
          <a:p>
            <a:r>
              <a:rPr lang="en-US" dirty="0" smtClean="0"/>
              <a:t>It can be shown by induction that these two definitions are equivalent (good practice problem).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9978453"/>
              </p:ext>
            </p:extLst>
          </p:nvPr>
        </p:nvGraphicFramePr>
        <p:xfrm>
          <a:off x="358775" y="873125"/>
          <a:ext cx="6559550" cy="103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quation" r:id="rId4" imgW="2743200" imgH="431640" progId="Equation.3">
                  <p:embed/>
                </p:oleObj>
              </mc:Choice>
              <mc:Fallback>
                <p:oleObj name="Equation" r:id="rId4" imgW="27432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775" y="873125"/>
                        <a:ext cx="6559550" cy="1031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Oval 4"/>
          <p:cNvSpPr/>
          <p:nvPr/>
        </p:nvSpPr>
        <p:spPr>
          <a:xfrm>
            <a:off x="3886200" y="3352800"/>
            <a:ext cx="3048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3124200" y="3733800"/>
            <a:ext cx="533400" cy="609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>
            <a:off x="4419600" y="3733800"/>
            <a:ext cx="762000" cy="762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124200" y="3881735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T</a:t>
            </a:r>
            <a:r>
              <a:rPr lang="en-US" sz="2400" b="1" baseline="-25000" dirty="0" smtClean="0"/>
              <a:t>L</a:t>
            </a:r>
            <a:endParaRPr lang="en-US" sz="2400" b="1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4572000" y="3957935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T</a:t>
            </a:r>
            <a:r>
              <a:rPr lang="en-US" sz="2400" b="1" baseline="-25000" dirty="0" smtClean="0"/>
              <a:t>R</a:t>
            </a:r>
            <a:endParaRPr lang="en-US" sz="2400" b="1" baseline="-25000" dirty="0"/>
          </a:p>
        </p:txBody>
      </p:sp>
      <p:cxnSp>
        <p:nvCxnSpPr>
          <p:cNvPr id="11" name="Straight Connector 10"/>
          <p:cNvCxnSpPr>
            <a:stCxn id="5" idx="3"/>
            <a:endCxn id="6" idx="0"/>
          </p:cNvCxnSpPr>
          <p:nvPr/>
        </p:nvCxnSpPr>
        <p:spPr>
          <a:xfrm rot="5400000">
            <a:off x="3567930" y="3370893"/>
            <a:ext cx="185878" cy="53993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5" idx="5"/>
            <a:endCxn id="7" idx="0"/>
          </p:cNvCxnSpPr>
          <p:nvPr/>
        </p:nvCxnSpPr>
        <p:spPr>
          <a:xfrm rot="16200000" flipH="1">
            <a:off x="4380542" y="3313742"/>
            <a:ext cx="185878" cy="65423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553200" y="2667000"/>
            <a:ext cx="2133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Note</a:t>
            </a:r>
            <a:r>
              <a:rPr lang="en-US" dirty="0" smtClean="0"/>
              <a:t>:  y</a:t>
            </a:r>
            <a:r>
              <a:rPr lang="en-US" baseline="-25000" dirty="0" smtClean="0"/>
              <a:t>0</a:t>
            </a:r>
            <a:r>
              <a:rPr lang="en-US" dirty="0" smtClean="0"/>
              <a:t>, …, </a:t>
            </a:r>
            <a:r>
              <a:rPr lang="en-US" dirty="0" err="1" smtClean="0"/>
              <a:t>y</a:t>
            </a:r>
            <a:r>
              <a:rPr lang="en-US" baseline="-25000" dirty="0" err="1" smtClean="0"/>
              <a:t>n</a:t>
            </a:r>
            <a:r>
              <a:rPr lang="en-US" dirty="0" smtClean="0"/>
              <a:t> are the external nodes of the tree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909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Frequencies of vowel occurrence in English</a:t>
            </a:r>
          </a:p>
          <a:p>
            <a:r>
              <a:rPr lang="en-US" dirty="0" smtClean="0"/>
              <a:t>:  A, E, I, O, U</a:t>
            </a:r>
          </a:p>
          <a:p>
            <a:r>
              <a:rPr lang="en-US" dirty="0" smtClean="0"/>
              <a:t> a's:     </a:t>
            </a:r>
            <a:r>
              <a:rPr lang="en-US" dirty="0" smtClean="0"/>
              <a:t>    32</a:t>
            </a:r>
            <a:r>
              <a:rPr lang="en-US" dirty="0" smtClean="0"/>
              <a:t>,     </a:t>
            </a:r>
            <a:r>
              <a:rPr lang="en-US" dirty="0"/>
              <a:t> </a:t>
            </a:r>
            <a:r>
              <a:rPr lang="en-US" dirty="0" smtClean="0"/>
              <a:t>42</a:t>
            </a:r>
            <a:r>
              <a:rPr lang="en-US" dirty="0" smtClean="0"/>
              <a:t>,     </a:t>
            </a:r>
            <a:r>
              <a:rPr lang="en-US" dirty="0" smtClean="0"/>
              <a:t> 26</a:t>
            </a:r>
            <a:r>
              <a:rPr lang="en-US" dirty="0" smtClean="0"/>
              <a:t>,     </a:t>
            </a:r>
            <a:r>
              <a:rPr lang="en-US" dirty="0" smtClean="0"/>
              <a:t>  32</a:t>
            </a:r>
            <a:r>
              <a:rPr lang="en-US" dirty="0" smtClean="0"/>
              <a:t>,     </a:t>
            </a:r>
            <a:r>
              <a:rPr lang="en-US" dirty="0" smtClean="0"/>
              <a:t>  12</a:t>
            </a:r>
            <a:endParaRPr lang="en-US" dirty="0" smtClean="0"/>
          </a:p>
          <a:p>
            <a:r>
              <a:rPr lang="en-US" dirty="0" smtClean="0"/>
              <a:t>b's:     0,   </a:t>
            </a:r>
            <a:r>
              <a:rPr lang="en-US" dirty="0" smtClean="0"/>
              <a:t>  34</a:t>
            </a:r>
            <a:r>
              <a:rPr lang="en-US" dirty="0" smtClean="0"/>
              <a:t>,     </a:t>
            </a:r>
            <a:r>
              <a:rPr lang="en-US" dirty="0" smtClean="0"/>
              <a:t>  38</a:t>
            </a:r>
            <a:r>
              <a:rPr lang="en-US" dirty="0" smtClean="0"/>
              <a:t>,     </a:t>
            </a:r>
            <a:r>
              <a:rPr lang="en-US" dirty="0" smtClean="0"/>
              <a:t>  58</a:t>
            </a:r>
            <a:r>
              <a:rPr lang="en-US" dirty="0" smtClean="0"/>
              <a:t>,     </a:t>
            </a:r>
            <a:r>
              <a:rPr lang="en-US" dirty="0" smtClean="0"/>
              <a:t>  95</a:t>
            </a:r>
            <a:r>
              <a:rPr lang="en-US" dirty="0" smtClean="0"/>
              <a:t>,     </a:t>
            </a:r>
            <a:r>
              <a:rPr lang="en-US" dirty="0" smtClean="0"/>
              <a:t>  21</a:t>
            </a:r>
            <a:endParaRPr lang="en-US" dirty="0" smtClean="0"/>
          </a:p>
          <a:p>
            <a:r>
              <a:rPr lang="en-US" dirty="0" smtClean="0"/>
              <a:t>Draw a couple of trees (with E and I as roots), and see which is best.  (sum of a's and b's is 390).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229600" y="6248400"/>
            <a:ext cx="10572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Q1</a:t>
            </a:r>
            <a:endParaRPr lang="en-US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15000" y="613919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Day 32 Quiz:</a:t>
            </a:r>
            <a:endParaRPr lang="en-US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07552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want to minimize the weighted path length</a:t>
            </a:r>
          </a:p>
          <a:p>
            <a:r>
              <a:rPr lang="en-US" dirty="0" smtClean="0"/>
              <a:t>Once we have chosen the root, the left and right </a:t>
            </a:r>
            <a:r>
              <a:rPr lang="en-US" dirty="0" err="1" smtClean="0"/>
              <a:t>subtrees</a:t>
            </a:r>
            <a:r>
              <a:rPr lang="en-US" dirty="0" smtClean="0"/>
              <a:t> must themselves be optimal EBSTs</a:t>
            </a:r>
          </a:p>
          <a:p>
            <a:r>
              <a:rPr lang="en-US" dirty="0" smtClean="0"/>
              <a:t>We can build the tree from the bottom up, keeping track of previously-computed values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229600" y="6248400"/>
            <a:ext cx="10572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Q2</a:t>
            </a:r>
            <a:endParaRPr lang="en-US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72108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r>
              <a:rPr lang="en-US" dirty="0" smtClean="0"/>
              <a:t>Intermediate Quantities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8674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Cost: Let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ij</a:t>
            </a:r>
            <a:r>
              <a:rPr lang="en-US" dirty="0" smtClean="0"/>
              <a:t> (for 0 ≤ i ≤ j ≤ n) be the cost of an optimal tree (not necessarily unique) over the frequencies  b</a:t>
            </a:r>
            <a:r>
              <a:rPr lang="en-US" baseline="-25000" dirty="0" smtClean="0"/>
              <a:t>i</a:t>
            </a:r>
            <a:r>
              <a:rPr lang="en-US" dirty="0" smtClean="0"/>
              <a:t>, a</a:t>
            </a:r>
            <a:r>
              <a:rPr lang="en-US" baseline="-25000" dirty="0" smtClean="0"/>
              <a:t>i+1</a:t>
            </a:r>
            <a:r>
              <a:rPr lang="en-US" dirty="0" smtClean="0"/>
              <a:t>, b</a:t>
            </a:r>
            <a:r>
              <a:rPr lang="en-US" baseline="-25000" dirty="0" smtClean="0"/>
              <a:t>i+1</a:t>
            </a:r>
            <a:r>
              <a:rPr lang="en-US" dirty="0" smtClean="0"/>
              <a:t>, …</a:t>
            </a:r>
            <a:r>
              <a:rPr lang="en-US" dirty="0" err="1" smtClean="0"/>
              <a:t>a</a:t>
            </a:r>
            <a:r>
              <a:rPr lang="en-US" baseline="-25000" dirty="0" err="1" smtClean="0"/>
              <a:t>j</a:t>
            </a:r>
            <a:r>
              <a:rPr lang="en-US" dirty="0" smtClean="0"/>
              <a:t>,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j</a:t>
            </a:r>
            <a:r>
              <a:rPr lang="en-US" dirty="0" smtClean="0"/>
              <a:t>.  Then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dirty="0" err="1" smtClean="0"/>
              <a:t>C</a:t>
            </a:r>
            <a:r>
              <a:rPr lang="en-US" baseline="-25000" dirty="0" err="1" smtClean="0"/>
              <a:t>ii</a:t>
            </a:r>
            <a:r>
              <a:rPr lang="en-US" dirty="0" smtClean="0"/>
              <a:t> = 0, and 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This is true since the </a:t>
            </a:r>
            <a:r>
              <a:rPr lang="en-US" dirty="0" err="1" smtClean="0"/>
              <a:t>subtrees</a:t>
            </a:r>
            <a:r>
              <a:rPr lang="en-US" dirty="0" smtClean="0"/>
              <a:t> of an optimal tree must be optimal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To simplify the computation, we define 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W</a:t>
            </a:r>
            <a:r>
              <a:rPr lang="en-US" baseline="-25000" dirty="0" smtClean="0"/>
              <a:t>ii</a:t>
            </a:r>
            <a:r>
              <a:rPr lang="en-US" dirty="0" smtClean="0"/>
              <a:t> = b</a:t>
            </a:r>
            <a:r>
              <a:rPr lang="en-US" baseline="-25000" dirty="0" smtClean="0"/>
              <a:t>i</a:t>
            </a:r>
            <a:r>
              <a:rPr lang="en-US" dirty="0" smtClean="0"/>
              <a:t>, and </a:t>
            </a:r>
            <a:r>
              <a:rPr lang="en-US" dirty="0" err="1" smtClean="0"/>
              <a:t>W</a:t>
            </a:r>
            <a:r>
              <a:rPr lang="en-US" baseline="-25000" dirty="0" err="1" smtClean="0"/>
              <a:t>ij</a:t>
            </a:r>
            <a:r>
              <a:rPr lang="en-US" dirty="0" smtClean="0"/>
              <a:t> = W</a:t>
            </a:r>
            <a:r>
              <a:rPr lang="en-US" baseline="-25000" dirty="0" smtClean="0"/>
              <a:t>i,j-1</a:t>
            </a:r>
            <a:r>
              <a:rPr lang="en-US" dirty="0" smtClean="0"/>
              <a:t> +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j</a:t>
            </a:r>
            <a:r>
              <a:rPr lang="en-US" dirty="0" smtClean="0"/>
              <a:t> +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j</a:t>
            </a:r>
            <a:r>
              <a:rPr lang="en-US" dirty="0" smtClean="0"/>
              <a:t> for i&lt;j.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Note that </a:t>
            </a:r>
            <a:r>
              <a:rPr lang="en-US" dirty="0" err="1" smtClean="0"/>
              <a:t>W</a:t>
            </a:r>
            <a:r>
              <a:rPr lang="en-US" baseline="-25000" dirty="0" err="1" smtClean="0"/>
              <a:t>ij</a:t>
            </a:r>
            <a:r>
              <a:rPr lang="en-US" dirty="0" smtClean="0"/>
              <a:t> = b</a:t>
            </a:r>
            <a:r>
              <a:rPr lang="en-US" baseline="-25000" dirty="0" smtClean="0"/>
              <a:t>i</a:t>
            </a:r>
            <a:r>
              <a:rPr lang="en-US" dirty="0" smtClean="0"/>
              <a:t> + a</a:t>
            </a:r>
            <a:r>
              <a:rPr lang="en-US" baseline="-25000" dirty="0" smtClean="0"/>
              <a:t>i+1</a:t>
            </a:r>
            <a:r>
              <a:rPr lang="en-US" dirty="0" smtClean="0"/>
              <a:t> + … +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j</a:t>
            </a:r>
            <a:r>
              <a:rPr lang="en-US" dirty="0" smtClean="0"/>
              <a:t> +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j</a:t>
            </a:r>
            <a:r>
              <a:rPr lang="en-US" dirty="0" smtClean="0"/>
              <a:t>, and so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 err="1" smtClean="0"/>
              <a:t>C</a:t>
            </a:r>
            <a:r>
              <a:rPr lang="en-US" baseline="-25000" dirty="0" err="1" smtClean="0"/>
              <a:t>ii</a:t>
            </a:r>
            <a:r>
              <a:rPr lang="en-US" dirty="0" smtClean="0"/>
              <a:t> = 0, and 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Let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ij</a:t>
            </a:r>
            <a:r>
              <a:rPr lang="en-US" dirty="0" smtClean="0"/>
              <a:t> (root of best tree from i to j) be a value of k that minimizes</a:t>
            </a:r>
            <a:br>
              <a:rPr lang="en-US" dirty="0" smtClean="0"/>
            </a:br>
            <a:r>
              <a:rPr lang="en-US" dirty="0" smtClean="0"/>
              <a:t>C</a:t>
            </a:r>
            <a:r>
              <a:rPr lang="en-US" baseline="-25000" dirty="0" smtClean="0"/>
              <a:t>i,k-1</a:t>
            </a:r>
            <a:r>
              <a:rPr lang="en-US" dirty="0" smtClean="0"/>
              <a:t> </a:t>
            </a:r>
            <a:r>
              <a:rPr lang="en-US" dirty="0" smtClean="0"/>
              <a:t>+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kj</a:t>
            </a:r>
            <a:r>
              <a:rPr lang="en-US" dirty="0" smtClean="0"/>
              <a:t> in the above formula 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262666"/>
              </p:ext>
            </p:extLst>
          </p:nvPr>
        </p:nvGraphicFramePr>
        <p:xfrm>
          <a:off x="2841625" y="1781175"/>
          <a:ext cx="4068763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6" name="Equation" r:id="rId4" imgW="2234880" imgH="444240" progId="Equation.3">
                  <p:embed/>
                </p:oleObj>
              </mc:Choice>
              <mc:Fallback>
                <p:oleObj name="Equation" r:id="rId4" imgW="223488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1625" y="1781175"/>
                        <a:ext cx="4068763" cy="809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4232455"/>
              </p:ext>
            </p:extLst>
          </p:nvPr>
        </p:nvGraphicFramePr>
        <p:xfrm>
          <a:off x="2819400" y="4495800"/>
          <a:ext cx="327660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7" name="Equation" r:id="rId6" imgW="1663560" imgH="291960" progId="Equation.3">
                  <p:embed/>
                </p:oleObj>
              </mc:Choice>
              <mc:Fallback>
                <p:oleObj name="Equation" r:id="rId6" imgW="166356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495800"/>
                        <a:ext cx="3276600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229600" y="6248400"/>
            <a:ext cx="10572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Q3-5</a:t>
            </a:r>
            <a:endParaRPr lang="en-US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64348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912341"/>
            <a:ext cx="8914361" cy="44978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8403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1250" y="990600"/>
            <a:ext cx="2819400" cy="4495800"/>
          </a:xfrm>
        </p:spPr>
        <p:txBody>
          <a:bodyPr/>
          <a:lstStyle/>
          <a:p>
            <a:r>
              <a:rPr lang="en-US" dirty="0" smtClean="0"/>
              <a:t>Constructed</a:t>
            </a:r>
            <a:br>
              <a:rPr lang="en-US" dirty="0" smtClean="0"/>
            </a:br>
            <a:r>
              <a:rPr lang="en-US" dirty="0" smtClean="0"/>
              <a:t>by diagonals,</a:t>
            </a:r>
            <a:br>
              <a:rPr lang="en-US" dirty="0" smtClean="0"/>
            </a:br>
            <a:r>
              <a:rPr lang="en-US" dirty="0" smtClean="0"/>
              <a:t>from main </a:t>
            </a:r>
            <a:br>
              <a:rPr lang="en-US" dirty="0" smtClean="0"/>
            </a:br>
            <a:r>
              <a:rPr lang="en-US" dirty="0" smtClean="0"/>
              <a:t>diagonal</a:t>
            </a:r>
            <a:br>
              <a:rPr lang="en-US" dirty="0" smtClean="0"/>
            </a:br>
            <a:r>
              <a:rPr lang="en-US" dirty="0" smtClean="0"/>
              <a:t>upward</a:t>
            </a:r>
          </a:p>
          <a:p>
            <a:r>
              <a:rPr lang="en-US" dirty="0" smtClean="0"/>
              <a:t>What is the</a:t>
            </a:r>
            <a:br>
              <a:rPr lang="en-US" dirty="0" smtClean="0"/>
            </a:br>
            <a:r>
              <a:rPr lang="en-US" dirty="0" smtClean="0"/>
              <a:t>optimal</a:t>
            </a:r>
            <a:br>
              <a:rPr lang="en-US" dirty="0" smtClean="0"/>
            </a:br>
            <a:r>
              <a:rPr lang="en-US" dirty="0" smtClean="0"/>
              <a:t>tree?</a:t>
            </a:r>
            <a:endParaRPr lang="en-US" dirty="0"/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50" y="914400"/>
            <a:ext cx="5734050" cy="573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457200" y="4057471"/>
            <a:ext cx="2438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How to construct the optimal tree?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5417403"/>
            <a:ext cx="243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Analysis of the algorithm?</a:t>
            </a:r>
            <a:endParaRPr lang="en-US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828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09600"/>
          </a:xfrm>
        </p:spPr>
        <p:txBody>
          <a:bodyPr/>
          <a:lstStyle/>
          <a:p>
            <a:r>
              <a:rPr lang="en-US" dirty="0" smtClean="0"/>
              <a:t>MA/CSSE 473 Days 31-32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867400"/>
          </a:xfrm>
        </p:spPr>
        <p:txBody>
          <a:bodyPr>
            <a:normAutofit/>
          </a:bodyPr>
          <a:lstStyle/>
          <a:p>
            <a:r>
              <a:rPr lang="en-US" sz="3800" b="1" dirty="0" smtClean="0"/>
              <a:t>Student Questions?</a:t>
            </a:r>
          </a:p>
          <a:p>
            <a:r>
              <a:rPr lang="en-US" dirty="0" smtClean="0"/>
              <a:t>Optimal Linked Lists</a:t>
            </a:r>
            <a:endParaRPr lang="en-US" dirty="0"/>
          </a:p>
          <a:p>
            <a:r>
              <a:rPr lang="en-US" dirty="0" smtClean="0"/>
              <a:t>Expected Lookup time in a Binary Tree</a:t>
            </a:r>
            <a:endParaRPr lang="en-US" dirty="0"/>
          </a:p>
          <a:p>
            <a:r>
              <a:rPr lang="en-US" dirty="0" smtClean="0"/>
              <a:t>Optimal Binary Tree </a:t>
            </a:r>
          </a:p>
          <a:p>
            <a:pPr lvl="1"/>
            <a:r>
              <a:rPr lang="en-US" dirty="0" smtClean="0"/>
              <a:t>(intro Day 31, finish Day 32)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939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648200"/>
          </a:xfrm>
        </p:spPr>
        <p:txBody>
          <a:bodyPr>
            <a:normAutofit/>
          </a:bodyPr>
          <a:lstStyle/>
          <a:p>
            <a:r>
              <a:rPr lang="en-US" dirty="0" smtClean="0"/>
              <a:t>Most frequent statement is the comparison</a:t>
            </a:r>
            <a:br>
              <a:rPr lang="en-US" dirty="0" smtClean="0"/>
            </a:br>
            <a:r>
              <a:rPr lang="en-US" dirty="0" smtClean="0"/>
              <a:t>   if C[</a:t>
            </a:r>
            <a:r>
              <a:rPr lang="en-US" dirty="0" err="1" smtClean="0"/>
              <a:t>i</a:t>
            </a:r>
            <a:r>
              <a:rPr lang="en-US" dirty="0" smtClean="0"/>
              <a:t>][k-1]+C[k][j] &lt; C[</a:t>
            </a:r>
            <a:r>
              <a:rPr lang="en-US" dirty="0" err="1" smtClean="0"/>
              <a:t>i</a:t>
            </a:r>
            <a:r>
              <a:rPr lang="en-US" dirty="0" smtClean="0"/>
              <a:t>][opt-1]+C[opt][j]:</a:t>
            </a:r>
          </a:p>
          <a:p>
            <a:r>
              <a:rPr lang="en-US" dirty="0" smtClean="0"/>
              <a:t>How many times </a:t>
            </a:r>
            <a:br>
              <a:rPr lang="en-US" dirty="0" smtClean="0"/>
            </a:br>
            <a:r>
              <a:rPr lang="en-US" dirty="0" smtClean="0"/>
              <a:t>does it execute: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4400" y="3200400"/>
            <a:ext cx="816398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time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419600" y="1981200"/>
          <a:ext cx="1905000" cy="1222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Equation" r:id="rId5" imgW="672840" imgH="431640" progId="Equation.3">
                  <p:embed/>
                </p:oleObj>
              </mc:Choice>
              <mc:Fallback>
                <p:oleObj name="Equation" r:id="rId5" imgW="67284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981200"/>
                        <a:ext cx="1905000" cy="1222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229600" y="6248400"/>
            <a:ext cx="10572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Q6</a:t>
            </a:r>
            <a:endParaRPr lang="en-US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73874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Greedy Algorithms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 what seems best at the moment 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3298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Greedy algorithms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838200"/>
            <a:ext cx="8229600" cy="5512713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Whenever a choice is to be made, pick the one that seems </a:t>
            </a:r>
            <a:r>
              <a:rPr lang="en-US" sz="2800" dirty="0" smtClean="0"/>
              <a:t>optimal for </a:t>
            </a:r>
            <a:r>
              <a:rPr lang="en-US" sz="2800" dirty="0"/>
              <a:t>the moment, without taking future choices into </a:t>
            </a:r>
            <a:r>
              <a:rPr lang="en-US" sz="2800" dirty="0" smtClean="0"/>
              <a:t>consideration</a:t>
            </a:r>
          </a:p>
          <a:p>
            <a:pPr lvl="1"/>
            <a:r>
              <a:rPr lang="en-US" sz="2400" dirty="0" smtClean="0"/>
              <a:t>Once each choice is made, it is irrevocable</a:t>
            </a:r>
            <a:endParaRPr lang="en-US" sz="2400" dirty="0"/>
          </a:p>
          <a:p>
            <a:r>
              <a:rPr lang="en-US" sz="2800" dirty="0"/>
              <a:t>For example, a greedy Scrabble player will simply maximize </a:t>
            </a:r>
            <a:r>
              <a:rPr lang="en-US" sz="2800" dirty="0" smtClean="0"/>
              <a:t>her score </a:t>
            </a:r>
            <a:r>
              <a:rPr lang="en-US" sz="2800" dirty="0"/>
              <a:t>for each turn, never saving any “good” letters for possible better plays </a:t>
            </a:r>
            <a:r>
              <a:rPr lang="en-US" sz="2800" dirty="0" smtClean="0"/>
              <a:t>later</a:t>
            </a:r>
            <a:endParaRPr lang="en-US" sz="2800" dirty="0"/>
          </a:p>
          <a:p>
            <a:pPr lvl="1"/>
            <a:r>
              <a:rPr lang="en-US" sz="2400" dirty="0"/>
              <a:t>Doesn’t necessarily optimize score for entire </a:t>
            </a:r>
            <a:r>
              <a:rPr lang="en-US" sz="2400" dirty="0" smtClean="0"/>
              <a:t>game</a:t>
            </a:r>
          </a:p>
          <a:p>
            <a:r>
              <a:rPr lang="en-US" dirty="0" smtClean="0"/>
              <a:t>Greedy works well for the "optimal linked list with known search probabilities" problem, and reasonably well for the "optimal BST" </a:t>
            </a:r>
            <a:r>
              <a:rPr lang="en-US" dirty="0" smtClean="0"/>
              <a:t>problem</a:t>
            </a:r>
          </a:p>
          <a:p>
            <a:pPr lvl="1"/>
            <a:r>
              <a:rPr lang="en-US" dirty="0" smtClean="0"/>
              <a:t>But does not necessarily produce an optimal tree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229600" y="6248400"/>
            <a:ext cx="10572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Q7</a:t>
            </a:r>
            <a:endParaRPr lang="en-US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6818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Greedy Chess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Take a piece or pawn whenever you will not lose a piece or pawn (or will lose one of lesser value) on the next </a:t>
            </a:r>
            <a:r>
              <a:rPr lang="en-US" dirty="0" smtClean="0"/>
              <a:t>turn</a:t>
            </a:r>
          </a:p>
          <a:p>
            <a:r>
              <a:rPr lang="en-US" dirty="0" smtClean="0"/>
              <a:t>Not a good strategy for this game either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98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Greedy Map Coloring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08037"/>
            <a:ext cx="8229600" cy="51355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On a </a:t>
            </a:r>
            <a:r>
              <a:rPr lang="en-US" dirty="0" smtClean="0"/>
              <a:t>planar (i.e., 2D Euclidean) connected map</a:t>
            </a:r>
            <a:r>
              <a:rPr lang="en-US" dirty="0"/>
              <a:t>, choose a region and pick a color for that </a:t>
            </a:r>
            <a:r>
              <a:rPr lang="en-US" dirty="0" smtClean="0"/>
              <a:t>region</a:t>
            </a:r>
            <a:endParaRPr lang="en-US" dirty="0"/>
          </a:p>
          <a:p>
            <a:r>
              <a:rPr lang="en-US" dirty="0"/>
              <a:t>Repeat until all regions are colored:</a:t>
            </a:r>
          </a:p>
          <a:p>
            <a:pPr lvl="1"/>
            <a:r>
              <a:rPr lang="en-US" dirty="0"/>
              <a:t>Choose </a:t>
            </a:r>
            <a:r>
              <a:rPr lang="en-US" dirty="0" smtClean="0"/>
              <a:t>an uncolored </a:t>
            </a:r>
            <a:r>
              <a:rPr lang="en-US" dirty="0"/>
              <a:t>region R that is adjacent</a:t>
            </a:r>
            <a:r>
              <a:rPr lang="en-US" baseline="30000" dirty="0"/>
              <a:t>1</a:t>
            </a:r>
            <a:r>
              <a:rPr lang="en-US" dirty="0"/>
              <a:t> to at least one colored </a:t>
            </a:r>
            <a:r>
              <a:rPr lang="en-US" dirty="0" smtClean="0"/>
              <a:t>region</a:t>
            </a:r>
          </a:p>
          <a:p>
            <a:pPr lvl="2"/>
            <a:r>
              <a:rPr lang="en-US" dirty="0" smtClean="0"/>
              <a:t>If there are no such regions, let R be any uncolored region</a:t>
            </a:r>
            <a:endParaRPr lang="en-US" dirty="0"/>
          </a:p>
          <a:p>
            <a:pPr lvl="1"/>
            <a:r>
              <a:rPr lang="en-US" dirty="0"/>
              <a:t>Choose a color that is different than the colors of the regions that are adjacent to </a:t>
            </a:r>
            <a:r>
              <a:rPr lang="en-US" dirty="0" smtClean="0"/>
              <a:t>R</a:t>
            </a:r>
          </a:p>
          <a:p>
            <a:pPr lvl="1"/>
            <a:r>
              <a:rPr lang="en-US" dirty="0" smtClean="0"/>
              <a:t>Use </a:t>
            </a:r>
            <a:r>
              <a:rPr lang="en-US" dirty="0"/>
              <a:t>a color that has already been used if </a:t>
            </a:r>
            <a:r>
              <a:rPr lang="en-US" dirty="0" smtClean="0"/>
              <a:t>possible</a:t>
            </a:r>
          </a:p>
          <a:p>
            <a:r>
              <a:rPr lang="en-US" dirty="0" smtClean="0"/>
              <a:t>The result is a valid map coloring, not necessarily with the minimum possible number of colors</a:t>
            </a:r>
            <a:endParaRPr lang="en-US" dirty="0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76200" y="5791200"/>
            <a:ext cx="7543800" cy="457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200" b="1" baseline="30000" dirty="0">
                <a:solidFill>
                  <a:schemeClr val="bg1"/>
                </a:solidFill>
              </a:rPr>
              <a:t>1 </a:t>
            </a:r>
            <a:r>
              <a:rPr lang="en-US" sz="2200" b="1" dirty="0">
                <a:solidFill>
                  <a:schemeClr val="bg1"/>
                </a:solidFill>
              </a:rPr>
              <a:t>Two regions are </a:t>
            </a:r>
            <a:r>
              <a:rPr lang="en-US" sz="2200" b="1" i="1" dirty="0">
                <a:solidFill>
                  <a:schemeClr val="bg1"/>
                </a:solidFill>
              </a:rPr>
              <a:t>adjacent</a:t>
            </a:r>
            <a:r>
              <a:rPr lang="en-US" sz="2200" b="1" dirty="0">
                <a:solidFill>
                  <a:schemeClr val="bg1"/>
                </a:solidFill>
              </a:rPr>
              <a:t> if they have a common </a:t>
            </a:r>
            <a:r>
              <a:rPr lang="en-US" sz="2200" b="1" dirty="0" smtClean="0">
                <a:solidFill>
                  <a:schemeClr val="bg1"/>
                </a:solidFill>
              </a:rPr>
              <a:t>edge</a:t>
            </a:r>
            <a:endParaRPr lang="en-US" sz="2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991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Spanning Trees for a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0" descr="fig09_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336800"/>
            <a:ext cx="8142288" cy="2184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1719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cormen 1-MS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2743200"/>
            <a:ext cx="3429000" cy="1465744"/>
          </a:xfrm>
          <a:prstGeom prst="rect">
            <a:avLst/>
          </a:prstGeom>
          <a:noFill/>
        </p:spPr>
      </p:pic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Minimal Spanning Tree (MST)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7391400" cy="59436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Suppose that we have a connected network G (a graph whose edges are labeled by numbers, which we call </a:t>
            </a:r>
            <a:r>
              <a:rPr lang="en-US" sz="2800" b="1" dirty="0">
                <a:solidFill>
                  <a:schemeClr val="tx2"/>
                </a:solidFill>
              </a:rPr>
              <a:t>weights</a:t>
            </a:r>
            <a:r>
              <a:rPr lang="en-US" sz="2800" dirty="0" smtClean="0"/>
              <a:t>)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We want to find a tree T that 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spans the graph (</a:t>
            </a:r>
            <a:r>
              <a:rPr lang="en-US" sz="2400" dirty="0" smtClean="0"/>
              <a:t>i.e. </a:t>
            </a:r>
            <a:r>
              <a:rPr lang="en-US" sz="2400" dirty="0"/>
              <a:t>contains all nodes of </a:t>
            </a:r>
            <a:r>
              <a:rPr lang="en-US" sz="2400" dirty="0" smtClean="0"/>
              <a:t>G).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minimizes (among all spanning trees) </a:t>
            </a:r>
            <a:br>
              <a:rPr lang="en-US" sz="2400" dirty="0"/>
            </a:br>
            <a:r>
              <a:rPr lang="en-US" sz="2400" dirty="0"/>
              <a:t>the sum of the </a:t>
            </a:r>
            <a:r>
              <a:rPr lang="en-US" sz="2400" dirty="0" smtClean="0"/>
              <a:t>weights </a:t>
            </a:r>
            <a:r>
              <a:rPr lang="en-US" sz="2400" dirty="0"/>
              <a:t>of its edges.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Is this </a:t>
            </a:r>
            <a:r>
              <a:rPr lang="en-US" sz="2800" dirty="0" smtClean="0"/>
              <a:t>MST </a:t>
            </a:r>
            <a:r>
              <a:rPr lang="en-US" sz="2800" dirty="0"/>
              <a:t>unique</a:t>
            </a:r>
            <a:r>
              <a:rPr lang="en-US" sz="2800" dirty="0" smtClean="0"/>
              <a:t>?</a:t>
            </a:r>
            <a:br>
              <a:rPr lang="en-US" sz="2800" dirty="0" smtClean="0"/>
            </a:b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One approach: Generate all spanning trees and determine which is minimum</a:t>
            </a: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800" dirty="0"/>
              <a:t>Problems: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The </a:t>
            </a:r>
            <a:r>
              <a:rPr lang="en-US" sz="2400" dirty="0" smtClean="0"/>
              <a:t>number of </a:t>
            </a:r>
            <a:r>
              <a:rPr lang="en-US" sz="2400" dirty="0" smtClean="0"/>
              <a:t>trees grows exponentially with N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Not easy to generate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Finding a MST directly is simpler and faster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124200" y="6467647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FF"/>
                </a:solidFill>
              </a:rPr>
              <a:t>More details soon</a:t>
            </a:r>
            <a:endParaRPr lang="en-US" sz="2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14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Huffman's algorithm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08037"/>
            <a:ext cx="8229600" cy="51355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Goal:  We have a message that co9ntains n different alphabet symbols.  Devise an encoding for the symbols that minimizes the total length of the message.</a:t>
            </a:r>
          </a:p>
          <a:p>
            <a:r>
              <a:rPr lang="en-US" dirty="0" smtClean="0"/>
              <a:t>Principles:  More frequent characters have shorter codes.  No code can be a prefix of another.</a:t>
            </a:r>
          </a:p>
          <a:p>
            <a:r>
              <a:rPr lang="en-US" dirty="0" smtClean="0"/>
              <a:t>Algorithm:  Build a tree form which the codes are derived.  Repeatedly join the two lowest-frequency trees into a new tree.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153400" y="6427113"/>
            <a:ext cx="10572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Q8-10</a:t>
            </a:r>
            <a:endParaRPr lang="en-US" sz="2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3286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Warmup</a:t>
            </a:r>
            <a:r>
              <a:rPr lang="en-US" dirty="0" smtClean="0"/>
              <a:t>: Optimal linked list 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Suppose we have n distinct data items </a:t>
            </a:r>
            <a:br>
              <a:rPr lang="en-US" dirty="0" smtClean="0"/>
            </a:br>
            <a:r>
              <a:rPr lang="en-US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, x</a:t>
            </a:r>
            <a:r>
              <a:rPr lang="en-US" baseline="-25000" dirty="0" smtClean="0"/>
              <a:t>2</a:t>
            </a:r>
            <a:r>
              <a:rPr lang="en-US" dirty="0" smtClean="0"/>
              <a:t>, …,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r>
              <a:rPr lang="en-US" dirty="0" smtClean="0"/>
              <a:t>  in a linked list.</a:t>
            </a:r>
          </a:p>
          <a:p>
            <a:r>
              <a:rPr lang="en-US" dirty="0" smtClean="0"/>
              <a:t>Also suppose that we know the probabilities  p</a:t>
            </a:r>
            <a:r>
              <a:rPr lang="en-US" baseline="-25000" dirty="0" smtClean="0"/>
              <a:t>1</a:t>
            </a:r>
            <a:r>
              <a:rPr lang="en-US" dirty="0" smtClean="0"/>
              <a:t>, p</a:t>
            </a:r>
            <a:r>
              <a:rPr lang="en-US" baseline="-25000" dirty="0" smtClean="0"/>
              <a:t>2</a:t>
            </a:r>
            <a:r>
              <a:rPr lang="en-US" dirty="0" smtClean="0"/>
              <a:t>, …,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n</a:t>
            </a:r>
            <a:r>
              <a:rPr lang="en-US" baseline="-25000" dirty="0" smtClean="0"/>
              <a:t>  </a:t>
            </a:r>
            <a:r>
              <a:rPr lang="en-US" dirty="0" smtClean="0"/>
              <a:t>that each of the items is the one we'll be searching for.</a:t>
            </a:r>
          </a:p>
          <a:p>
            <a:r>
              <a:rPr lang="en-US" dirty="0" smtClean="0"/>
              <a:t>Questions we'll attempt to answer:</a:t>
            </a:r>
          </a:p>
          <a:p>
            <a:pPr lvl="1"/>
            <a:r>
              <a:rPr lang="en-US" dirty="0" smtClean="0"/>
              <a:t>What is the expected number of probes before a successful search completes?</a:t>
            </a:r>
          </a:p>
          <a:p>
            <a:pPr lvl="1"/>
            <a:r>
              <a:rPr lang="en-US" dirty="0" smtClean="0"/>
              <a:t>How can we minimize this number?</a:t>
            </a:r>
          </a:p>
          <a:p>
            <a:pPr lvl="1"/>
            <a:r>
              <a:rPr lang="en-US" dirty="0" smtClean="0"/>
              <a:t>What about an unsuccessful search?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05800" y="6427113"/>
            <a:ext cx="90487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Q1-2</a:t>
            </a:r>
            <a:endParaRPr lang="en-US" sz="22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943600"/>
          </a:xfrm>
          <a:ln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p</a:t>
            </a:r>
            <a:r>
              <a:rPr lang="en-US" baseline="-25000" dirty="0" smtClean="0"/>
              <a:t>i</a:t>
            </a:r>
            <a:r>
              <a:rPr lang="en-US" dirty="0" smtClean="0"/>
              <a:t> = 1/n for each </a:t>
            </a:r>
            <a:r>
              <a:rPr lang="en-US" dirty="0" err="1" smtClean="0"/>
              <a:t>i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What is the expected number of probes?</a:t>
            </a:r>
          </a:p>
          <a:p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r>
              <a:rPr lang="en-US" dirty="0" smtClean="0"/>
              <a:t> = ½, p</a:t>
            </a:r>
            <a:r>
              <a:rPr lang="en-US" baseline="-25000" dirty="0" smtClean="0"/>
              <a:t>2</a:t>
            </a:r>
            <a:r>
              <a:rPr lang="en-US" dirty="0" smtClean="0"/>
              <a:t> = ¼, …, p</a:t>
            </a:r>
            <a:r>
              <a:rPr lang="en-US" baseline="-25000" dirty="0" smtClean="0"/>
              <a:t>n-1</a:t>
            </a:r>
            <a:r>
              <a:rPr lang="en-US" dirty="0" smtClean="0"/>
              <a:t> = 1/2</a:t>
            </a:r>
            <a:r>
              <a:rPr lang="en-US" baseline="30000" dirty="0" smtClean="0"/>
              <a:t>n-1</a:t>
            </a:r>
            <a:r>
              <a:rPr lang="en-US" dirty="0" smtClean="0"/>
              <a:t>,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n</a:t>
            </a:r>
            <a:r>
              <a:rPr lang="en-US" dirty="0" smtClean="0"/>
              <a:t> =   1/2</a:t>
            </a:r>
            <a:r>
              <a:rPr lang="en-US" baseline="30000" dirty="0" smtClean="0"/>
              <a:t>n-1</a:t>
            </a:r>
          </a:p>
          <a:p>
            <a:pPr lvl="1"/>
            <a:r>
              <a:rPr lang="en-US" dirty="0" smtClean="0"/>
              <a:t>expected number of probes: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700" dirty="0" smtClean="0"/>
              <a:t/>
            </a:r>
            <a:br>
              <a:rPr lang="en-US" sz="1700" dirty="0" smtClean="0"/>
            </a:br>
            <a:r>
              <a:rPr lang="en-US" sz="17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pt-BR" dirty="0" smtClean="0"/>
          </a:p>
          <a:p>
            <a:r>
              <a:rPr lang="pt-BR" dirty="0" smtClean="0"/>
              <a:t>What if the same items are placed into the list in the opposite order?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endParaRPr lang="pt-BR" dirty="0" smtClean="0"/>
          </a:p>
          <a:p>
            <a:r>
              <a:rPr lang="pt-BR" dirty="0" smtClean="0"/>
              <a:t>The next slide shows the evaluation of the last two summations in Maple.  </a:t>
            </a:r>
          </a:p>
          <a:p>
            <a:pPr lvl="1"/>
            <a:r>
              <a:rPr lang="pt-BR" dirty="0" smtClean="0"/>
              <a:t>Good practice for you? prove them by induction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219200" y="2514600"/>
          <a:ext cx="3962400" cy="106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8" name="Equation" r:id="rId4" imgW="1612800" imgH="431640" progId="Equation.3">
                  <p:embed/>
                </p:oleObj>
              </mc:Choice>
              <mc:Fallback>
                <p:oleObj name="Equation" r:id="rId4" imgW="1612800" imgH="431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514600"/>
                        <a:ext cx="3962400" cy="1060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676400" y="4419600"/>
          <a:ext cx="4361332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9" name="Equation" r:id="rId6" imgW="1765080" imgH="431640" progId="Equation.3">
                  <p:embed/>
                </p:oleObj>
              </mc:Choice>
              <mc:Fallback>
                <p:oleObj name="Equation" r:id="rId6" imgW="1765080" imgH="431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419600"/>
                        <a:ext cx="4361332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Calculations for previous slide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99" y="1066800"/>
            <a:ext cx="8749591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0900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458200" cy="914400"/>
          </a:xfrm>
        </p:spPr>
        <p:txBody>
          <a:bodyPr/>
          <a:lstStyle/>
          <a:p>
            <a:r>
              <a:rPr lang="en-US" sz="3900" dirty="0" smtClean="0"/>
              <a:t>What if we don't know the probabilities?</a:t>
            </a:r>
            <a:endParaRPr lang="en-US" sz="3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Sort the list so we can at least improve the average time for unsuccessful search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Self-organizing list:</a:t>
            </a:r>
          </a:p>
          <a:p>
            <a:pPr lvl="1"/>
            <a:r>
              <a:rPr lang="en-US" dirty="0" smtClean="0"/>
              <a:t>Elements accessed more frequently move toward the front of the list; elements accessed less frequently toward the rear.  </a:t>
            </a:r>
          </a:p>
          <a:p>
            <a:pPr lvl="1"/>
            <a:r>
              <a:rPr lang="en-US" dirty="0" smtClean="0"/>
              <a:t>Strategies:</a:t>
            </a:r>
          </a:p>
          <a:p>
            <a:pPr lvl="2"/>
            <a:r>
              <a:rPr lang="en-US" dirty="0" smtClean="0"/>
              <a:t>Move ahead one position (exchange with previous element)</a:t>
            </a:r>
          </a:p>
          <a:p>
            <a:pPr lvl="2"/>
            <a:r>
              <a:rPr lang="en-US" dirty="0" smtClean="0"/>
              <a:t>Exchange with first element</a:t>
            </a:r>
          </a:p>
          <a:p>
            <a:pPr lvl="2"/>
            <a:r>
              <a:rPr lang="en-US" dirty="0" smtClean="0"/>
              <a:t>Move to Front (only efficient if the list is a linked list)</a:t>
            </a:r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458200" y="61722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Q3</a:t>
            </a:r>
            <a:endParaRPr lang="en-US" sz="2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Optimal Binary Search Trees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943600"/>
          </a:xfrm>
        </p:spPr>
        <p:txBody>
          <a:bodyPr>
            <a:normAutofit/>
          </a:bodyPr>
          <a:lstStyle/>
          <a:p>
            <a:pPr>
              <a:spcBef>
                <a:spcPts val="848"/>
              </a:spcBef>
            </a:pPr>
            <a:r>
              <a:rPr lang="en-US" dirty="0" smtClean="0"/>
              <a:t>Suppose we have n distinct data keys K</a:t>
            </a:r>
            <a:r>
              <a:rPr lang="en-US" baseline="-25000" dirty="0" smtClean="0"/>
              <a:t>1</a:t>
            </a:r>
            <a:r>
              <a:rPr lang="en-US" dirty="0" smtClean="0"/>
              <a:t>, K</a:t>
            </a:r>
            <a:r>
              <a:rPr lang="en-US" baseline="-25000" dirty="0" smtClean="0"/>
              <a:t>2</a:t>
            </a:r>
            <a:r>
              <a:rPr lang="en-US" dirty="0" smtClean="0"/>
              <a:t>, …, </a:t>
            </a:r>
            <a:r>
              <a:rPr lang="en-US" dirty="0" err="1" smtClean="0"/>
              <a:t>K</a:t>
            </a:r>
            <a:r>
              <a:rPr lang="en-US" baseline="-25000" dirty="0" err="1" smtClean="0"/>
              <a:t>n</a:t>
            </a:r>
            <a:r>
              <a:rPr lang="en-US" dirty="0" smtClean="0"/>
              <a:t> (in increasing order) that we wish to arrange into a Binary Search Tree</a:t>
            </a:r>
          </a:p>
          <a:p>
            <a:pPr>
              <a:spcBef>
                <a:spcPts val="848"/>
              </a:spcBef>
            </a:pPr>
            <a:r>
              <a:rPr lang="en-US" dirty="0" smtClean="0"/>
              <a:t>This time the expected number of probes for a successful or unsuccessful search depends on the shape of the tree and where the search ends up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34400" y="62484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Q4</a:t>
            </a:r>
            <a:endParaRPr lang="en-US" sz="2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Extended binary search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382000" cy="5791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It's simplest to describe this </a:t>
            </a:r>
            <a:br>
              <a:rPr lang="en-US" dirty="0" smtClean="0"/>
            </a:br>
            <a:r>
              <a:rPr lang="en-US" dirty="0" smtClean="0"/>
              <a:t>problem in terms of an </a:t>
            </a:r>
            <a:br>
              <a:rPr lang="en-US" dirty="0" smtClean="0"/>
            </a:br>
            <a:r>
              <a:rPr lang="en-US" b="1" dirty="0" smtClean="0"/>
              <a:t>extended binary search tree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(EBST): a BST enhanced by </a:t>
            </a:r>
            <a:br>
              <a:rPr lang="en-US" dirty="0" smtClean="0"/>
            </a:br>
            <a:r>
              <a:rPr lang="en-US" dirty="0" smtClean="0"/>
              <a:t>drawing "external nodes" in </a:t>
            </a:r>
            <a:br>
              <a:rPr lang="en-US" dirty="0" smtClean="0"/>
            </a:br>
            <a:r>
              <a:rPr lang="en-US" dirty="0" smtClean="0"/>
              <a:t>place of all of the null pointers </a:t>
            </a:r>
            <a:br>
              <a:rPr lang="en-US" dirty="0" smtClean="0"/>
            </a:br>
            <a:r>
              <a:rPr lang="en-US" dirty="0" smtClean="0"/>
              <a:t>in the original tree</a:t>
            </a:r>
          </a:p>
          <a:p>
            <a:r>
              <a:rPr lang="en-US" dirty="0" smtClean="0"/>
              <a:t>Formally, an Extended Binary Tree (EBT) is either</a:t>
            </a:r>
          </a:p>
          <a:p>
            <a:pPr lvl="1"/>
            <a:r>
              <a:rPr lang="en-US" dirty="0" smtClean="0"/>
              <a:t>an external node, or</a:t>
            </a:r>
          </a:p>
          <a:p>
            <a:pPr lvl="1"/>
            <a:r>
              <a:rPr lang="en-US" dirty="0" smtClean="0"/>
              <a:t>an (internal) root node and two EBTs T</a:t>
            </a:r>
            <a:r>
              <a:rPr lang="en-US" baseline="-25000" dirty="0" smtClean="0"/>
              <a:t>L</a:t>
            </a:r>
            <a:r>
              <a:rPr lang="en-US" dirty="0" smtClean="0"/>
              <a:t> and T</a:t>
            </a:r>
            <a:r>
              <a:rPr lang="en-US" baseline="-25000" dirty="0" smtClean="0"/>
              <a:t>R</a:t>
            </a:r>
            <a:endParaRPr lang="en-US" dirty="0" smtClean="0"/>
          </a:p>
          <a:p>
            <a:r>
              <a:rPr lang="en-US" b="1" dirty="0" smtClean="0">
                <a:solidFill>
                  <a:srgbClr val="0000FF"/>
                </a:solidFill>
              </a:rPr>
              <a:t>In diagram, Circles = internal nodes, Squares = external nodes</a:t>
            </a:r>
          </a:p>
          <a:p>
            <a:r>
              <a:rPr lang="en-US" dirty="0" smtClean="0"/>
              <a:t>It's an alternative way of viewing a binary tree</a:t>
            </a:r>
          </a:p>
          <a:p>
            <a:r>
              <a:rPr lang="en-US" b="1" dirty="0" smtClean="0">
                <a:solidFill>
                  <a:srgbClr val="0000FF"/>
                </a:solidFill>
              </a:rPr>
              <a:t>The external nodes stand for places where an unsuccessful search can end or where an element can be inserted</a:t>
            </a:r>
          </a:p>
          <a:p>
            <a:r>
              <a:rPr lang="en-US" dirty="0" smtClean="0"/>
              <a:t>An EBT with n internal nodes has ___ external nodes</a:t>
            </a:r>
            <a:br>
              <a:rPr lang="en-US" dirty="0" smtClean="0"/>
            </a:br>
            <a:r>
              <a:rPr lang="en-US" dirty="0" smtClean="0"/>
              <a:t>(We proved this by induction – Day 5 in Fall, 2012)</a:t>
            </a:r>
          </a:p>
          <a:p>
            <a:endParaRPr lang="en-US" dirty="0"/>
          </a:p>
        </p:txBody>
      </p:sp>
      <p:pic>
        <p:nvPicPr>
          <p:cNvPr id="4" name="Picture 4" descr="EB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1066800"/>
            <a:ext cx="3657600" cy="187007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010400" y="2263914"/>
            <a:ext cx="1905000" cy="707886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See Levitin: page 183 [141] 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8458200" y="62484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Q5</a:t>
            </a:r>
            <a:endParaRPr lang="en-US" sz="2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71600"/>
          </a:xfrm>
        </p:spPr>
        <p:txBody>
          <a:bodyPr/>
          <a:lstStyle/>
          <a:p>
            <a:r>
              <a:rPr lang="en-US" dirty="0" smtClean="0"/>
              <a:t>What contributes to the expected number of probes?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r>
              <a:rPr lang="en-US" dirty="0" smtClean="0"/>
              <a:t>Frequencies, depth of node</a:t>
            </a:r>
          </a:p>
          <a:p>
            <a:r>
              <a:rPr lang="en-US" dirty="0" smtClean="0"/>
              <a:t>For successful search, number of probes is</a:t>
            </a:r>
            <a:br>
              <a:rPr lang="en-US" dirty="0" smtClean="0"/>
            </a:br>
            <a:r>
              <a:rPr lang="en-US" dirty="0" smtClean="0"/>
              <a:t>_______________  depth of the corresponding internal node</a:t>
            </a:r>
          </a:p>
          <a:p>
            <a:r>
              <a:rPr lang="en-US" dirty="0" smtClean="0"/>
              <a:t>For unsuccessful, number of probes is</a:t>
            </a:r>
            <a:br>
              <a:rPr lang="en-US" dirty="0" smtClean="0"/>
            </a:br>
            <a:r>
              <a:rPr lang="en-US" dirty="0" smtClean="0"/>
              <a:t>__________  depth of the corresponding external node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52500" y="2667000"/>
            <a:ext cx="2781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one more than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9200" y="41910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equal to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58200" y="6427113"/>
            <a:ext cx="838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Q6-7</a:t>
            </a:r>
            <a:endParaRPr lang="en-US" sz="22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68795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31145</TotalTime>
  <Words>1505</Words>
  <Application>Microsoft Office PowerPoint</Application>
  <PresentationFormat>On-screen Show (4:3)</PresentationFormat>
  <Paragraphs>215</Paragraphs>
  <Slides>27</Slides>
  <Notes>20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Default Design</vt:lpstr>
      <vt:lpstr>Equation</vt:lpstr>
      <vt:lpstr>PowerPoint Presentation</vt:lpstr>
      <vt:lpstr>MA/CSSE 473 Days 31-32</vt:lpstr>
      <vt:lpstr>Warmup: Optimal linked list order</vt:lpstr>
      <vt:lpstr>Examples</vt:lpstr>
      <vt:lpstr>Calculations for previous slide</vt:lpstr>
      <vt:lpstr>What if we don't know the probabilities?</vt:lpstr>
      <vt:lpstr>Optimal Binary Search Trees</vt:lpstr>
      <vt:lpstr>Recap: Extended binary search tree</vt:lpstr>
      <vt:lpstr>What contributes to the expected number of probes?</vt:lpstr>
      <vt:lpstr>Optimal BST Notation</vt:lpstr>
      <vt:lpstr>Aside: How many possible BST's</vt:lpstr>
      <vt:lpstr>Recap: Optimal Binary Search Trees</vt:lpstr>
      <vt:lpstr>What not to measure</vt:lpstr>
      <vt:lpstr>Weighted Path Length</vt:lpstr>
      <vt:lpstr>Example</vt:lpstr>
      <vt:lpstr>Strategy</vt:lpstr>
      <vt:lpstr>Intermediate Quantities</vt:lpstr>
      <vt:lpstr>Code</vt:lpstr>
      <vt:lpstr>Results</vt:lpstr>
      <vt:lpstr>Running time</vt:lpstr>
      <vt:lpstr>Greedy Algorithms</vt:lpstr>
      <vt:lpstr>Greedy algorithms</vt:lpstr>
      <vt:lpstr>Greedy Chess</vt:lpstr>
      <vt:lpstr>Greedy Map Coloring</vt:lpstr>
      <vt:lpstr>Spanning Trees for a Graph</vt:lpstr>
      <vt:lpstr>Minimal Spanning Tree (MST)</vt:lpstr>
      <vt:lpstr>Huffman's algorithm</vt:lpstr>
    </vt:vector>
  </TitlesOfParts>
  <Company>clearly presented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dc:creator>Claude Anderson</dc:creator>
  <cp:lastModifiedBy>Windows User</cp:lastModifiedBy>
  <cp:revision>725</cp:revision>
  <cp:lastPrinted>2012-10-25T13:16:58Z</cp:lastPrinted>
  <dcterms:modified xsi:type="dcterms:W3CDTF">2012-10-26T13:23:48Z</dcterms:modified>
</cp:coreProperties>
</file>