
<file path=[Content_Types].xml><?xml version="1.0" encoding="utf-8"?>
<Types xmlns="http://schemas.openxmlformats.org/package/2006/content-types">
  <Default Extension="mp3" ContentType="audio/mpeg"/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419" r:id="rId3"/>
    <p:sldId id="400" r:id="rId4"/>
    <p:sldId id="403" r:id="rId5"/>
    <p:sldId id="402" r:id="rId6"/>
    <p:sldId id="404" r:id="rId7"/>
    <p:sldId id="405" r:id="rId8"/>
    <p:sldId id="406" r:id="rId9"/>
    <p:sldId id="407" r:id="rId10"/>
    <p:sldId id="408" r:id="rId11"/>
    <p:sldId id="409" r:id="rId12"/>
    <p:sldId id="412" r:id="rId13"/>
    <p:sldId id="413" r:id="rId14"/>
    <p:sldId id="414" r:id="rId15"/>
    <p:sldId id="415" r:id="rId16"/>
    <p:sldId id="416" r:id="rId17"/>
    <p:sldId id="418" r:id="rId18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1919"/>
    <a:srgbClr val="F2FDF7"/>
    <a:srgbClr val="800040"/>
    <a:srgbClr val="FF0080"/>
    <a:srgbClr val="5D7E9D"/>
    <a:srgbClr val="FFFDDD"/>
    <a:srgbClr val="CEC339"/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739" autoAdjust="0"/>
    <p:restoredTop sz="88322" autoAdjust="0"/>
  </p:normalViewPr>
  <p:slideViewPr>
    <p:cSldViewPr snapToObjects="1">
      <p:cViewPr varScale="1">
        <p:scale>
          <a:sx n="95" d="100"/>
          <a:sy n="95" d="100"/>
        </p:scale>
        <p:origin x="1542" y="84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2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3"/>
            <a:ext cx="3169920" cy="480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1" tIns="48311" rIns="96621" bIns="48311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285" y="3"/>
            <a:ext cx="3169920" cy="480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1" tIns="48311" rIns="96621" bIns="48311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121143"/>
            <a:ext cx="3169920" cy="480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1" tIns="48311" rIns="96621" bIns="48311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285" y="9121143"/>
            <a:ext cx="3169920" cy="480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1" tIns="48311" rIns="96621" bIns="48311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7100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3"/>
            <a:ext cx="3169920" cy="480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1" tIns="48311" rIns="96621" bIns="48311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91" y="3"/>
            <a:ext cx="3169920" cy="480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1" tIns="48311" rIns="96621" bIns="48311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5713" y="720725"/>
            <a:ext cx="4803775" cy="3602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1" y="4560571"/>
            <a:ext cx="5852160" cy="4320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1" tIns="48311" rIns="96621" bIns="483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119474"/>
            <a:ext cx="3169920" cy="480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1" tIns="48311" rIns="96621" bIns="48311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91" y="9119474"/>
            <a:ext cx="3169920" cy="480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1" tIns="48311" rIns="96621" bIns="48311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1860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59070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5170C5-F323-4B5E-AD3D-AC40C3211E74}" type="slidenum">
              <a:rPr lang="en-US"/>
              <a:pPr/>
              <a:t>10</a:t>
            </a:fld>
            <a:endParaRPr lang="en-US"/>
          </a:p>
        </p:txBody>
      </p:sp>
      <p:sp>
        <p:nvSpPr>
          <p:cNvPr id="829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448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7A512A-78F9-4757-8805-02370E6B3F19}" type="slidenum">
              <a:rPr lang="en-US"/>
              <a:pPr/>
              <a:t>11</a:t>
            </a:fld>
            <a:endParaRPr lang="en-US"/>
          </a:p>
        </p:txBody>
      </p:sp>
      <p:sp>
        <p:nvSpPr>
          <p:cNvPr id="831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1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5718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961CFF-3218-41DD-8CE7-E727EC9FDB2D}" type="slidenum">
              <a:rPr lang="en-US"/>
              <a:pPr/>
              <a:t>12</a:t>
            </a:fld>
            <a:endParaRPr lang="en-US"/>
          </a:p>
        </p:txBody>
      </p:sp>
      <p:sp>
        <p:nvSpPr>
          <p:cNvPr id="841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1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1814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703125-1454-462A-AD1C-D9EF819CA29A}" type="slidenum">
              <a:rPr lang="en-US"/>
              <a:pPr/>
              <a:t>13</a:t>
            </a:fld>
            <a:endParaRPr lang="en-US"/>
          </a:p>
        </p:txBody>
      </p:sp>
      <p:sp>
        <p:nvSpPr>
          <p:cNvPr id="843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3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60426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B515A7-9248-4ABC-B471-9872BB169288}" type="slidenum">
              <a:rPr lang="en-US"/>
              <a:pPr/>
              <a:t>14</a:t>
            </a:fld>
            <a:endParaRPr lang="en-US"/>
          </a:p>
        </p:txBody>
      </p:sp>
      <p:sp>
        <p:nvSpPr>
          <p:cNvPr id="845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5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6021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B60BAB-84C1-474F-AB53-65C3AAEF1377}" type="slidenum">
              <a:rPr lang="en-US"/>
              <a:pPr/>
              <a:t>15</a:t>
            </a:fld>
            <a:endParaRPr lang="en-US"/>
          </a:p>
        </p:txBody>
      </p:sp>
      <p:sp>
        <p:nvSpPr>
          <p:cNvPr id="847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7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06605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B60BAB-84C1-474F-AB53-65C3AAEF1377}" type="slidenum">
              <a:rPr lang="en-US"/>
              <a:pPr/>
              <a:t>16</a:t>
            </a:fld>
            <a:endParaRPr lang="en-US"/>
          </a:p>
        </p:txBody>
      </p:sp>
      <p:sp>
        <p:nvSpPr>
          <p:cNvPr id="847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7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37977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E6DDBD-8E7B-4E0C-81F0-401086AA6EF0}" type="slidenum">
              <a:rPr lang="en-US"/>
              <a:pPr/>
              <a:t>17</a:t>
            </a:fld>
            <a:endParaRPr lang="en-US"/>
          </a:p>
        </p:txBody>
      </p:sp>
      <p:sp>
        <p:nvSpPr>
          <p:cNvPr id="856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56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3733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0620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3277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DF71D7-3E70-4DB2-A7DD-46FBCC92DDB1}" type="slidenum">
              <a:rPr lang="en-US"/>
              <a:pPr/>
              <a:t>4</a:t>
            </a:fld>
            <a:endParaRPr lang="en-US"/>
          </a:p>
        </p:txBody>
      </p:sp>
      <p:sp>
        <p:nvSpPr>
          <p:cNvPr id="822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2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8727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9252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6725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567A58-DD31-4EE3-99F8-DF70525C123F}" type="slidenum">
              <a:rPr lang="en-US"/>
              <a:pPr/>
              <a:t>7</a:t>
            </a:fld>
            <a:endParaRPr lang="en-US"/>
          </a:p>
        </p:txBody>
      </p:sp>
      <p:sp>
        <p:nvSpPr>
          <p:cNvPr id="820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0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 that we would not normally encode any messages other than the one</a:t>
            </a:r>
            <a:r>
              <a:rPr lang="en-US" baseline="0" dirty="0" smtClean="0"/>
              <a:t> that generates the frequency counts.  This example is for illustration only.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91594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Because we can send this along, and the tree</a:t>
            </a:r>
            <a:r>
              <a:rPr lang="en-US" baseline="0" dirty="0" smtClean="0"/>
              <a:t> can be reconstructed at the other end.  Probably faster than sending an elaborate table.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7995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4A96464-A3A5-454D-8A92-06DC122FF309}" type="slidenum">
              <a:rPr lang="en-US"/>
              <a:pPr/>
              <a:t>9</a:t>
            </a:fld>
            <a:endParaRPr lang="en-US"/>
          </a:p>
        </p:txBody>
      </p:sp>
      <p:sp>
        <p:nvSpPr>
          <p:cNvPr id="827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7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1688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 userDrawn="1"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audio" Target="../media/media1.mp3"/><Relationship Id="rId7" Type="http://schemas.openxmlformats.org/officeDocument/2006/relationships/oleObject" Target="../embeddings/Microsoft_Excel_97-2003_Worksheet1.xls"/><Relationship Id="rId2" Type="http://schemas.microsoft.com/office/2007/relationships/media" Target="../media/media1.mp3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David_A._Huffman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dept.cs.williams.edu/~bailey/JavaStructures/Welcome.html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104775"/>
            <a:ext cx="8636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8000" b="1" dirty="0" smtClean="0"/>
              <a:t>MA/CSSE 473 Day 31</a:t>
            </a:r>
            <a:endParaRPr lang="en-US" sz="80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-1" y="3810000"/>
            <a:ext cx="3870325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Student questions</a:t>
            </a:r>
          </a:p>
          <a:p>
            <a:endParaRPr lang="en-US" sz="2800" b="1" dirty="0"/>
          </a:p>
          <a:p>
            <a:r>
              <a:rPr lang="en-US" sz="2800" b="1" dirty="0" smtClean="0"/>
              <a:t>Data Compression</a:t>
            </a:r>
          </a:p>
          <a:p>
            <a:endParaRPr lang="en-US" sz="2800" b="1" dirty="0"/>
          </a:p>
          <a:p>
            <a:r>
              <a:rPr lang="en-US" sz="2800" b="1" dirty="0" smtClean="0"/>
              <a:t>Minimal Spanning </a:t>
            </a:r>
            <a:br>
              <a:rPr lang="en-US" sz="2800" b="1" dirty="0" smtClean="0"/>
            </a:br>
            <a:r>
              <a:rPr lang="en-US" sz="2800" b="1" dirty="0" smtClean="0"/>
              <a:t>Tree Intro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841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</a:pPr>
            <a:r>
              <a:rPr lang="en-US" b="1" dirty="0" smtClean="0">
                <a:cs typeface="Times New Roman" pitchFamily="18" charset="0"/>
              </a:rPr>
              <a:t>Leaf: 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>
                <a:cs typeface="Times New Roman" pitchFamily="18" charset="0"/>
              </a:rPr>
              <a:t>Represents a leaf node in </a:t>
            </a:r>
            <a:r>
              <a:rPr lang="en-US" dirty="0" smtClean="0">
                <a:cs typeface="Times New Roman" pitchFamily="18" charset="0"/>
              </a:rPr>
              <a:t>a Huffman </a:t>
            </a:r>
            <a:r>
              <a:rPr lang="en-US" dirty="0">
                <a:cs typeface="Times New Roman" pitchFamily="18" charset="0"/>
              </a:rPr>
              <a:t>tree.  </a:t>
            </a:r>
          </a:p>
          <a:p>
            <a:pPr lvl="1">
              <a:lnSpc>
                <a:spcPct val="110000"/>
              </a:lnSpc>
            </a:pPr>
            <a:r>
              <a:rPr lang="en-US" dirty="0">
                <a:cs typeface="Times New Roman" pitchFamily="18" charset="0"/>
              </a:rPr>
              <a:t>Contains the character and a count of how many times it occurs in the text.  </a:t>
            </a:r>
            <a:br>
              <a:rPr lang="en-US" dirty="0">
                <a:cs typeface="Times New Roman" pitchFamily="18" charset="0"/>
              </a:rPr>
            </a:br>
            <a:endParaRPr lang="en-US" dirty="0">
              <a:cs typeface="Times New Roman" pitchFamily="18" charset="0"/>
            </a:endParaRPr>
          </a:p>
          <a:p>
            <a:pPr>
              <a:lnSpc>
                <a:spcPct val="110000"/>
              </a:lnSpc>
            </a:pPr>
            <a:r>
              <a:rPr lang="en-US" b="1" dirty="0" err="1">
                <a:cs typeface="Times New Roman" pitchFamily="18" charset="0"/>
              </a:rPr>
              <a:t>HuffmanTree</a:t>
            </a:r>
            <a:r>
              <a:rPr lang="en-US" b="1" dirty="0">
                <a:cs typeface="Times New Roman" pitchFamily="18" charset="0"/>
              </a:rPr>
              <a:t>:  </a:t>
            </a:r>
            <a:r>
              <a:rPr lang="en-US" dirty="0">
                <a:cs typeface="Times New Roman" pitchFamily="18" charset="0"/>
              </a:rPr>
              <a:t>Each node contains the total weight of all characters in the tree, and either a leaf node or a binary node with two </a:t>
            </a:r>
            <a:r>
              <a:rPr lang="en-US" dirty="0" err="1">
                <a:cs typeface="Times New Roman" pitchFamily="18" charset="0"/>
              </a:rPr>
              <a:t>subtrees</a:t>
            </a:r>
            <a:r>
              <a:rPr lang="en-US" dirty="0">
                <a:cs typeface="Times New Roman" pitchFamily="18" charset="0"/>
              </a:rPr>
              <a:t> that are Huffman trees.  </a:t>
            </a:r>
          </a:p>
          <a:p>
            <a:pPr lvl="1">
              <a:lnSpc>
                <a:spcPct val="110000"/>
              </a:lnSpc>
            </a:pPr>
            <a:r>
              <a:rPr lang="en-US" dirty="0">
                <a:cs typeface="Times New Roman" pitchFamily="18" charset="0"/>
              </a:rPr>
              <a:t>The contents field of a non-leaf node is never used; we only need the total weight.</a:t>
            </a:r>
          </a:p>
          <a:p>
            <a:pPr lvl="1">
              <a:lnSpc>
                <a:spcPct val="110000"/>
              </a:lnSpc>
            </a:pPr>
            <a:r>
              <a:rPr lang="en-US" dirty="0" err="1">
                <a:latin typeface="Courier New" pitchFamily="49" charset="0"/>
                <a:cs typeface="Times New Roman" pitchFamily="18" charset="0"/>
              </a:rPr>
              <a:t>compareTo</a:t>
            </a:r>
            <a:r>
              <a:rPr lang="en-US" dirty="0">
                <a:cs typeface="Times New Roman" pitchFamily="18" charset="0"/>
              </a:rPr>
              <a:t> returns its result based on comparing the total weights of the trees.</a:t>
            </a:r>
          </a:p>
        </p:txBody>
      </p:sp>
      <p:sp>
        <p:nvSpPr>
          <p:cNvPr id="8284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Some Classes </a:t>
            </a:r>
            <a:r>
              <a:rPr lang="en-US" dirty="0"/>
              <a:t>used by </a:t>
            </a:r>
            <a:r>
              <a:rPr lang="en-US" dirty="0">
                <a:solidFill>
                  <a:srgbClr val="FF0000"/>
                </a:solidFill>
              </a:rPr>
              <a:t>Huffman</a:t>
            </a:r>
          </a:p>
        </p:txBody>
      </p:sp>
    </p:spTree>
    <p:extLst>
      <p:ext uri="{BB962C8B-B14F-4D97-AF65-F5344CB8AC3E}">
        <p14:creationId xmlns:p14="http://schemas.microsoft.com/office/powerpoint/2010/main" val="8160383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0467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838200"/>
            <a:ext cx="8839200" cy="56388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400" b="1" dirty="0">
                <a:cs typeface="Times New Roman" pitchFamily="18" charset="0"/>
              </a:rPr>
              <a:t>Huffman: </a:t>
            </a:r>
            <a:r>
              <a:rPr lang="en-US" sz="2400" dirty="0">
                <a:cs typeface="Times New Roman" pitchFamily="18" charset="0"/>
              </a:rPr>
              <a:t> Contains </a:t>
            </a:r>
            <a:r>
              <a:rPr lang="en-US" sz="2400" b="1" dirty="0">
                <a:cs typeface="Times New Roman" pitchFamily="18" charset="0"/>
              </a:rPr>
              <a:t>main</a:t>
            </a:r>
            <a:r>
              <a:rPr lang="en-US" sz="2400" dirty="0">
                <a:cs typeface="Times New Roman" pitchFamily="18" charset="0"/>
              </a:rPr>
              <a:t>     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The algorithm: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sz="2400" dirty="0">
                <a:cs typeface="Times New Roman" pitchFamily="18" charset="0"/>
              </a:rPr>
              <a:t>Count character frequencies and build a list of Leaf nodes containing the characters and their </a:t>
            </a:r>
            <a:r>
              <a:rPr lang="en-US" sz="2400" dirty="0" smtClean="0">
                <a:cs typeface="Times New Roman" pitchFamily="18" charset="0"/>
              </a:rPr>
              <a:t>frequencies</a:t>
            </a:r>
            <a:endParaRPr lang="en-US" sz="2400" dirty="0">
              <a:cs typeface="Times New Roman" pitchFamily="18" charset="0"/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sz="2400" dirty="0">
                <a:cs typeface="Times New Roman" pitchFamily="18" charset="0"/>
              </a:rPr>
              <a:t>Use these nodes to build a sorted list (treated like a priority queue) of single-character Huffman </a:t>
            </a:r>
            <a:r>
              <a:rPr lang="en-US" sz="2400" dirty="0" smtClean="0">
                <a:cs typeface="Times New Roman" pitchFamily="18" charset="0"/>
              </a:rPr>
              <a:t>trees</a:t>
            </a:r>
            <a:endParaRPr lang="en-US" sz="2400" dirty="0">
              <a:cs typeface="Times New Roman" pitchFamily="18" charset="0"/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sz="2400" b="1" dirty="0">
                <a:cs typeface="Times New Roman" pitchFamily="18" charset="0"/>
              </a:rPr>
              <a:t>do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sz="2600" dirty="0">
                <a:cs typeface="Times New Roman" pitchFamily="18" charset="0"/>
              </a:rPr>
              <a:t>Take two smallest (in terms of total weight) trees from the sorted list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sz="2600" dirty="0">
                <a:cs typeface="Times New Roman" pitchFamily="18" charset="0"/>
              </a:rPr>
              <a:t>Combine these nodes into a new tree whose total weight is the sum of the weights of the new tree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sz="2600" dirty="0">
                <a:cs typeface="Times New Roman" pitchFamily="18" charset="0"/>
              </a:rPr>
              <a:t>Put this new tree into the sorted </a:t>
            </a:r>
            <a:r>
              <a:rPr lang="en-US" sz="2600" dirty="0" smtClean="0">
                <a:cs typeface="Times New Roman" pitchFamily="18" charset="0"/>
              </a:rPr>
              <a:t>list</a:t>
            </a:r>
            <a:endParaRPr lang="en-US" sz="2600" dirty="0">
              <a:cs typeface="Times New Roman" pitchFamily="18" charset="0"/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US" sz="2100" dirty="0">
                <a:cs typeface="Times New Roman" pitchFamily="18" charset="0"/>
              </a:rPr>
              <a:t>   </a:t>
            </a:r>
            <a:r>
              <a:rPr lang="en-US" sz="2100" b="1" dirty="0">
                <a:cs typeface="Times New Roman" pitchFamily="18" charset="0"/>
              </a:rPr>
              <a:t> </a:t>
            </a:r>
            <a:r>
              <a:rPr lang="en-US" b="1" dirty="0">
                <a:cs typeface="Times New Roman" pitchFamily="18" charset="0"/>
              </a:rPr>
              <a:t>while there is more than one tree </a:t>
            </a:r>
            <a:r>
              <a:rPr lang="en-US" b="1" dirty="0" smtClean="0">
                <a:cs typeface="Times New Roman" pitchFamily="18" charset="0"/>
              </a:rPr>
              <a:t>left</a:t>
            </a:r>
            <a:r>
              <a:rPr lang="en-US" sz="2100" b="1" dirty="0">
                <a:cs typeface="Times New Roman" pitchFamily="18" charset="0"/>
              </a:rPr>
              <a:t/>
            </a:r>
            <a:br>
              <a:rPr lang="en-US" sz="2100" b="1" dirty="0">
                <a:cs typeface="Times New Roman" pitchFamily="18" charset="0"/>
              </a:rPr>
            </a:br>
            <a:r>
              <a:rPr lang="en-US" sz="2100" dirty="0">
                <a:cs typeface="Times New Roman" pitchFamily="18" charset="0"/>
              </a:rPr>
              <a:t/>
            </a:r>
            <a:br>
              <a:rPr lang="en-US" sz="2100" dirty="0">
                <a:cs typeface="Times New Roman" pitchFamily="18" charset="0"/>
              </a:rPr>
            </a:br>
            <a:r>
              <a:rPr lang="en-US" dirty="0">
                <a:cs typeface="Times New Roman" pitchFamily="18" charset="0"/>
              </a:rPr>
              <a:t>The one remaining tree will be an optimal tree </a:t>
            </a:r>
            <a:r>
              <a:rPr lang="en-US" dirty="0" smtClean="0">
                <a:cs typeface="Times New Roman" pitchFamily="18" charset="0"/>
              </a:rPr>
              <a:t/>
            </a:r>
            <a:br>
              <a:rPr lang="en-US" dirty="0" smtClean="0">
                <a:cs typeface="Times New Roman" pitchFamily="18" charset="0"/>
              </a:rPr>
            </a:br>
            <a:r>
              <a:rPr lang="en-US" dirty="0" smtClean="0">
                <a:cs typeface="Times New Roman" pitchFamily="18" charset="0"/>
              </a:rPr>
              <a:t>for </a:t>
            </a:r>
            <a:r>
              <a:rPr lang="en-US" dirty="0">
                <a:cs typeface="Times New Roman" pitchFamily="18" charset="0"/>
              </a:rPr>
              <a:t>the entire </a:t>
            </a:r>
            <a:r>
              <a:rPr lang="en-US" dirty="0" smtClean="0">
                <a:cs typeface="Times New Roman" pitchFamily="18" charset="0"/>
              </a:rPr>
              <a:t>message</a:t>
            </a:r>
            <a:endParaRPr lang="en-US" sz="2100" dirty="0"/>
          </a:p>
        </p:txBody>
      </p:sp>
      <p:sp>
        <p:nvSpPr>
          <p:cNvPr id="8304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>
            <a:normAutofit/>
          </a:bodyPr>
          <a:lstStyle/>
          <a:p>
            <a:r>
              <a:rPr lang="en-US" sz="3600" dirty="0"/>
              <a:t>Classes used by Huffman, part 2</a:t>
            </a:r>
          </a:p>
        </p:txBody>
      </p:sp>
    </p:spTree>
    <p:extLst>
      <p:ext uri="{BB962C8B-B14F-4D97-AF65-F5344CB8AC3E}">
        <p14:creationId xmlns:p14="http://schemas.microsoft.com/office/powerpoint/2010/main" val="15229356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07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Leaf node class for Huffman Tree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143000" y="5029200"/>
            <a:ext cx="6553200" cy="1692771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chemeClr val="bg1"/>
                </a:solidFill>
              </a:rPr>
              <a:t>The code on this slide </a:t>
            </a:r>
            <a:r>
              <a:rPr lang="en-US" sz="2600" dirty="0" smtClean="0">
                <a:solidFill>
                  <a:schemeClr val="bg1"/>
                </a:solidFill>
              </a:rPr>
              <a:t>(and </a:t>
            </a:r>
            <a:r>
              <a:rPr lang="en-US" sz="2600" dirty="0">
                <a:solidFill>
                  <a:schemeClr val="bg1"/>
                </a:solidFill>
              </a:rPr>
              <a:t>the next four </a:t>
            </a:r>
            <a:r>
              <a:rPr lang="en-US" sz="2600" dirty="0" smtClean="0">
                <a:solidFill>
                  <a:schemeClr val="bg1"/>
                </a:solidFill>
              </a:rPr>
              <a:t>slides) produces </a:t>
            </a:r>
            <a:r>
              <a:rPr lang="en-US" sz="2600" dirty="0">
                <a:solidFill>
                  <a:schemeClr val="bg1"/>
                </a:solidFill>
              </a:rPr>
              <a:t>the output shown on the </a:t>
            </a:r>
            <a:r>
              <a:rPr lang="en-US" sz="2600" dirty="0" smtClean="0">
                <a:solidFill>
                  <a:schemeClr val="bg1"/>
                </a:solidFill>
              </a:rPr>
              <a:t>   </a:t>
            </a:r>
            <a:br>
              <a:rPr lang="en-US" sz="2600" dirty="0" smtClean="0">
                <a:solidFill>
                  <a:schemeClr val="bg1"/>
                </a:solidFill>
              </a:rPr>
            </a:br>
            <a:r>
              <a:rPr lang="en-US" sz="2600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A </a:t>
            </a:r>
            <a:r>
              <a:rPr lang="en-US" sz="2600" i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Huffman code: </a:t>
            </a:r>
            <a:r>
              <a:rPr lang="en-US" sz="2600" i="1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HelloGoodbye</a:t>
            </a:r>
            <a:r>
              <a:rPr lang="en-US" sz="2600" i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message</a:t>
            </a:r>
            <a:r>
              <a:rPr lang="en-US" sz="26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/>
            </a:r>
            <a:br>
              <a:rPr lang="en-US" sz="2600" dirty="0">
                <a:solidFill>
                  <a:schemeClr val="accent6">
                    <a:lumMod val="40000"/>
                    <a:lumOff val="60000"/>
                  </a:schemeClr>
                </a:solidFill>
              </a:rPr>
            </a:br>
            <a:r>
              <a:rPr lang="en-US" sz="2600" dirty="0">
                <a:solidFill>
                  <a:schemeClr val="bg1"/>
                </a:solidFill>
              </a:rPr>
              <a:t>slide</a:t>
            </a:r>
            <a:r>
              <a:rPr lang="en-US" sz="2600" dirty="0" smtClean="0">
                <a:solidFill>
                  <a:schemeClr val="bg1"/>
                </a:solidFill>
              </a:rPr>
              <a:t>.</a:t>
            </a:r>
            <a:endParaRPr lang="en-US" sz="2600" dirty="0">
              <a:solidFill>
                <a:schemeClr val="bg1"/>
              </a:solidFill>
            </a:endParaRPr>
          </a:p>
        </p:txBody>
      </p:sp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972" y="918410"/>
            <a:ext cx="8975833" cy="3424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886681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27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52400"/>
            <a:ext cx="8229600" cy="792162"/>
          </a:xfrm>
          <a:noFill/>
        </p:spPr>
        <p:txBody>
          <a:bodyPr>
            <a:normAutofit/>
          </a:bodyPr>
          <a:lstStyle/>
          <a:p>
            <a:r>
              <a:rPr lang="en-US" sz="3500" dirty="0"/>
              <a:t>Highlights of </a:t>
            </a:r>
            <a:r>
              <a:rPr lang="en-US" sz="3500" dirty="0" smtClean="0"/>
              <a:t> the </a:t>
            </a:r>
            <a:r>
              <a:rPr lang="en-US" sz="3500" dirty="0" err="1" smtClean="0"/>
              <a:t>HuffmanTree</a:t>
            </a:r>
            <a:r>
              <a:rPr lang="en-US" sz="3500" dirty="0" smtClean="0"/>
              <a:t> </a:t>
            </a:r>
            <a:r>
              <a:rPr lang="en-US" sz="3500" dirty="0"/>
              <a:t>class</a:t>
            </a:r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466" y="627590"/>
            <a:ext cx="8017933" cy="6198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509801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/>
              <a:t>Printing a </a:t>
            </a:r>
            <a:r>
              <a:rPr lang="en-US" dirty="0" err="1"/>
              <a:t>HuffmanTree</a:t>
            </a:r>
            <a:endParaRPr lang="en-US" dirty="0"/>
          </a:p>
        </p:txBody>
      </p:sp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44" y="732894"/>
            <a:ext cx="9125279" cy="60489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0383260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68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6200"/>
            <a:ext cx="8229600" cy="868362"/>
          </a:xfrm>
          <a:noFill/>
        </p:spPr>
        <p:txBody>
          <a:bodyPr>
            <a:normAutofit/>
          </a:bodyPr>
          <a:lstStyle/>
          <a:p>
            <a:r>
              <a:rPr lang="en-US" dirty="0"/>
              <a:t>Highlights of Huffman class </a:t>
            </a:r>
            <a:r>
              <a:rPr lang="en-US" dirty="0" smtClean="0"/>
              <a:t>part 1</a:t>
            </a:r>
            <a:endParaRPr lang="en-US" dirty="0"/>
          </a:p>
        </p:txBody>
      </p:sp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0"/>
            <a:ext cx="8534400" cy="5972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3597545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68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868362"/>
          </a:xfrm>
          <a:noFill/>
        </p:spPr>
        <p:txBody>
          <a:bodyPr>
            <a:normAutofit/>
          </a:bodyPr>
          <a:lstStyle/>
          <a:p>
            <a:r>
              <a:rPr lang="en-US" dirty="0" smtClean="0"/>
              <a:t>Remainder of the main() method</a:t>
            </a:r>
            <a:endParaRPr lang="en-US" dirty="0"/>
          </a:p>
        </p:txBody>
      </p:sp>
      <p:pic>
        <p:nvPicPr>
          <p:cNvPr id="471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99" y="907873"/>
            <a:ext cx="8921227" cy="54929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97630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50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33400" indent="-533400"/>
            <a:r>
              <a:rPr lang="en-US" dirty="0"/>
              <a:t>The Huffman code is provably optimal among all single-character codes for a given message.</a:t>
            </a:r>
          </a:p>
          <a:p>
            <a:pPr marL="533400" indent="-533400"/>
            <a:r>
              <a:rPr lang="en-US" dirty="0"/>
              <a:t>Going farther:</a:t>
            </a:r>
          </a:p>
          <a:p>
            <a:pPr marL="933450" lvl="1" indent="-476250"/>
            <a:r>
              <a:rPr lang="en-US" dirty="0"/>
              <a:t>Look for frequently occurring </a:t>
            </a:r>
            <a:r>
              <a:rPr lang="en-US" dirty="0" smtClean="0"/>
              <a:t>sequences of characters </a:t>
            </a:r>
            <a:r>
              <a:rPr lang="en-US" dirty="0"/>
              <a:t>and make codes for them as well</a:t>
            </a:r>
            <a:r>
              <a:rPr lang="en-US" dirty="0" smtClean="0"/>
              <a:t>.</a:t>
            </a:r>
          </a:p>
          <a:p>
            <a:pPr marL="533400" indent="-476250"/>
            <a:r>
              <a:rPr lang="en-US" dirty="0" smtClean="0"/>
              <a:t>Compression for specialized data (such as sound, pictures, video).  </a:t>
            </a:r>
          </a:p>
          <a:p>
            <a:pPr marL="933450" lvl="1" indent="-476250"/>
            <a:r>
              <a:rPr lang="en-US" dirty="0" smtClean="0"/>
              <a:t>Okay to be "</a:t>
            </a:r>
            <a:r>
              <a:rPr lang="en-US" dirty="0" err="1" smtClean="0"/>
              <a:t>lossy</a:t>
            </a:r>
            <a:r>
              <a:rPr lang="en-US" dirty="0" smtClean="0"/>
              <a:t>" as long as a person seeing/hearing the decoded version can barely see/hear the difference.</a:t>
            </a:r>
            <a:endParaRPr lang="en-US" dirty="0"/>
          </a:p>
        </p:txBody>
      </p:sp>
      <p:sp>
        <p:nvSpPr>
          <p:cNvPr id="855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4206199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Data Compression</a:t>
            </a:r>
            <a:endParaRPr lang="en-US" sz="48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More important than ever  …</a:t>
            </a:r>
          </a:p>
          <a:p>
            <a:r>
              <a:rPr lang="en-US" sz="2800" dirty="0" smtClean="0"/>
              <a:t>This presentation repeats my CSSE 230 presentation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27296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990600" y="914400"/>
            <a:ext cx="6705600" cy="2971800"/>
            <a:chOff x="672" y="528"/>
            <a:chExt cx="4416" cy="2016"/>
          </a:xfrm>
          <a:solidFill>
            <a:schemeClr val="bg1"/>
          </a:solidFill>
        </p:grpSpPr>
        <p:sp>
          <p:nvSpPr>
            <p:cNvPr id="857093" name="Rectangle 5"/>
            <p:cNvSpPr>
              <a:spLocks noChangeArrowheads="1"/>
            </p:cNvSpPr>
            <p:nvPr/>
          </p:nvSpPr>
          <p:spPr bwMode="auto">
            <a:xfrm>
              <a:off x="672" y="528"/>
              <a:ext cx="4416" cy="2016"/>
            </a:xfrm>
            <a:prstGeom prst="rect">
              <a:avLst/>
            </a:prstGeom>
            <a:grpFill/>
            <a:ln w="19050">
              <a:solidFill>
                <a:srgbClr val="007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857094" name="Object 6"/>
            <p:cNvGraphicFramePr>
              <a:graphicFrameLocks noChangeAspect="1"/>
            </p:cNvGraphicFramePr>
            <p:nvPr/>
          </p:nvGraphicFramePr>
          <p:xfrm>
            <a:off x="822" y="960"/>
            <a:ext cx="4074" cy="14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014" name="Worksheet" r:id="rId7" imgW="6445080" imgH="2274120" progId="Excel.Sheet.8">
                    <p:embed/>
                  </p:oleObj>
                </mc:Choice>
                <mc:Fallback>
                  <p:oleObj name="Worksheet" r:id="rId7" imgW="6445080" imgH="2274120" progId="Excel.Sheet.8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22" y="960"/>
                          <a:ext cx="4074" cy="143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tx1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57095" name="Text Box 7"/>
            <p:cNvSpPr txBox="1">
              <a:spLocks noChangeArrowheads="1"/>
            </p:cNvSpPr>
            <p:nvPr/>
          </p:nvSpPr>
          <p:spPr bwMode="auto">
            <a:xfrm>
              <a:off x="1632" y="568"/>
              <a:ext cx="2302" cy="359"/>
            </a:xfrm>
            <a:prstGeom prst="rect">
              <a:avLst/>
            </a:prstGeom>
            <a:grpFill/>
            <a:ln w="9525">
              <a:solidFill>
                <a:srgbClr val="0070C0"/>
              </a:solidFill>
              <a:miter lim="800000"/>
              <a:headEnd/>
              <a:tailEnd/>
            </a:ln>
            <a:effectLst/>
          </p:spPr>
          <p:txBody>
            <a:bodyPr wrap="square" tIns="18288" bIns="18288">
              <a:spAutoFit/>
            </a:bodyPr>
            <a:lstStyle/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sz="3200" b="1" dirty="0">
                  <a:solidFill>
                    <a:srgbClr val="FF0000"/>
                  </a:solidFill>
                  <a:latin typeface="Times New Roman" pitchFamily="-112" charset="0"/>
                </a:rPr>
                <a:t>Letter frequencies</a:t>
              </a:r>
            </a:p>
          </p:txBody>
        </p:sp>
      </p:grpSp>
      <p:sp>
        <p:nvSpPr>
          <p:cNvPr id="85709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-152400"/>
            <a:ext cx="8229600" cy="838200"/>
          </a:xfrm>
        </p:spPr>
        <p:txBody>
          <a:bodyPr>
            <a:normAutofit/>
          </a:bodyPr>
          <a:lstStyle/>
          <a:p>
            <a:r>
              <a:rPr lang="en-US" sz="4000" b="1" dirty="0"/>
              <a:t>Data </a:t>
            </a:r>
            <a:r>
              <a:rPr lang="en-US" sz="4000" b="1" dirty="0" smtClean="0"/>
              <a:t>(Text) Compression</a:t>
            </a:r>
            <a:endParaRPr lang="en-US" sz="4000" b="1" dirty="0"/>
          </a:p>
        </p:txBody>
      </p:sp>
      <p:sp>
        <p:nvSpPr>
          <p:cNvPr id="857091" name="Text Box 3"/>
          <p:cNvSpPr txBox="1">
            <a:spLocks noChangeArrowheads="1"/>
          </p:cNvSpPr>
          <p:nvPr/>
        </p:nvSpPr>
        <p:spPr bwMode="auto">
          <a:xfrm>
            <a:off x="0" y="609600"/>
            <a:ext cx="9144000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1300" b="1" dirty="0">
                <a:solidFill>
                  <a:schemeClr val="tx1"/>
                </a:solidFill>
                <a:latin typeface="Courier New" pitchFamily="-112" charset="0"/>
                <a:cs typeface="Courier New" pitchFamily="-112" charset="0"/>
              </a:rPr>
              <a:t>YOU SAY GOODBYE. I SAY HELLO. HELLO, HELLO. I DON'T KNOW WHY YOU SAY GOODBYE, I SAY HELLO.</a:t>
            </a:r>
            <a:r>
              <a:rPr lang="en-US" sz="1300" b="1" dirty="0">
                <a:solidFill>
                  <a:schemeClr val="tx1"/>
                </a:solidFill>
                <a:latin typeface="Times New Roman" pitchFamily="-112" charset="0"/>
              </a:rPr>
              <a:t> </a:t>
            </a:r>
          </a:p>
        </p:txBody>
      </p:sp>
      <p:sp>
        <p:nvSpPr>
          <p:cNvPr id="857096" name="Text Box 8"/>
          <p:cNvSpPr txBox="1">
            <a:spLocks noChangeArrowheads="1"/>
          </p:cNvSpPr>
          <p:nvPr/>
        </p:nvSpPr>
        <p:spPr bwMode="auto">
          <a:xfrm>
            <a:off x="76200" y="3886200"/>
            <a:ext cx="7848600" cy="2933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spcAft>
                <a:spcPct val="5000"/>
              </a:spcAft>
              <a:buClrTx/>
              <a:buSzTx/>
              <a:buFontTx/>
              <a:buChar char="•"/>
            </a:pPr>
            <a:r>
              <a:rPr lang="en-US" sz="2200" dirty="0">
                <a:solidFill>
                  <a:schemeClr val="tx1"/>
                </a:solidFill>
                <a:latin typeface="Times New Roman" pitchFamily="-112" charset="0"/>
              </a:rPr>
              <a:t>There are 90 characters altogether.</a:t>
            </a:r>
          </a:p>
          <a:p>
            <a:pPr>
              <a:spcBef>
                <a:spcPct val="0"/>
              </a:spcBef>
              <a:spcAft>
                <a:spcPct val="5000"/>
              </a:spcAft>
              <a:buClrTx/>
              <a:buSzTx/>
              <a:buFontTx/>
              <a:buChar char="•"/>
            </a:pPr>
            <a:r>
              <a:rPr lang="en-US" sz="2200" dirty="0">
                <a:solidFill>
                  <a:schemeClr val="tx1"/>
                </a:solidFill>
                <a:latin typeface="Times New Roman" pitchFamily="-112" charset="0"/>
              </a:rPr>
              <a:t>How many total bits in the ASCII representation of this string?</a:t>
            </a:r>
          </a:p>
          <a:p>
            <a:pPr>
              <a:spcBef>
                <a:spcPct val="0"/>
              </a:spcBef>
              <a:spcAft>
                <a:spcPct val="5000"/>
              </a:spcAft>
              <a:buClrTx/>
              <a:buSzTx/>
              <a:buFontTx/>
              <a:buChar char="•"/>
            </a:pPr>
            <a:r>
              <a:rPr lang="en-US" sz="2200" dirty="0">
                <a:solidFill>
                  <a:schemeClr val="tx1"/>
                </a:solidFill>
                <a:latin typeface="Times New Roman" pitchFamily="-112" charset="0"/>
              </a:rPr>
              <a:t>We can get by with fewer bits per character (custom code</a:t>
            </a:r>
            <a:r>
              <a:rPr lang="en-US" sz="2200" dirty="0" smtClean="0">
                <a:solidFill>
                  <a:schemeClr val="tx1"/>
                </a:solidFill>
                <a:latin typeface="Times New Roman" pitchFamily="-112" charset="0"/>
              </a:rPr>
              <a:t>)</a:t>
            </a:r>
            <a:endParaRPr lang="en-US" sz="2200" dirty="0">
              <a:solidFill>
                <a:schemeClr val="tx1"/>
              </a:solidFill>
              <a:latin typeface="Times New Roman" pitchFamily="-112" charset="0"/>
            </a:endParaRPr>
          </a:p>
          <a:p>
            <a:pPr lvl="1">
              <a:spcBef>
                <a:spcPct val="0"/>
              </a:spcBef>
              <a:spcAft>
                <a:spcPct val="5000"/>
              </a:spcAft>
              <a:buClrTx/>
              <a:buSzTx/>
              <a:buFontTx/>
              <a:buChar char="•"/>
            </a:pPr>
            <a:r>
              <a:rPr lang="en-US" sz="2200" dirty="0">
                <a:solidFill>
                  <a:schemeClr val="tx1"/>
                </a:solidFill>
                <a:latin typeface="Times New Roman" pitchFamily="-112" charset="0"/>
              </a:rPr>
              <a:t>How many bits per character?  How many for entire message?</a:t>
            </a:r>
          </a:p>
          <a:p>
            <a:pPr lvl="1">
              <a:spcBef>
                <a:spcPct val="0"/>
              </a:spcBef>
              <a:spcAft>
                <a:spcPct val="5000"/>
              </a:spcAft>
              <a:buClrTx/>
              <a:buSzTx/>
              <a:buFontTx/>
              <a:buChar char="•"/>
            </a:pPr>
            <a:r>
              <a:rPr lang="en-US" sz="2200" dirty="0">
                <a:solidFill>
                  <a:schemeClr val="tx1"/>
                </a:solidFill>
                <a:latin typeface="Times New Roman" pitchFamily="-112" charset="0"/>
              </a:rPr>
              <a:t>Do we need to include anything else in the message?</a:t>
            </a:r>
          </a:p>
          <a:p>
            <a:pPr lvl="1">
              <a:spcBef>
                <a:spcPct val="0"/>
              </a:spcBef>
              <a:spcAft>
                <a:spcPct val="5000"/>
              </a:spcAft>
              <a:buClrTx/>
              <a:buSzTx/>
              <a:buFontTx/>
              <a:buChar char="•"/>
            </a:pPr>
            <a:r>
              <a:rPr lang="en-US" sz="2200" dirty="0">
                <a:solidFill>
                  <a:schemeClr val="tx1"/>
                </a:solidFill>
                <a:latin typeface="Times New Roman" pitchFamily="-112" charset="0"/>
              </a:rPr>
              <a:t>How to represent the table?</a:t>
            </a:r>
          </a:p>
          <a:p>
            <a:pPr lvl="1">
              <a:spcBef>
                <a:spcPct val="0"/>
              </a:spcBef>
              <a:spcAft>
                <a:spcPct val="5000"/>
              </a:spcAft>
              <a:buClrTx/>
              <a:buSzTx/>
              <a:buFontTx/>
              <a:buNone/>
            </a:pPr>
            <a:r>
              <a:rPr lang="en-US" sz="2200" dirty="0" smtClean="0">
                <a:solidFill>
                  <a:schemeClr val="tx1"/>
                </a:solidFill>
                <a:latin typeface="Times New Roman" pitchFamily="-112" charset="0"/>
              </a:rPr>
              <a:t>               1</a:t>
            </a:r>
            <a:r>
              <a:rPr lang="en-US" sz="2200" dirty="0">
                <a:solidFill>
                  <a:schemeClr val="tx1"/>
                </a:solidFill>
                <a:latin typeface="Times New Roman" pitchFamily="-112" charset="0"/>
              </a:rPr>
              <a:t>. count   </a:t>
            </a:r>
            <a:r>
              <a:rPr lang="en-US" sz="2200" dirty="0" smtClean="0">
                <a:solidFill>
                  <a:schemeClr val="tx1"/>
                </a:solidFill>
                <a:latin typeface="Times New Roman" pitchFamily="-112" charset="0"/>
              </a:rPr>
              <a:t/>
            </a:r>
            <a:br>
              <a:rPr lang="en-US" sz="2200" dirty="0" smtClean="0">
                <a:solidFill>
                  <a:schemeClr val="tx1"/>
                </a:solidFill>
                <a:latin typeface="Times New Roman" pitchFamily="-112" charset="0"/>
              </a:rPr>
            </a:br>
            <a:r>
              <a:rPr lang="en-US" sz="2200" dirty="0" smtClean="0">
                <a:solidFill>
                  <a:schemeClr val="tx1"/>
                </a:solidFill>
                <a:latin typeface="Times New Roman" pitchFamily="-112" charset="0"/>
              </a:rPr>
              <a:t>               </a:t>
            </a:r>
            <a:r>
              <a:rPr lang="en-US" sz="2200" dirty="0">
                <a:solidFill>
                  <a:schemeClr val="tx1"/>
                </a:solidFill>
                <a:latin typeface="Times New Roman" pitchFamily="-112" charset="0"/>
              </a:rPr>
              <a:t>2. ASCII code for each character  </a:t>
            </a:r>
            <a:r>
              <a:rPr lang="en-US" sz="2400" dirty="0">
                <a:solidFill>
                  <a:srgbClr val="FF0000"/>
                </a:solidFill>
                <a:latin typeface="Times New Roman" pitchFamily="-112" charset="0"/>
              </a:rPr>
              <a:t>How to do better?</a:t>
            </a:r>
          </a:p>
        </p:txBody>
      </p:sp>
      <p:pic>
        <p:nvPicPr>
          <p:cNvPr id="4" name="HelloGoodbye.mp3">
            <a:hlinkClick r:id="" action="ppaction://media"/>
          </p:cNvPr>
          <p:cNvPicPr>
            <a:picLocks noChangeAspect="1"/>
          </p:cNvPicPr>
          <p:nvPr>
            <a:audi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9"/>
          <a:stretch>
            <a:fillRect/>
          </a:stretch>
        </p:blipFill>
        <p:spPr>
          <a:xfrm>
            <a:off x="8077200" y="2095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615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70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70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70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70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70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70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70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70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70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70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70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70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7" dur="1347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4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857096" grpId="0" uiExpand="1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251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14400"/>
            <a:ext cx="8229600" cy="52578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Named for David Huffman</a:t>
            </a:r>
          </a:p>
          <a:p>
            <a:pPr lvl="1"/>
            <a:r>
              <a:rPr lang="en-US" dirty="0">
                <a:hlinkClick r:id="rId3"/>
              </a:rPr>
              <a:t>http://en.wikipedia.org/wiki/David_A._Huffman</a:t>
            </a:r>
            <a:endParaRPr lang="en-US" dirty="0"/>
          </a:p>
          <a:p>
            <a:pPr lvl="1"/>
            <a:r>
              <a:rPr lang="en-US" dirty="0"/>
              <a:t>Invented while he was a graduate student at MIT.</a:t>
            </a:r>
          </a:p>
          <a:p>
            <a:pPr lvl="1"/>
            <a:r>
              <a:rPr lang="en-US" dirty="0"/>
              <a:t>Huffman never tried to patent an invention from his work. Instead, he concentrated his efforts on education. </a:t>
            </a:r>
            <a:endParaRPr lang="en-US" dirty="0" smtClean="0"/>
          </a:p>
          <a:p>
            <a:pPr lvl="1"/>
            <a:r>
              <a:rPr lang="en-US" dirty="0" smtClean="0"/>
              <a:t>In </a:t>
            </a:r>
            <a:r>
              <a:rPr lang="en-US" dirty="0"/>
              <a:t>Huffman's own words, "My products are my students."</a:t>
            </a:r>
          </a:p>
          <a:p>
            <a:r>
              <a:rPr lang="en-US" b="1" dirty="0" smtClean="0"/>
              <a:t>Principles of variable-length character codes:</a:t>
            </a:r>
            <a:endParaRPr lang="en-US" b="1" dirty="0"/>
          </a:p>
          <a:p>
            <a:pPr lvl="1"/>
            <a:r>
              <a:rPr lang="en-US" dirty="0"/>
              <a:t>Less-frequent characters have longer codes</a:t>
            </a:r>
          </a:p>
          <a:p>
            <a:pPr lvl="1"/>
            <a:r>
              <a:rPr lang="en-US" dirty="0"/>
              <a:t>No code can be a prefix of another </a:t>
            </a:r>
            <a:r>
              <a:rPr lang="en-US" dirty="0" smtClean="0"/>
              <a:t>code</a:t>
            </a:r>
            <a:endParaRPr lang="en-US" dirty="0"/>
          </a:p>
          <a:p>
            <a:r>
              <a:rPr lang="en-US" dirty="0"/>
              <a:t>We build a </a:t>
            </a:r>
            <a:r>
              <a:rPr lang="en-US" dirty="0" smtClean="0"/>
              <a:t>tree (based </a:t>
            </a:r>
            <a:r>
              <a:rPr lang="en-US" dirty="0"/>
              <a:t>on character </a:t>
            </a:r>
            <a:r>
              <a:rPr lang="en-US" dirty="0" smtClean="0"/>
              <a:t>frequencies) </a:t>
            </a:r>
            <a:r>
              <a:rPr lang="en-US" dirty="0"/>
              <a:t>that can be used to encode and decode </a:t>
            </a:r>
            <a:r>
              <a:rPr lang="en-US" dirty="0" smtClean="0"/>
              <a:t>messages</a:t>
            </a:r>
            <a:endParaRPr lang="en-US" dirty="0"/>
          </a:p>
          <a:p>
            <a:endParaRPr lang="en-US" dirty="0"/>
          </a:p>
        </p:txBody>
      </p:sp>
      <p:sp>
        <p:nvSpPr>
          <p:cNvPr id="8212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382000" cy="914400"/>
          </a:xfrm>
        </p:spPr>
        <p:txBody>
          <a:bodyPr/>
          <a:lstStyle/>
          <a:p>
            <a:r>
              <a:rPr lang="en-US" sz="3600" b="1" dirty="0"/>
              <a:t>Compression algorithm: Huffman encoding</a:t>
            </a:r>
            <a:br>
              <a:rPr lang="en-US" sz="3600" b="1" dirty="0"/>
            </a:b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622149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25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81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>
            <a:normAutofit/>
          </a:bodyPr>
          <a:lstStyle/>
          <a:p>
            <a:r>
              <a:rPr lang="en-US" dirty="0" smtClean="0"/>
              <a:t>Assume </a:t>
            </a:r>
            <a:r>
              <a:rPr lang="en-US" dirty="0"/>
              <a:t>that we have some routines for packing sequences of bits into bytes and writing them to a file,  and for unpacking </a:t>
            </a:r>
            <a:r>
              <a:rPr lang="en-US" dirty="0" smtClean="0"/>
              <a:t>bytes into bits when </a:t>
            </a:r>
            <a:r>
              <a:rPr lang="en-US" dirty="0"/>
              <a:t>reading the </a:t>
            </a:r>
            <a:r>
              <a:rPr lang="en-US" dirty="0" smtClean="0"/>
              <a:t>file</a:t>
            </a:r>
            <a:endParaRPr lang="en-US" dirty="0"/>
          </a:p>
          <a:p>
            <a:pPr lvl="1"/>
            <a:r>
              <a:rPr lang="en-US" dirty="0"/>
              <a:t>Weiss has a very clever approach:</a:t>
            </a:r>
          </a:p>
          <a:p>
            <a:pPr lvl="2"/>
            <a:r>
              <a:rPr lang="en-US" b="1" dirty="0" err="1"/>
              <a:t>BitOutputStream</a:t>
            </a:r>
            <a:r>
              <a:rPr lang="en-US" dirty="0"/>
              <a:t> and </a:t>
            </a:r>
            <a:r>
              <a:rPr lang="en-US" b="1" dirty="0" err="1" smtClean="0"/>
              <a:t>BitInputStream</a:t>
            </a:r>
            <a:endParaRPr lang="en-US" dirty="0"/>
          </a:p>
          <a:p>
            <a:pPr lvl="2"/>
            <a:r>
              <a:rPr lang="en-US" dirty="0"/>
              <a:t>methods </a:t>
            </a:r>
            <a:r>
              <a:rPr lang="en-US" b="1" dirty="0" err="1">
                <a:latin typeface="Courier New" pitchFamily="-112" charset="0"/>
              </a:rPr>
              <a:t>writeBit</a:t>
            </a:r>
            <a:r>
              <a:rPr lang="en-US" dirty="0"/>
              <a:t> and </a:t>
            </a:r>
            <a:r>
              <a:rPr lang="en-US" b="1" dirty="0" err="1">
                <a:latin typeface="Courier New" pitchFamily="-112" charset="0"/>
              </a:rPr>
              <a:t>readBit</a:t>
            </a:r>
            <a:r>
              <a:rPr lang="en-US" dirty="0"/>
              <a:t> allow us to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logically read or write a </a:t>
            </a:r>
            <a:r>
              <a:rPr lang="en-US" dirty="0"/>
              <a:t>bit at a </a:t>
            </a:r>
            <a:r>
              <a:rPr lang="en-US" dirty="0" smtClean="0"/>
              <a:t>time</a:t>
            </a:r>
            <a:endParaRPr lang="en-US" dirty="0"/>
          </a:p>
        </p:txBody>
      </p:sp>
      <p:sp>
        <p:nvSpPr>
          <p:cNvPr id="8581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868362"/>
          </a:xfrm>
        </p:spPr>
        <p:txBody>
          <a:bodyPr>
            <a:normAutofit/>
          </a:bodyPr>
          <a:lstStyle/>
          <a:p>
            <a:r>
              <a:rPr lang="en-US" sz="3600" b="1" dirty="0"/>
              <a:t>Variable-length </a:t>
            </a:r>
            <a:r>
              <a:rPr lang="en-US" sz="3600" b="1" dirty="0" smtClean="0"/>
              <a:t>Codes </a:t>
            </a:r>
            <a:r>
              <a:rPr lang="en-US" sz="3600" b="1" dirty="0"/>
              <a:t>for </a:t>
            </a:r>
            <a:r>
              <a:rPr lang="en-US" sz="3600" b="1" dirty="0" smtClean="0"/>
              <a:t>Characters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779003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913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38200"/>
            <a:ext cx="9144000" cy="490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59139" name="Rectangle 3"/>
          <p:cNvSpPr>
            <a:spLocks noGrp="1" noChangeArrowheads="1"/>
          </p:cNvSpPr>
          <p:nvPr>
            <p:ph type="title"/>
          </p:nvPr>
        </p:nvSpPr>
        <p:spPr>
          <a:xfrm>
            <a:off x="76200" y="-76200"/>
            <a:ext cx="8458200" cy="914400"/>
          </a:xfrm>
        </p:spPr>
        <p:txBody>
          <a:bodyPr>
            <a:normAutofit/>
          </a:bodyPr>
          <a:lstStyle/>
          <a:p>
            <a:r>
              <a:rPr lang="en-US" sz="3200" dirty="0"/>
              <a:t>A Huffman code: </a:t>
            </a:r>
            <a:r>
              <a:rPr lang="en-US" sz="3200" dirty="0" err="1"/>
              <a:t>HelloGoodbye</a:t>
            </a:r>
            <a:r>
              <a:rPr lang="en-US" sz="3200" dirty="0"/>
              <a:t> message</a:t>
            </a:r>
          </a:p>
        </p:txBody>
      </p:sp>
      <p:sp>
        <p:nvSpPr>
          <p:cNvPr id="859140" name="Text Box 4"/>
          <p:cNvSpPr txBox="1">
            <a:spLocks noChangeArrowheads="1"/>
          </p:cNvSpPr>
          <p:nvPr/>
        </p:nvSpPr>
        <p:spPr bwMode="auto">
          <a:xfrm>
            <a:off x="4267200" y="5638800"/>
            <a:ext cx="2209800" cy="1077218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3200" dirty="0">
                <a:solidFill>
                  <a:schemeClr val="bg1"/>
                </a:solidFill>
                <a:latin typeface="Times New Roman" pitchFamily="18" charset="0"/>
              </a:rPr>
              <a:t>Draw part of the </a:t>
            </a:r>
            <a:r>
              <a:rPr lang="en-US" sz="3200" dirty="0" smtClean="0">
                <a:solidFill>
                  <a:schemeClr val="bg1"/>
                </a:solidFill>
                <a:latin typeface="Times New Roman" pitchFamily="18" charset="0"/>
              </a:rPr>
              <a:t>Tree</a:t>
            </a:r>
            <a:endParaRPr lang="en-US" sz="3200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859141" name="Text Box 5"/>
          <p:cNvSpPr txBox="1">
            <a:spLocks noChangeArrowheads="1"/>
          </p:cNvSpPr>
          <p:nvPr/>
        </p:nvSpPr>
        <p:spPr bwMode="auto">
          <a:xfrm>
            <a:off x="7053943" y="4343400"/>
            <a:ext cx="2057400" cy="1077218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3200" dirty="0">
                <a:solidFill>
                  <a:schemeClr val="bg1"/>
                </a:solidFill>
                <a:latin typeface="Times New Roman" pitchFamily="18" charset="0"/>
              </a:rPr>
              <a:t>Decode a "message"</a:t>
            </a:r>
          </a:p>
        </p:txBody>
      </p:sp>
    </p:spTree>
    <p:extLst>
      <p:ext uri="{BB962C8B-B14F-4D97-AF65-F5344CB8AC3E}">
        <p14:creationId xmlns:p14="http://schemas.microsoft.com/office/powerpoint/2010/main" val="812807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59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914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14400"/>
            <a:ext cx="8229600" cy="4495800"/>
          </a:xfrm>
          <a:ln w="15875">
            <a:solidFill>
              <a:schemeClr val="hlink"/>
            </a:solidFill>
          </a:ln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b="1">
                <a:latin typeface="Courier New" pitchFamily="49" charset="0"/>
                <a:cs typeface="Courier New" pitchFamily="49" charset="0"/>
              </a:rPr>
              <a:t>I 1</a:t>
            </a:r>
            <a:endParaRPr lang="en-US" sz="2400" b="1">
              <a:cs typeface="Times New Roman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en-US" sz="2400" b="1">
                <a:latin typeface="Courier New" pitchFamily="49" charset="0"/>
                <a:cs typeface="Courier New" pitchFamily="49" charset="0"/>
              </a:rPr>
              <a:t>R 1</a:t>
            </a:r>
            <a:endParaRPr lang="en-US" sz="2400" b="1">
              <a:cs typeface="Times New Roman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en-US" sz="2400" b="1">
                <a:latin typeface="Courier New" pitchFamily="49" charset="0"/>
                <a:cs typeface="Courier New" pitchFamily="49" charset="0"/>
              </a:rPr>
              <a:t>N 2</a:t>
            </a:r>
            <a:endParaRPr lang="en-US" sz="2400" b="1">
              <a:cs typeface="Times New Roman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en-US" sz="2400" b="1">
                <a:latin typeface="Courier New" pitchFamily="49" charset="0"/>
                <a:cs typeface="Courier New" pitchFamily="49" charset="0"/>
              </a:rPr>
              <a:t>O 3</a:t>
            </a:r>
            <a:endParaRPr lang="en-US" sz="2400" b="1">
              <a:cs typeface="Times New Roman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en-US" sz="2400" b="1">
                <a:latin typeface="Courier New" pitchFamily="49" charset="0"/>
                <a:cs typeface="Courier New" pitchFamily="49" charset="0"/>
              </a:rPr>
              <a:t>A 3</a:t>
            </a:r>
            <a:endParaRPr lang="en-US" sz="2400" b="1">
              <a:cs typeface="Times New Roman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en-US" sz="2400" b="1">
                <a:latin typeface="Courier New" pitchFamily="49" charset="0"/>
                <a:cs typeface="Courier New" pitchFamily="49" charset="0"/>
              </a:rPr>
              <a:t>T 5</a:t>
            </a:r>
            <a:endParaRPr lang="en-US" sz="2400" b="1">
              <a:cs typeface="Times New Roman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en-US" sz="2400" b="1">
                <a:latin typeface="Courier New" pitchFamily="49" charset="0"/>
                <a:cs typeface="Courier New" pitchFamily="49" charset="0"/>
              </a:rPr>
              <a:t>E 8</a:t>
            </a:r>
            <a:endParaRPr lang="en-US" sz="2400" b="1"/>
          </a:p>
        </p:txBody>
      </p:sp>
      <p:sp>
        <p:nvSpPr>
          <p:cNvPr id="8192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500" b="1" dirty="0"/>
              <a:t>Build the tree for a smaller message</a:t>
            </a:r>
          </a:p>
        </p:txBody>
      </p:sp>
      <p:sp>
        <p:nvSpPr>
          <p:cNvPr id="819204" name="Text Box 4"/>
          <p:cNvSpPr txBox="1">
            <a:spLocks noChangeArrowheads="1"/>
          </p:cNvSpPr>
          <p:nvPr/>
        </p:nvSpPr>
        <p:spPr bwMode="auto">
          <a:xfrm>
            <a:off x="1828800" y="1143000"/>
            <a:ext cx="6553200" cy="353943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Tx/>
              <a:buSzTx/>
              <a:buFontTx/>
              <a:buChar char="•"/>
            </a:pPr>
            <a:r>
              <a:rPr lang="en-US" sz="3200" dirty="0">
                <a:solidFill>
                  <a:schemeClr val="tx1"/>
                </a:solidFill>
                <a:latin typeface="Times New Roman" pitchFamily="18" charset="0"/>
              </a:rPr>
              <a:t>Start with a separate tree for each character (in a priority queue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</a:rPr>
              <a:t>)</a:t>
            </a:r>
            <a:endParaRPr lang="en-US" sz="3200" dirty="0">
              <a:solidFill>
                <a:schemeClr val="tx1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  <a:buClrTx/>
              <a:buSzTx/>
              <a:buFontTx/>
              <a:buChar char="•"/>
            </a:pPr>
            <a:r>
              <a:rPr lang="en-US" sz="3200" dirty="0">
                <a:solidFill>
                  <a:schemeClr val="tx1"/>
                </a:solidFill>
                <a:latin typeface="Times New Roman" pitchFamily="18" charset="0"/>
              </a:rPr>
              <a:t>Repeatedly merge the two lowest (total) frequency 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</a:rPr>
              <a:t>trees and insert new tree back into priority queue</a:t>
            </a:r>
          </a:p>
          <a:p>
            <a:pPr>
              <a:spcBef>
                <a:spcPct val="50000"/>
              </a:spcBef>
              <a:buClrTx/>
              <a:buSzTx/>
              <a:buFontTx/>
              <a:buChar char="•"/>
            </a:pPr>
            <a:endParaRPr lang="en-US" sz="3200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819205" name="Text Box 5"/>
          <p:cNvSpPr txBox="1">
            <a:spLocks noChangeArrowheads="1"/>
          </p:cNvSpPr>
          <p:nvPr/>
        </p:nvSpPr>
        <p:spPr bwMode="auto">
          <a:xfrm>
            <a:off x="1752600" y="3946525"/>
            <a:ext cx="67818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Tx/>
              <a:buSzTx/>
              <a:buFontTx/>
              <a:buChar char="•"/>
            </a:pPr>
            <a:r>
              <a:rPr lang="en-US" sz="3200" dirty="0">
                <a:solidFill>
                  <a:schemeClr val="tx1"/>
                </a:solidFill>
                <a:latin typeface="Times New Roman" pitchFamily="18" charset="0"/>
              </a:rPr>
              <a:t>Use the 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</a:rPr>
              <a:t>Huffman tree 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</a:rPr>
              <a:t>to encode  NATION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</a:rPr>
              <a:t>.</a:t>
            </a:r>
            <a:endParaRPr lang="en-US" sz="3200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819206" name="Text Box 6"/>
          <p:cNvSpPr txBox="1">
            <a:spLocks noChangeArrowheads="1"/>
          </p:cNvSpPr>
          <p:nvPr/>
        </p:nvSpPr>
        <p:spPr bwMode="auto">
          <a:xfrm>
            <a:off x="838200" y="5486400"/>
            <a:ext cx="6477000" cy="1077218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3200" dirty="0">
                <a:solidFill>
                  <a:schemeClr val="bg1"/>
                </a:solidFill>
                <a:latin typeface="Times New Roman" pitchFamily="18" charset="0"/>
              </a:rPr>
              <a:t>Huffman </a:t>
            </a:r>
            <a:r>
              <a:rPr lang="en-US" sz="3200" dirty="0" smtClean="0">
                <a:solidFill>
                  <a:schemeClr val="bg1"/>
                </a:solidFill>
                <a:latin typeface="Times New Roman" pitchFamily="18" charset="0"/>
              </a:rPr>
              <a:t>codes are 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</a:rPr>
              <a:t>provably optimal </a:t>
            </a:r>
            <a:r>
              <a:rPr lang="en-US" sz="3200" dirty="0" smtClean="0">
                <a:solidFill>
                  <a:schemeClr val="bg1"/>
                </a:solidFill>
                <a:latin typeface="Times New Roman" pitchFamily="18" charset="0"/>
              </a:rPr>
              <a:t>among all single-character codes</a:t>
            </a:r>
            <a:endParaRPr lang="en-US" sz="3200" dirty="0">
              <a:solidFill>
                <a:schemeClr val="bg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3256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750"/>
                                        <p:tgtEl>
                                          <p:spTgt spid="819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0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66799"/>
            <a:ext cx="8229600" cy="5360313"/>
          </a:xfrm>
        </p:spPr>
        <p:txBody>
          <a:bodyPr>
            <a:normAutofit/>
          </a:bodyPr>
          <a:lstStyle/>
          <a:p>
            <a:r>
              <a:rPr lang="en-US" dirty="0" smtClean="0"/>
              <a:t>When we send a message, the code table can basically be just the list of characters and frequencies</a:t>
            </a:r>
          </a:p>
          <a:p>
            <a:pPr lvl="1"/>
            <a:r>
              <a:rPr lang="en-US" dirty="0" smtClean="0"/>
              <a:t>Why?</a:t>
            </a:r>
          </a:p>
          <a:p>
            <a:pPr>
              <a:lnSpc>
                <a:spcPct val="90000"/>
              </a:lnSpc>
            </a:pPr>
            <a:r>
              <a:rPr lang="en-US" dirty="0"/>
              <a:t>Three or four bytes per character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The character itself.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The frequency count.</a:t>
            </a:r>
          </a:p>
          <a:p>
            <a:pPr>
              <a:lnSpc>
                <a:spcPct val="90000"/>
              </a:lnSpc>
            </a:pPr>
            <a:r>
              <a:rPr lang="en-US" dirty="0"/>
              <a:t>End of table signaled by 0 for char and count.</a:t>
            </a:r>
          </a:p>
          <a:p>
            <a:pPr>
              <a:lnSpc>
                <a:spcPct val="90000"/>
              </a:lnSpc>
            </a:pPr>
            <a:r>
              <a:rPr lang="en-US" dirty="0"/>
              <a:t>Tree can be reconstructed from this table.</a:t>
            </a:r>
          </a:p>
          <a:p>
            <a:pPr>
              <a:lnSpc>
                <a:spcPct val="90000"/>
              </a:lnSpc>
            </a:pPr>
            <a:r>
              <a:rPr lang="en-US" dirty="0"/>
              <a:t>The rest of the file is the compressed message.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About the Code Table?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3034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63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685800"/>
            <a:ext cx="8382000" cy="52578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ct val="40000"/>
              </a:spcBef>
            </a:pPr>
            <a:r>
              <a:rPr lang="en-US" sz="2400" dirty="0"/>
              <a:t>This code provides human-readable output to help us understand the Huffman algorithm.  </a:t>
            </a:r>
          </a:p>
          <a:p>
            <a:pPr>
              <a:lnSpc>
                <a:spcPct val="110000"/>
              </a:lnSpc>
              <a:spcBef>
                <a:spcPct val="40000"/>
              </a:spcBef>
            </a:pPr>
            <a:r>
              <a:rPr lang="en-US" sz="2400" dirty="0"/>
              <a:t>We will deal with </a:t>
            </a:r>
            <a:r>
              <a:rPr lang="en-US" sz="2400" dirty="0" smtClean="0"/>
              <a:t>Huffman at </a:t>
            </a:r>
            <a:r>
              <a:rPr lang="en-US" sz="2400" dirty="0"/>
              <a:t>the abstract level; "real" code to do </a:t>
            </a:r>
            <a:r>
              <a:rPr lang="en-US" sz="2400" dirty="0" smtClean="0"/>
              <a:t>actual file </a:t>
            </a:r>
            <a:r>
              <a:rPr lang="en-US" sz="2400" dirty="0"/>
              <a:t>compression is </a:t>
            </a:r>
            <a:r>
              <a:rPr lang="en-US" sz="2400" dirty="0" smtClean="0"/>
              <a:t>found in Weiss </a:t>
            </a:r>
            <a:r>
              <a:rPr lang="en-US" sz="2400" dirty="0"/>
              <a:t>chapter 12.</a:t>
            </a:r>
          </a:p>
          <a:p>
            <a:pPr>
              <a:lnSpc>
                <a:spcPct val="110000"/>
              </a:lnSpc>
              <a:spcBef>
                <a:spcPct val="40000"/>
              </a:spcBef>
            </a:pPr>
            <a:r>
              <a:rPr lang="en-US" sz="2400" dirty="0"/>
              <a:t>I am confident that you can figure out the other details if you </a:t>
            </a:r>
            <a:r>
              <a:rPr lang="en-US" sz="2400" dirty="0" smtClean="0"/>
              <a:t>need </a:t>
            </a:r>
            <a:r>
              <a:rPr lang="en-US" sz="2400" dirty="0"/>
              <a:t>them. </a:t>
            </a:r>
            <a:endParaRPr lang="en-US" sz="2400" dirty="0" smtClean="0"/>
          </a:p>
          <a:p>
            <a:pPr>
              <a:lnSpc>
                <a:spcPct val="110000"/>
              </a:lnSpc>
              <a:spcBef>
                <a:spcPct val="40000"/>
              </a:spcBef>
            </a:pPr>
            <a:r>
              <a:rPr lang="en-US" sz="2400" dirty="0"/>
              <a:t>B</a:t>
            </a:r>
            <a:r>
              <a:rPr lang="en-US" sz="2400" dirty="0" smtClean="0"/>
              <a:t>ased </a:t>
            </a:r>
            <a:r>
              <a:rPr lang="en-US" sz="2400" dirty="0"/>
              <a:t>on code written by Duane Bailey, in </a:t>
            </a:r>
            <a:r>
              <a:rPr lang="en-US" sz="2400" dirty="0" smtClean="0"/>
              <a:t>his </a:t>
            </a:r>
            <a:r>
              <a:rPr lang="en-US" sz="2400" dirty="0"/>
              <a:t>book </a:t>
            </a:r>
            <a:r>
              <a:rPr lang="en-US" sz="2400" i="1" dirty="0" err="1">
                <a:hlinkClick r:id="rId3"/>
              </a:rPr>
              <a:t>JavaStructures</a:t>
            </a:r>
            <a:r>
              <a:rPr lang="en-US" sz="2400" i="1" dirty="0"/>
              <a:t>. </a:t>
            </a:r>
            <a:endParaRPr lang="en-US" sz="2400" dirty="0">
              <a:solidFill>
                <a:schemeClr val="hlink"/>
              </a:solidFill>
            </a:endParaRPr>
          </a:p>
          <a:p>
            <a:pPr>
              <a:lnSpc>
                <a:spcPct val="110000"/>
              </a:lnSpc>
              <a:spcBef>
                <a:spcPct val="40000"/>
              </a:spcBef>
            </a:pPr>
            <a:r>
              <a:rPr lang="en-US" sz="2400" dirty="0" smtClean="0"/>
              <a:t>A </a:t>
            </a:r>
            <a:r>
              <a:rPr lang="en-US" sz="2400" dirty="0"/>
              <a:t>great thing about this example is the use of various data </a:t>
            </a:r>
            <a:r>
              <a:rPr lang="en-US" sz="2400" dirty="0" smtClean="0"/>
              <a:t>structures (Binary Tree, Hash Table, Priority Queue).</a:t>
            </a:r>
            <a:endParaRPr lang="en-US" sz="2400" dirty="0"/>
          </a:p>
        </p:txBody>
      </p:sp>
      <p:sp>
        <p:nvSpPr>
          <p:cNvPr id="8263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52400"/>
            <a:ext cx="8229600" cy="944562"/>
          </a:xfrm>
        </p:spPr>
        <p:txBody>
          <a:bodyPr/>
          <a:lstStyle/>
          <a:p>
            <a:r>
              <a:rPr lang="en-US" dirty="0"/>
              <a:t>Huffman Java Code Overview</a:t>
            </a: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5334000"/>
            <a:ext cx="8686800" cy="1451936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95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sz="3100" dirty="0" smtClean="0">
                <a:solidFill>
                  <a:schemeClr val="bg1"/>
                </a:solidFill>
                <a:latin typeface="Times New Roman" pitchFamily="18" charset="0"/>
              </a:rPr>
              <a:t>I do not want to get caught up in lots of code details in class, so I will give a quick overview; you should read details of the code on your own.</a:t>
            </a:r>
            <a:endParaRPr lang="en-US" sz="3100" dirty="0">
              <a:solidFill>
                <a:schemeClr val="bg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40461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6371" grpId="0" build="p"/>
      <p:bldP spid="4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36592</TotalTime>
  <Words>866</Words>
  <Application>Microsoft Office PowerPoint</Application>
  <PresentationFormat>On-screen Show (4:3)</PresentationFormat>
  <Paragraphs>112</Paragraphs>
  <Slides>17</Slides>
  <Notes>17</Notes>
  <HiddenSlides>0</HiddenSlides>
  <MMClips>1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Arial Black</vt:lpstr>
      <vt:lpstr>Calibri</vt:lpstr>
      <vt:lpstr>Courier New</vt:lpstr>
      <vt:lpstr>Times New Roman</vt:lpstr>
      <vt:lpstr>Wingdings</vt:lpstr>
      <vt:lpstr>Default Design</vt:lpstr>
      <vt:lpstr>Worksheet</vt:lpstr>
      <vt:lpstr>PowerPoint Presentation</vt:lpstr>
      <vt:lpstr>Data Compression</vt:lpstr>
      <vt:lpstr>Data (Text) Compression</vt:lpstr>
      <vt:lpstr>Compression algorithm: Huffman encoding </vt:lpstr>
      <vt:lpstr>Variable-length Codes for Characters</vt:lpstr>
      <vt:lpstr>A Huffman code: HelloGoodbye message</vt:lpstr>
      <vt:lpstr>Build the tree for a smaller message</vt:lpstr>
      <vt:lpstr>What About the Code Table?</vt:lpstr>
      <vt:lpstr>Huffman Java Code Overview</vt:lpstr>
      <vt:lpstr>Some Classes used by Huffman</vt:lpstr>
      <vt:lpstr>Classes used by Huffman, part 2</vt:lpstr>
      <vt:lpstr>Leaf node class for Huffman Tree</vt:lpstr>
      <vt:lpstr>Highlights of  the HuffmanTree class</vt:lpstr>
      <vt:lpstr>Printing a HuffmanTree</vt:lpstr>
      <vt:lpstr>Highlights of Huffman class part 1</vt:lpstr>
      <vt:lpstr>Remainder of the main() method</vt:lpstr>
      <vt:lpstr>Summary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dc:creator>Claude Anderson</dc:creator>
  <cp:lastModifiedBy>CSSE Department</cp:lastModifiedBy>
  <cp:revision>734</cp:revision>
  <cp:lastPrinted>2014-10-30T11:16:53Z</cp:lastPrinted>
  <dcterms:modified xsi:type="dcterms:W3CDTF">2014-11-03T01:12:05Z</dcterms:modified>
</cp:coreProperties>
</file>