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366" r:id="rId3"/>
    <p:sldId id="361" r:id="rId4"/>
    <p:sldId id="360" r:id="rId5"/>
    <p:sldId id="364" r:id="rId6"/>
    <p:sldId id="368" r:id="rId7"/>
    <p:sldId id="369" r:id="rId8"/>
    <p:sldId id="365" r:id="rId9"/>
    <p:sldId id="370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81" r:id="rId18"/>
    <p:sldId id="387" r:id="rId19"/>
    <p:sldId id="386" r:id="rId20"/>
    <p:sldId id="383" r:id="rId21"/>
    <p:sldId id="384" r:id="rId22"/>
    <p:sldId id="388" r:id="rId23"/>
    <p:sldId id="389" r:id="rId24"/>
    <p:sldId id="385" r:id="rId2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75" autoAdjust="0"/>
    <p:restoredTop sz="88322" autoAdjust="0"/>
  </p:normalViewPr>
  <p:slideViewPr>
    <p:cSldViewPr snapToObjects="1">
      <p:cViewPr varScale="1">
        <p:scale>
          <a:sx n="66" d="100"/>
          <a:sy n="66" d="100"/>
        </p:scale>
        <p:origin x="102" y="8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5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5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7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7" tIns="48313" rIns="96627" bIns="483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390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1795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039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38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 as root:  Children:  A and O.</a:t>
            </a:r>
          </a:p>
          <a:p>
            <a:r>
              <a:rPr lang="en-US" dirty="0" smtClean="0"/>
              <a:t>I as root:  Children:  A and 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703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696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275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399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601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not trivial</a:t>
            </a:r>
            <a:r>
              <a:rPr lang="en-US" baseline="0" dirty="0" smtClean="0"/>
              <a:t> to show.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73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26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37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57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more than</a:t>
            </a:r>
          </a:p>
          <a:p>
            <a:r>
              <a:rPr lang="en-US" dirty="0" smtClean="0"/>
              <a:t>exactly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68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the animation ask, "Can we apply the same idea that we used for lists here?"  </a:t>
            </a:r>
          </a:p>
          <a:p>
            <a:r>
              <a:rPr lang="en-US" dirty="0" smtClean="0"/>
              <a:t>Not</a:t>
            </a:r>
            <a:r>
              <a:rPr lang="en-US" baseline="0" dirty="0" smtClean="0"/>
              <a:t> exactly.  We know that higher probabilities should go near the top, but after that it gets complicated.</a:t>
            </a:r>
          </a:p>
          <a:p>
            <a:r>
              <a:rPr lang="en-US" baseline="0" dirty="0" smtClean="0"/>
              <a:t>A greedy algorithm that puts the highest probability as the root may not, in fact, be optimal.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about making a max-heap based on the probabilities?"</a:t>
            </a:r>
          </a:p>
          <a:p>
            <a:endParaRPr lang="en-US" dirty="0" smtClean="0"/>
          </a:p>
          <a:p>
            <a:r>
              <a:rPr lang="en-US" dirty="0" smtClean="0"/>
              <a:t>No, because </a:t>
            </a:r>
            <a:r>
              <a:rPr lang="en-US" dirty="0" err="1" smtClean="0"/>
              <a:t>thn</a:t>
            </a:r>
            <a:r>
              <a:rPr lang="en-US" baseline="0" dirty="0" smtClean="0"/>
              <a:t> it would no longer be a BST&lt; and search would not be efficient.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Recurrence is c(n) = sum(c(j-1)c(n-j),</a:t>
            </a:r>
            <a:r>
              <a:rPr lang="en-US" baseline="0" dirty="0" smtClean="0"/>
              <a:t> j=1..n)   The </a:t>
            </a:r>
            <a:r>
              <a:rPr lang="en-US" baseline="0" dirty="0" err="1" smtClean="0"/>
              <a:t>jth</a:t>
            </a:r>
            <a:r>
              <a:rPr lang="en-US" baseline="0" dirty="0" smtClean="0"/>
              <a:t> case has node j as the </a:t>
            </a:r>
            <a:r>
              <a:rPr lang="en-US" baseline="0" dirty="0" err="1" smtClean="0"/>
              <a:t>rrot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136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No, because </a:t>
            </a:r>
            <a:r>
              <a:rPr lang="en-US" dirty="0" err="1" smtClean="0"/>
              <a:t>thn</a:t>
            </a:r>
            <a:r>
              <a:rPr lang="en-US" baseline="0" dirty="0" smtClean="0"/>
              <a:t> it would no longer be a BST&lt; and search would not be efficient.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981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</a:t>
            </a:r>
            <a:r>
              <a:rPr lang="en-US" sz="8000" b="1" dirty="0" smtClean="0"/>
              <a:t>Days 29-30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4050589"/>
            <a:ext cx="38703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Optimal BSTs</a:t>
            </a:r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not to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Earlier, we introduced the notions of external path length and internal path length</a:t>
            </a:r>
          </a:p>
          <a:p>
            <a:r>
              <a:rPr lang="en-US" dirty="0" smtClean="0"/>
              <a:t>These are too simple, because they do not take into account the frequencies.</a:t>
            </a:r>
          </a:p>
          <a:p>
            <a:r>
              <a:rPr lang="en-US" dirty="0" smtClean="0"/>
              <a:t>We need </a:t>
            </a:r>
            <a:r>
              <a:rPr lang="en-US" i="1" dirty="0" smtClean="0"/>
              <a:t>weighted </a:t>
            </a:r>
            <a:r>
              <a:rPr lang="en-US" dirty="0" smtClean="0"/>
              <a:t>path lengths</a:t>
            </a:r>
            <a:r>
              <a:rPr lang="en-US" i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7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Path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we divide this by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we get the average search time.</a:t>
            </a:r>
          </a:p>
          <a:p>
            <a:r>
              <a:rPr lang="en-US" dirty="0" smtClean="0"/>
              <a:t>We can also define it recursively:</a:t>
            </a:r>
          </a:p>
          <a:p>
            <a:r>
              <a:rPr lang="en-US" dirty="0" smtClean="0"/>
              <a:t>C(</a:t>
            </a:r>
            <a:r>
              <a:rPr lang="en-US" dirty="0" smtClean="0">
                <a:sym typeface="Wingdings"/>
              </a:rPr>
              <a:t></a:t>
            </a:r>
            <a:r>
              <a:rPr lang="en-US" dirty="0" smtClean="0"/>
              <a:t>) = 0.  If T =                       , then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C(T) = C(T</a:t>
            </a:r>
            <a:r>
              <a:rPr lang="en-US" baseline="-25000" dirty="0" smtClean="0"/>
              <a:t>L</a:t>
            </a:r>
            <a:r>
              <a:rPr lang="en-US" dirty="0" smtClean="0"/>
              <a:t>) + C(T</a:t>
            </a:r>
            <a:r>
              <a:rPr lang="en-US" baseline="-25000" dirty="0" smtClean="0"/>
              <a:t>R</a:t>
            </a:r>
            <a:r>
              <a:rPr lang="en-US" dirty="0" smtClean="0"/>
              <a:t>)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+ </a:t>
            </a:r>
            <a:r>
              <a:rPr lang="en-US" dirty="0" smtClean="0">
                <a:sym typeface="Symbol"/>
              </a:rPr>
              <a:t></a:t>
            </a: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dirty="0" smtClean="0"/>
              <a:t> , where the summations are over all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and b</a:t>
            </a:r>
            <a:r>
              <a:rPr lang="en-US" baseline="-25000" dirty="0" smtClean="0"/>
              <a:t>i</a:t>
            </a:r>
            <a:r>
              <a:rPr lang="en-US" dirty="0" smtClean="0"/>
              <a:t> for nodes in T</a:t>
            </a:r>
          </a:p>
          <a:p>
            <a:r>
              <a:rPr lang="en-US" dirty="0" smtClean="0"/>
              <a:t>It can be shown by induction that these two definitions are equivalent (good practice problem).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978453"/>
              </p:ext>
            </p:extLst>
          </p:nvPr>
        </p:nvGraphicFramePr>
        <p:xfrm>
          <a:off x="358775" y="873125"/>
          <a:ext cx="655955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4" imgW="2743200" imgH="431640" progId="Equation.3">
                  <p:embed/>
                </p:oleObj>
              </mc:Choice>
              <mc:Fallback>
                <p:oleObj name="Equation" r:id="rId4" imgW="2743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873125"/>
                        <a:ext cx="655955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4"/>
          <p:cNvSpPr/>
          <p:nvPr/>
        </p:nvSpPr>
        <p:spPr>
          <a:xfrm>
            <a:off x="3886200" y="3352800"/>
            <a:ext cx="3048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3124200" y="3733800"/>
            <a:ext cx="533400" cy="609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419600" y="3733800"/>
            <a:ext cx="762000" cy="762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24200" y="38817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L</a:t>
            </a:r>
            <a:endParaRPr lang="en-US" sz="2400" b="1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39579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b="1" baseline="-25000" dirty="0" smtClean="0"/>
              <a:t>R</a:t>
            </a:r>
            <a:endParaRPr lang="en-US" sz="2400" b="1" baseline="-25000" dirty="0"/>
          </a:p>
        </p:txBody>
      </p:sp>
      <p:cxnSp>
        <p:nvCxnSpPr>
          <p:cNvPr id="11" name="Straight Connector 10"/>
          <p:cNvCxnSpPr>
            <a:stCxn id="5" idx="3"/>
            <a:endCxn id="6" idx="0"/>
          </p:cNvCxnSpPr>
          <p:nvPr/>
        </p:nvCxnSpPr>
        <p:spPr>
          <a:xfrm rot="5400000">
            <a:off x="3567930" y="3370893"/>
            <a:ext cx="185878" cy="5399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5"/>
            <a:endCxn id="7" idx="0"/>
          </p:cNvCxnSpPr>
          <p:nvPr/>
        </p:nvCxnSpPr>
        <p:spPr>
          <a:xfrm rot="16200000" flipH="1">
            <a:off x="4380542" y="3313742"/>
            <a:ext cx="185878" cy="6542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3200" y="26670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Note</a:t>
            </a:r>
            <a:r>
              <a:rPr lang="en-US" dirty="0" smtClean="0"/>
              <a:t>:  y</a:t>
            </a:r>
            <a:r>
              <a:rPr lang="en-US" baseline="-25000" dirty="0" smtClean="0"/>
              <a:t>0</a:t>
            </a:r>
            <a:r>
              <a:rPr lang="en-US" dirty="0" smtClean="0"/>
              <a:t>, …,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n</a:t>
            </a:r>
            <a:r>
              <a:rPr lang="en-US" dirty="0" smtClean="0"/>
              <a:t> are the external nodes of the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9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Frequencies of vowel occurrence in English</a:t>
            </a:r>
          </a:p>
          <a:p>
            <a:r>
              <a:rPr lang="en-US" dirty="0" smtClean="0"/>
              <a:t>:  A, E, I, O, U</a:t>
            </a:r>
          </a:p>
          <a:p>
            <a:r>
              <a:rPr lang="en-US" dirty="0" smtClean="0"/>
              <a:t> a's:         32,     </a:t>
            </a:r>
            <a:r>
              <a:rPr lang="en-US" dirty="0"/>
              <a:t> </a:t>
            </a:r>
            <a:r>
              <a:rPr lang="en-US" dirty="0" smtClean="0"/>
              <a:t>42,      26,       32,       12</a:t>
            </a:r>
          </a:p>
          <a:p>
            <a:r>
              <a:rPr lang="en-US" dirty="0" smtClean="0"/>
              <a:t>b's:     0,     34,       38,       58,       95,       21</a:t>
            </a:r>
          </a:p>
          <a:p>
            <a:r>
              <a:rPr lang="en-US" dirty="0" smtClean="0"/>
              <a:t>Draw a couple of trees (with E and I as roots), and see which is best.  (sum of a's and b's is 390).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55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minimize the weighted path length</a:t>
            </a:r>
          </a:p>
          <a:p>
            <a:r>
              <a:rPr lang="en-US" dirty="0" smtClean="0"/>
              <a:t>Once we have chosen the root, the left and right </a:t>
            </a:r>
            <a:r>
              <a:rPr lang="en-US" dirty="0" err="1" smtClean="0"/>
              <a:t>subtrees</a:t>
            </a:r>
            <a:r>
              <a:rPr lang="en-US" dirty="0" smtClean="0"/>
              <a:t> must themselves be optimal EBSTs</a:t>
            </a:r>
          </a:p>
          <a:p>
            <a:r>
              <a:rPr lang="en-US" dirty="0" smtClean="0"/>
              <a:t>We can build the tree from the bottom up, keeping track of previously-computed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0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Intermediate Quantities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Cost: Let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ij</a:t>
            </a:r>
            <a:r>
              <a:rPr lang="en-US" dirty="0" smtClean="0"/>
              <a:t> (for 0 ≤ i ≤ j ≤ n) be the cost of an optimal tree (not necessarily unique) over the frequencies  b</a:t>
            </a:r>
            <a:r>
              <a:rPr lang="en-US" baseline="-25000" dirty="0" smtClean="0"/>
              <a:t>i</a:t>
            </a:r>
            <a:r>
              <a:rPr lang="en-US" dirty="0" smtClean="0"/>
              <a:t>, a</a:t>
            </a:r>
            <a:r>
              <a:rPr lang="en-US" baseline="-25000" dirty="0" smtClean="0"/>
              <a:t>i+1</a:t>
            </a:r>
            <a:r>
              <a:rPr lang="en-US" dirty="0" smtClean="0"/>
              <a:t>, b</a:t>
            </a:r>
            <a:r>
              <a:rPr lang="en-US" baseline="-25000" dirty="0" smtClean="0"/>
              <a:t>i+1</a:t>
            </a:r>
            <a:r>
              <a:rPr lang="en-US" dirty="0" smtClean="0"/>
              <a:t>, …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,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.  Then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This is true since the </a:t>
            </a:r>
            <a:r>
              <a:rPr lang="en-US" dirty="0" err="1" smtClean="0"/>
              <a:t>subtrees</a:t>
            </a:r>
            <a:r>
              <a:rPr lang="en-US" dirty="0" smtClean="0"/>
              <a:t> of an optimal tree must be optimal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To simplify the computation, we define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W</a:t>
            </a:r>
            <a:r>
              <a:rPr lang="en-US" baseline="-25000" dirty="0" smtClean="0"/>
              <a:t>ii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, and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W</a:t>
            </a:r>
            <a:r>
              <a:rPr lang="en-US" baseline="-25000" dirty="0" smtClean="0"/>
              <a:t>i,j-1</a:t>
            </a:r>
            <a:r>
              <a:rPr lang="en-US" dirty="0" smtClean="0"/>
              <a:t>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 for i&lt;j.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Note that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ij</a:t>
            </a:r>
            <a:r>
              <a:rPr lang="en-US" dirty="0" smtClean="0"/>
              <a:t> = b</a:t>
            </a:r>
            <a:r>
              <a:rPr lang="en-US" baseline="-25000" dirty="0" smtClean="0"/>
              <a:t>i</a:t>
            </a:r>
            <a:r>
              <a:rPr lang="en-US" dirty="0" smtClean="0"/>
              <a:t> + a</a:t>
            </a:r>
            <a:r>
              <a:rPr lang="en-US" baseline="-25000" dirty="0" smtClean="0"/>
              <a:t>i+1</a:t>
            </a:r>
            <a:r>
              <a:rPr lang="en-US" dirty="0" smtClean="0"/>
              <a:t> + … +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j</a:t>
            </a:r>
            <a:r>
              <a:rPr lang="en-US" dirty="0" smtClean="0"/>
              <a:t> +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j</a:t>
            </a:r>
            <a:r>
              <a:rPr lang="en-US" dirty="0" smtClean="0"/>
              <a:t>, and so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err="1" smtClean="0"/>
              <a:t>C</a:t>
            </a:r>
            <a:r>
              <a:rPr lang="en-US" baseline="-25000" dirty="0" err="1" smtClean="0"/>
              <a:t>ii</a:t>
            </a:r>
            <a:r>
              <a:rPr lang="en-US" dirty="0" smtClean="0"/>
              <a:t> = 0, and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Let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ij</a:t>
            </a:r>
            <a:r>
              <a:rPr lang="en-US" dirty="0" smtClean="0"/>
              <a:t> (root of best tree from i to j) be a value of k that minimizes</a:t>
            </a:r>
            <a:br>
              <a:rPr lang="en-US" dirty="0" smtClean="0"/>
            </a:br>
            <a:r>
              <a:rPr lang="en-US" dirty="0" smtClean="0"/>
              <a:t>C</a:t>
            </a:r>
            <a:r>
              <a:rPr lang="en-US" baseline="-25000" dirty="0" smtClean="0"/>
              <a:t>i,k-1</a:t>
            </a:r>
            <a:r>
              <a:rPr lang="en-US" dirty="0" smtClean="0"/>
              <a:t> +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kj</a:t>
            </a:r>
            <a:r>
              <a:rPr lang="en-US" dirty="0" smtClean="0"/>
              <a:t> in the above formula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62666"/>
              </p:ext>
            </p:extLst>
          </p:nvPr>
        </p:nvGraphicFramePr>
        <p:xfrm>
          <a:off x="2841625" y="1781175"/>
          <a:ext cx="40687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Equation" r:id="rId4" imgW="2234880" imgH="444240" progId="Equation.3">
                  <p:embed/>
                </p:oleObj>
              </mc:Choice>
              <mc:Fallback>
                <p:oleObj name="Equation" r:id="rId4" imgW="22348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1781175"/>
                        <a:ext cx="406876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232455"/>
              </p:ext>
            </p:extLst>
          </p:nvPr>
        </p:nvGraphicFramePr>
        <p:xfrm>
          <a:off x="2819400" y="4495800"/>
          <a:ext cx="32766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Equation" r:id="rId6" imgW="1663560" imgH="291960" progId="Equation.3">
                  <p:embed/>
                </p:oleObj>
              </mc:Choice>
              <mc:Fallback>
                <p:oleObj name="Equation" r:id="rId6" imgW="166356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95800"/>
                        <a:ext cx="32766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434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12341"/>
            <a:ext cx="8914361" cy="4497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840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250" y="990600"/>
            <a:ext cx="2819400" cy="4495800"/>
          </a:xfrm>
        </p:spPr>
        <p:txBody>
          <a:bodyPr/>
          <a:lstStyle/>
          <a:p>
            <a:r>
              <a:rPr lang="en-US" dirty="0" smtClean="0"/>
              <a:t>Constructed</a:t>
            </a:r>
            <a:br>
              <a:rPr lang="en-US" dirty="0" smtClean="0"/>
            </a:br>
            <a:r>
              <a:rPr lang="en-US" dirty="0" smtClean="0"/>
              <a:t>by diagonals,</a:t>
            </a:r>
            <a:br>
              <a:rPr lang="en-US" dirty="0" smtClean="0"/>
            </a:br>
            <a:r>
              <a:rPr lang="en-US" dirty="0" smtClean="0"/>
              <a:t>from main </a:t>
            </a:r>
            <a:br>
              <a:rPr lang="en-US" dirty="0" smtClean="0"/>
            </a:br>
            <a:r>
              <a:rPr lang="en-US" dirty="0" smtClean="0"/>
              <a:t>diagonal</a:t>
            </a:r>
            <a:br>
              <a:rPr lang="en-US" dirty="0" smtClean="0"/>
            </a:br>
            <a:r>
              <a:rPr lang="en-US" dirty="0" smtClean="0"/>
              <a:t>upward</a:t>
            </a:r>
          </a:p>
          <a:p>
            <a:r>
              <a:rPr lang="en-US" dirty="0" smtClean="0"/>
              <a:t>What is the</a:t>
            </a:r>
            <a:br>
              <a:rPr lang="en-US" dirty="0" smtClean="0"/>
            </a:br>
            <a:r>
              <a:rPr lang="en-US" dirty="0" smtClean="0"/>
              <a:t>optimal</a:t>
            </a:r>
            <a:br>
              <a:rPr lang="en-US" dirty="0" smtClean="0"/>
            </a:br>
            <a:r>
              <a:rPr lang="en-US" dirty="0" smtClean="0"/>
              <a:t>tree?</a:t>
            </a:r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914400"/>
            <a:ext cx="5734050" cy="57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4057471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How to construct the optimal tree?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5417403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Analysis of the algorithm?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2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Most frequent statement is the comparison</a:t>
            </a:r>
            <a:br>
              <a:rPr lang="en-US" dirty="0" smtClean="0"/>
            </a:br>
            <a:r>
              <a:rPr lang="en-US" dirty="0" smtClean="0"/>
              <a:t>   if C[</a:t>
            </a:r>
            <a:r>
              <a:rPr lang="en-US" dirty="0" err="1" smtClean="0"/>
              <a:t>i</a:t>
            </a:r>
            <a:r>
              <a:rPr lang="en-US" dirty="0" smtClean="0"/>
              <a:t>][k-1]+C[k][j] &lt; C[</a:t>
            </a:r>
            <a:r>
              <a:rPr lang="en-US" dirty="0" err="1" smtClean="0"/>
              <a:t>i</a:t>
            </a:r>
            <a:r>
              <a:rPr lang="en-US" dirty="0" smtClean="0"/>
              <a:t>][opt-1]+C[opt][j]:</a:t>
            </a:r>
          </a:p>
          <a:p>
            <a:r>
              <a:rPr lang="en-US" dirty="0" smtClean="0"/>
              <a:t>How many times </a:t>
            </a:r>
            <a:br>
              <a:rPr lang="en-US" dirty="0" smtClean="0"/>
            </a:br>
            <a:r>
              <a:rPr lang="en-US" dirty="0" smtClean="0"/>
              <a:t>does it execute: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200400"/>
            <a:ext cx="816398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419600" y="1981200"/>
          <a:ext cx="1905000" cy="122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5" imgW="672840" imgH="431640" progId="Equation.3">
                  <p:embed/>
                </p:oleObj>
              </mc:Choice>
              <mc:Fallback>
                <p:oleObj name="Equation" r:id="rId5" imgW="6728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981200"/>
                        <a:ext cx="1905000" cy="1222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387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what seems best at the moment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329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229600" cy="551271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Whenever a choice is to be made, pick the one that seems </a:t>
            </a:r>
            <a:r>
              <a:rPr lang="en-US" sz="2800" dirty="0" smtClean="0"/>
              <a:t>optimal for </a:t>
            </a:r>
            <a:r>
              <a:rPr lang="en-US" sz="2800" dirty="0"/>
              <a:t>the moment, without taking future choices into </a:t>
            </a:r>
            <a:r>
              <a:rPr lang="en-US" sz="2800" dirty="0" smtClean="0"/>
              <a:t>consideration</a:t>
            </a:r>
          </a:p>
          <a:p>
            <a:pPr lvl="1"/>
            <a:r>
              <a:rPr lang="en-US" sz="2400" dirty="0" smtClean="0"/>
              <a:t>Once each choice is made, it is irrevocable</a:t>
            </a:r>
            <a:endParaRPr lang="en-US" sz="2400" dirty="0"/>
          </a:p>
          <a:p>
            <a:r>
              <a:rPr lang="en-US" sz="2800" dirty="0"/>
              <a:t>For example, a greedy Scrabble player will simply maximize </a:t>
            </a:r>
            <a:r>
              <a:rPr lang="en-US" sz="2800" dirty="0" smtClean="0"/>
              <a:t>her score </a:t>
            </a:r>
            <a:r>
              <a:rPr lang="en-US" sz="2800" dirty="0"/>
              <a:t>for each turn, never saving any “good” letters for possible better plays </a:t>
            </a:r>
            <a:r>
              <a:rPr lang="en-US" sz="2800" dirty="0" smtClean="0"/>
              <a:t>later</a:t>
            </a:r>
            <a:endParaRPr lang="en-US" sz="2800" dirty="0"/>
          </a:p>
          <a:p>
            <a:pPr lvl="1"/>
            <a:r>
              <a:rPr lang="en-US" sz="2400" dirty="0"/>
              <a:t>Doesn’t necessarily optimize score for entire </a:t>
            </a:r>
            <a:r>
              <a:rPr lang="en-US" sz="2400" dirty="0" smtClean="0"/>
              <a:t>game</a:t>
            </a:r>
          </a:p>
          <a:p>
            <a:r>
              <a:rPr lang="en-US" dirty="0" smtClean="0"/>
              <a:t>Greedy works well for the "optimal linked list with known search probabilities" problem, and reasonably well for the "optimal BST" problem</a:t>
            </a:r>
          </a:p>
          <a:p>
            <a:pPr lvl="1"/>
            <a:r>
              <a:rPr lang="en-US" dirty="0" smtClean="0"/>
              <a:t>But does not necessarily produce an optimal tree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600" y="6248400"/>
            <a:ext cx="1057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Q7</a:t>
            </a:r>
            <a:endParaRPr lang="en-US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81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09600"/>
          </a:xfrm>
        </p:spPr>
        <p:txBody>
          <a:bodyPr/>
          <a:lstStyle/>
          <a:p>
            <a:r>
              <a:rPr lang="en-US" dirty="0" smtClean="0"/>
              <a:t>MA/CSSE 473 </a:t>
            </a:r>
            <a:r>
              <a:rPr lang="en-US" dirty="0" smtClean="0"/>
              <a:t>Days 29-30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/>
          </a:bodyPr>
          <a:lstStyle/>
          <a:p>
            <a:r>
              <a:rPr lang="en-US" sz="3800" b="1" dirty="0" smtClean="0"/>
              <a:t>Student Questions?</a:t>
            </a:r>
          </a:p>
          <a:p>
            <a:r>
              <a:rPr lang="en-US" dirty="0" smtClean="0"/>
              <a:t>Expected Lookup time in a Binary Search Tree</a:t>
            </a:r>
          </a:p>
          <a:p>
            <a:r>
              <a:rPr lang="en-US" dirty="0" smtClean="0"/>
              <a:t>Optimal static Binary Search Tree </a:t>
            </a:r>
            <a:endParaRPr lang="en-US" dirty="0" smtClean="0"/>
          </a:p>
          <a:p>
            <a:r>
              <a:rPr lang="en-US" dirty="0" smtClean="0"/>
              <a:t>Using the recursive formula with dynamic programming</a:t>
            </a:r>
          </a:p>
          <a:p>
            <a:r>
              <a:rPr lang="en-US" dirty="0" smtClean="0"/>
              <a:t>Greedy Algorithms</a:t>
            </a:r>
          </a:p>
          <a:p>
            <a:r>
              <a:rPr lang="en-US" dirty="0" smtClean="0"/>
              <a:t>Background for file compression (Huffman's algorithm)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93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Chess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a piece or pawn whenever you will not lose a piece or pawn (or will lose one of lesser value) on the next </a:t>
            </a:r>
            <a:r>
              <a:rPr lang="en-US" dirty="0" smtClean="0"/>
              <a:t>turn</a:t>
            </a:r>
          </a:p>
          <a:p>
            <a:r>
              <a:rPr lang="en-US" dirty="0" smtClean="0"/>
              <a:t>Not a good strategy for this game either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8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Map Coloring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 a </a:t>
            </a:r>
            <a:r>
              <a:rPr lang="en-US" dirty="0" smtClean="0"/>
              <a:t>planar (i.e., 2D Euclidean) connected map</a:t>
            </a:r>
            <a:r>
              <a:rPr lang="en-US" dirty="0"/>
              <a:t>, choose a region and pick a color for that </a:t>
            </a:r>
            <a:r>
              <a:rPr lang="en-US" dirty="0" smtClean="0"/>
              <a:t>region</a:t>
            </a:r>
            <a:endParaRPr lang="en-US" dirty="0"/>
          </a:p>
          <a:p>
            <a:r>
              <a:rPr lang="en-US" dirty="0"/>
              <a:t>Repeat until all regions are colored:</a:t>
            </a:r>
          </a:p>
          <a:p>
            <a:pPr lvl="1"/>
            <a:r>
              <a:rPr lang="en-US" dirty="0"/>
              <a:t>Choose </a:t>
            </a:r>
            <a:r>
              <a:rPr lang="en-US" dirty="0" smtClean="0"/>
              <a:t>an uncolored </a:t>
            </a:r>
            <a:r>
              <a:rPr lang="en-US" dirty="0"/>
              <a:t>region R that is adjacent</a:t>
            </a:r>
            <a:r>
              <a:rPr lang="en-US" baseline="30000" dirty="0"/>
              <a:t>1</a:t>
            </a:r>
            <a:r>
              <a:rPr lang="en-US" dirty="0"/>
              <a:t> to at least one colored </a:t>
            </a:r>
            <a:r>
              <a:rPr lang="en-US" dirty="0" smtClean="0"/>
              <a:t>region</a:t>
            </a:r>
          </a:p>
          <a:p>
            <a:pPr lvl="2"/>
            <a:r>
              <a:rPr lang="en-US" dirty="0" smtClean="0"/>
              <a:t>If there are no such regions, let R be any uncolored region</a:t>
            </a:r>
            <a:endParaRPr lang="en-US" dirty="0"/>
          </a:p>
          <a:p>
            <a:pPr lvl="1"/>
            <a:r>
              <a:rPr lang="en-US" dirty="0"/>
              <a:t>Choose a color that is different than the colors of the regions that are adjacent to </a:t>
            </a:r>
            <a:r>
              <a:rPr lang="en-US" dirty="0" smtClean="0"/>
              <a:t>R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a color that has already been used if </a:t>
            </a:r>
            <a:r>
              <a:rPr lang="en-US" dirty="0" smtClean="0"/>
              <a:t>possible</a:t>
            </a:r>
          </a:p>
          <a:p>
            <a:r>
              <a:rPr lang="en-US" dirty="0" smtClean="0"/>
              <a:t>The result is a valid map coloring, not necessarily with the minimum possible number of colors</a:t>
            </a:r>
            <a:endParaRPr lang="en-US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76200" y="5791200"/>
            <a:ext cx="7543800" cy="4572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200" b="1" baseline="30000" dirty="0">
                <a:solidFill>
                  <a:schemeClr val="bg1"/>
                </a:solidFill>
              </a:rPr>
              <a:t>1 </a:t>
            </a:r>
            <a:r>
              <a:rPr lang="en-US" sz="2200" b="1" dirty="0">
                <a:solidFill>
                  <a:schemeClr val="bg1"/>
                </a:solidFill>
              </a:rPr>
              <a:t>Two regions are </a:t>
            </a:r>
            <a:r>
              <a:rPr lang="en-US" sz="2200" b="1" i="1" dirty="0">
                <a:solidFill>
                  <a:schemeClr val="bg1"/>
                </a:solidFill>
              </a:rPr>
              <a:t>adjacent</a:t>
            </a:r>
            <a:r>
              <a:rPr lang="en-US" sz="2200" b="1" dirty="0">
                <a:solidFill>
                  <a:schemeClr val="bg1"/>
                </a:solidFill>
              </a:rPr>
              <a:t> if they have a common </a:t>
            </a:r>
            <a:r>
              <a:rPr lang="en-US" sz="2200" b="1" dirty="0" smtClean="0">
                <a:solidFill>
                  <a:schemeClr val="bg1"/>
                </a:solidFill>
              </a:rPr>
              <a:t>edge</a:t>
            </a:r>
            <a:endParaRPr lang="en-US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91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Trees for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0" descr="fig09_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36800"/>
            <a:ext cx="8142288" cy="218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71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cormen 1-M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2743200"/>
            <a:ext cx="3429000" cy="1465744"/>
          </a:xfrm>
          <a:prstGeom prst="rect">
            <a:avLst/>
          </a:prstGeom>
          <a:noFill/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Minimal Spanning Tree (MST)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73914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Suppose that we have a connected network G (a graph whose edges are labeled by numbers, which we call </a:t>
            </a:r>
            <a:r>
              <a:rPr lang="en-US" sz="2800" b="1" dirty="0">
                <a:solidFill>
                  <a:schemeClr val="tx2"/>
                </a:solidFill>
              </a:rPr>
              <a:t>weights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We want to find a tree T that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spans the graph (</a:t>
            </a:r>
            <a:r>
              <a:rPr lang="en-US" sz="2400" dirty="0" smtClean="0"/>
              <a:t>i.e. </a:t>
            </a:r>
            <a:r>
              <a:rPr lang="en-US" sz="2400" dirty="0"/>
              <a:t>contains all nodes of </a:t>
            </a:r>
            <a:r>
              <a:rPr lang="en-US" sz="2400" dirty="0" smtClean="0"/>
              <a:t>G).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minimizes (among all spanning trees) </a:t>
            </a:r>
            <a:br>
              <a:rPr lang="en-US" sz="2400" dirty="0"/>
            </a:br>
            <a:r>
              <a:rPr lang="en-US" sz="2400" dirty="0"/>
              <a:t>the sum of the </a:t>
            </a:r>
            <a:r>
              <a:rPr lang="en-US" sz="2400" dirty="0" smtClean="0"/>
              <a:t>weights </a:t>
            </a:r>
            <a:r>
              <a:rPr lang="en-US" sz="2400" dirty="0"/>
              <a:t>of its edges.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Is this </a:t>
            </a:r>
            <a:r>
              <a:rPr lang="en-US" sz="2800" dirty="0" smtClean="0"/>
              <a:t>MST </a:t>
            </a:r>
            <a:r>
              <a:rPr lang="en-US" sz="2800" dirty="0"/>
              <a:t>unique</a:t>
            </a:r>
            <a:r>
              <a:rPr lang="en-US" sz="2800" dirty="0" smtClean="0"/>
              <a:t>?</a:t>
            </a:r>
            <a:br>
              <a:rPr lang="en-US" sz="2800" dirty="0" smtClean="0"/>
            </a:b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One approach: Generate all spanning trees and determine which is minimum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/>
              <a:t>Problems: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The number of trees grows exponentially with 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Not easy to generate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Finding a MST directly is simpler and faster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24200" y="6467647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More details soon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1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Huffman's algorithm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8037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Goal:  We have a message that co9ntains n different alphabet symbols.  Devise an encoding for the symbols that minimizes the total length of the message.</a:t>
            </a:r>
          </a:p>
          <a:p>
            <a:r>
              <a:rPr lang="en-US" dirty="0" smtClean="0"/>
              <a:t>Principles:  More frequent characters have shorter codes.  No code can be a prefix of another.</a:t>
            </a:r>
          </a:p>
          <a:p>
            <a:r>
              <a:rPr lang="en-US" dirty="0" smtClean="0"/>
              <a:t>Algorithm:  Build a tree form which the codes are derived.  Repeatedly join the two lowest-frequency trees into a new tree.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Q8-10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286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Optimal linked list order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Suppose we have n distinct data items </a:t>
                </a:r>
                <a:br>
                  <a:rPr lang="en-US" dirty="0" smtClean="0"/>
                </a:br>
                <a:r>
                  <a:rPr lang="en-US" dirty="0" smtClean="0"/>
                  <a:t>x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 x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, …, </a:t>
                </a:r>
                <a:r>
                  <a:rPr lang="en-US" dirty="0" err="1" smtClean="0"/>
                  <a:t>x</a:t>
                </a:r>
                <a:r>
                  <a:rPr lang="en-US" baseline="-25000" dirty="0" err="1" smtClean="0"/>
                  <a:t>n</a:t>
                </a:r>
                <a:r>
                  <a:rPr lang="en-US" dirty="0" smtClean="0"/>
                  <a:t>  in a linked list.</a:t>
                </a:r>
              </a:p>
              <a:p>
                <a:r>
                  <a:rPr lang="en-US" dirty="0" smtClean="0"/>
                  <a:t>Also suppose that we know the probabilities  p</a:t>
                </a:r>
                <a:r>
                  <a:rPr lang="en-US" baseline="-25000" dirty="0" smtClean="0"/>
                  <a:t>1</a:t>
                </a:r>
                <a:r>
                  <a:rPr lang="en-US" dirty="0" smtClean="0"/>
                  <a:t>, p</a:t>
                </a:r>
                <a:r>
                  <a:rPr lang="en-US" baseline="-25000" dirty="0" smtClean="0"/>
                  <a:t>2</a:t>
                </a:r>
                <a:r>
                  <a:rPr lang="en-US" dirty="0" smtClean="0"/>
                  <a:t>, …, </a:t>
                </a:r>
                <a:r>
                  <a:rPr lang="en-US" dirty="0" err="1" smtClean="0"/>
                  <a:t>p</a:t>
                </a:r>
                <a:r>
                  <a:rPr lang="en-US" baseline="-25000" dirty="0" err="1" smtClean="0"/>
                  <a:t>n</a:t>
                </a:r>
                <a:r>
                  <a:rPr lang="en-US" baseline="-25000" dirty="0" smtClean="0"/>
                  <a:t>  </a:t>
                </a:r>
                <a:r>
                  <a:rPr lang="en-US" dirty="0" smtClean="0"/>
                  <a:t>that each of the items is the one we'll be searching for.</a:t>
                </a:r>
              </a:p>
              <a:p>
                <a:r>
                  <a:rPr lang="en-US" dirty="0" smtClean="0"/>
                  <a:t>What is the expected number of probes before a successful search completes?</a:t>
                </a:r>
              </a:p>
              <a:p>
                <a:pPr lvl="1"/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dirty="0" smtClean="0"/>
              </a:p>
              <a:p>
                <a:r>
                  <a:rPr lang="en-US" dirty="0" smtClean="0"/>
                  <a:t>How can we minimize this number?</a:t>
                </a:r>
              </a:p>
              <a:p>
                <a:pPr lvl="1"/>
                <a:r>
                  <a:rPr lang="en-US" dirty="0" smtClean="0"/>
                  <a:t>Place the elements in the list in decreasing order of probability.</a:t>
                </a:r>
              </a:p>
              <a:p>
                <a:r>
                  <a:rPr lang="en-US" dirty="0" smtClean="0"/>
                  <a:t>What about an unsuccessful search?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000" t="-2981" b="-35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keys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up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discussion follows Reingold and Hansen, </a:t>
            </a:r>
            <a:r>
              <a:rPr lang="en-US" i="1" dirty="0" smtClean="0"/>
              <a:t>Data Structures</a:t>
            </a:r>
            <a:r>
              <a:rPr lang="en-US" dirty="0" smtClean="0"/>
              <a:t>.  An excerpt on optimal static BSTS is posted on Moodle.  I use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and b</a:t>
            </a:r>
            <a:r>
              <a:rPr lang="en-US" baseline="-25000" dirty="0"/>
              <a:t>i</a:t>
            </a:r>
            <a:r>
              <a:rPr lang="en-US" dirty="0" smtClean="0"/>
              <a:t> where Reingold and Hansen use </a:t>
            </a:r>
            <a:r>
              <a:rPr lang="el-GR" dirty="0" smtClean="0"/>
              <a:t>α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l-GR" dirty="0" smtClean="0"/>
              <a:t>β</a:t>
            </a:r>
            <a:r>
              <a:rPr lang="en-US" baseline="-25000" dirty="0" smtClean="0"/>
              <a:t>i</a:t>
            </a:r>
            <a:r>
              <a:rPr lang="en-US" dirty="0" smtClean="0"/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Extended binary search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It's simplest to describe this </a:t>
            </a:r>
            <a:br>
              <a:rPr lang="en-US" dirty="0" smtClean="0"/>
            </a:br>
            <a:r>
              <a:rPr lang="en-US" dirty="0" smtClean="0"/>
              <a:t>problem in terms of an </a:t>
            </a:r>
            <a:br>
              <a:rPr lang="en-US" dirty="0" smtClean="0"/>
            </a:br>
            <a:r>
              <a:rPr lang="en-US" b="1" dirty="0" smtClean="0"/>
              <a:t>extended binary search tree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(EBST): a BST enhanced by </a:t>
            </a:r>
            <a:br>
              <a:rPr lang="en-US" dirty="0" smtClean="0"/>
            </a:br>
            <a:r>
              <a:rPr lang="en-US" dirty="0" smtClean="0"/>
              <a:t>drawing "external nodes" in </a:t>
            </a:r>
            <a:br>
              <a:rPr lang="en-US" dirty="0" smtClean="0"/>
            </a:br>
            <a:r>
              <a:rPr lang="en-US" dirty="0" smtClean="0"/>
              <a:t>place of all of the null pointers </a:t>
            </a:r>
            <a:br>
              <a:rPr lang="en-US" dirty="0" smtClean="0"/>
            </a:br>
            <a:r>
              <a:rPr lang="en-US" dirty="0" smtClean="0"/>
              <a:t>in the original tree</a:t>
            </a:r>
          </a:p>
          <a:p>
            <a:r>
              <a:rPr lang="en-US" dirty="0" smtClean="0"/>
              <a:t>Formally, an Extended Binary Tree (EBT) is either</a:t>
            </a:r>
          </a:p>
          <a:p>
            <a:pPr lvl="1"/>
            <a:r>
              <a:rPr lang="en-US" dirty="0" smtClean="0"/>
              <a:t>an external node, or</a:t>
            </a:r>
          </a:p>
          <a:p>
            <a:pPr lvl="1"/>
            <a:r>
              <a:rPr lang="en-US" dirty="0" smtClean="0"/>
              <a:t>an (internal) root node and two EBTs T</a:t>
            </a:r>
            <a:r>
              <a:rPr lang="en-US" baseline="-25000" dirty="0" smtClean="0"/>
              <a:t>L</a:t>
            </a:r>
            <a:r>
              <a:rPr lang="en-US" dirty="0" smtClean="0"/>
              <a:t> and T</a:t>
            </a:r>
            <a:r>
              <a:rPr lang="en-US" baseline="-25000" dirty="0" smtClean="0"/>
              <a:t>R</a:t>
            </a:r>
            <a:endParaRPr lang="en-US" dirty="0" smtClean="0"/>
          </a:p>
          <a:p>
            <a:r>
              <a:rPr lang="en-US" b="1" dirty="0" smtClean="0">
                <a:solidFill>
                  <a:srgbClr val="0000FF"/>
                </a:solidFill>
              </a:rPr>
              <a:t>In diagram, Circles = internal nodes, Squares = external nodes</a:t>
            </a:r>
          </a:p>
          <a:p>
            <a:r>
              <a:rPr lang="en-US" dirty="0" smtClean="0"/>
              <a:t>It's an alternative way of viewing a binary tree</a:t>
            </a:r>
          </a:p>
          <a:p>
            <a:r>
              <a:rPr lang="en-US" b="1" dirty="0" smtClean="0">
                <a:solidFill>
                  <a:srgbClr val="0000FF"/>
                </a:solidFill>
              </a:rPr>
              <a:t>The external nodes stand for places where an unsuccessful search can end or where an element can be inserted</a:t>
            </a:r>
          </a:p>
          <a:p>
            <a:r>
              <a:rPr lang="en-US" dirty="0" smtClean="0"/>
              <a:t>An EBT with n internal nodes has ___ external nodes</a:t>
            </a:r>
            <a:br>
              <a:rPr lang="en-US" dirty="0" smtClean="0"/>
            </a:br>
            <a:r>
              <a:rPr lang="en-US" dirty="0" smtClean="0"/>
              <a:t>(We proved this by induction earlier in the term)</a:t>
            </a:r>
          </a:p>
          <a:p>
            <a:endParaRPr lang="en-US" dirty="0"/>
          </a:p>
        </p:txBody>
      </p:sp>
      <p:pic>
        <p:nvPicPr>
          <p:cNvPr id="4" name="Picture 4" descr="EB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066800"/>
            <a:ext cx="3657600" cy="18700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010400" y="2263914"/>
            <a:ext cx="1905000" cy="707886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See Levitin: page 183 [141]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dirty="0" smtClean="0"/>
              <a:t>What contributes to the expected number of probes?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en-US" dirty="0" smtClean="0"/>
              <a:t>Frequencies, depth of node</a:t>
            </a:r>
          </a:p>
          <a:p>
            <a:r>
              <a:rPr lang="en-US" dirty="0" smtClean="0"/>
              <a:t>For successful search, number of probes is</a:t>
            </a:r>
            <a:br>
              <a:rPr lang="en-US" dirty="0" smtClean="0"/>
            </a:br>
            <a:r>
              <a:rPr lang="en-US" dirty="0" smtClean="0"/>
              <a:t>_______________  the depth of the corresponding internal node</a:t>
            </a:r>
          </a:p>
          <a:p>
            <a:r>
              <a:rPr lang="en-US" dirty="0" smtClean="0"/>
              <a:t>For unsuccessful, number of probes is</a:t>
            </a:r>
            <a:br>
              <a:rPr lang="en-US" dirty="0" smtClean="0"/>
            </a:br>
            <a:r>
              <a:rPr lang="en-US" dirty="0" smtClean="0"/>
              <a:t>__________  the depth of the corresponding external node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0" y="2667000"/>
            <a:ext cx="278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one more than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4191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equal to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79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 smtClean="0"/>
              <a:t>Optimal BST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763000" cy="60198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Keys </a:t>
            </a:r>
            <a:r>
              <a:rPr lang="en-US" dirty="0"/>
              <a:t>are K</a:t>
            </a:r>
            <a:r>
              <a:rPr lang="en-US" baseline="-25000" dirty="0"/>
              <a:t>1</a:t>
            </a:r>
            <a:r>
              <a:rPr lang="en-US" dirty="0"/>
              <a:t>, K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K</a:t>
            </a:r>
            <a:r>
              <a:rPr lang="en-US" baseline="-25000" dirty="0" err="1"/>
              <a:t>n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Let v be the value we are searching for</a:t>
            </a:r>
          </a:p>
          <a:p>
            <a:pPr>
              <a:spcBef>
                <a:spcPts val="848"/>
              </a:spcBef>
            </a:pPr>
            <a:r>
              <a:rPr lang="en-US" dirty="0"/>
              <a:t>For i= 1, …,</a:t>
            </a:r>
            <a:r>
              <a:rPr lang="en-US" dirty="0" smtClean="0"/>
              <a:t>n, let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be the probability that v is key K</a:t>
            </a:r>
            <a:r>
              <a:rPr lang="en-US" baseline="-25000" dirty="0" smtClean="0"/>
              <a:t>i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For i= 1, …,n-1,  let b</a:t>
            </a:r>
            <a:r>
              <a:rPr lang="en-US" baseline="-25000" dirty="0" smtClean="0"/>
              <a:t>i</a:t>
            </a:r>
            <a:r>
              <a:rPr lang="en-US" dirty="0" smtClean="0"/>
              <a:t> be the probability that K</a:t>
            </a:r>
            <a:r>
              <a:rPr lang="en-US" baseline="-25000" dirty="0" smtClean="0"/>
              <a:t>i</a:t>
            </a:r>
            <a:r>
              <a:rPr lang="en-US" dirty="0" smtClean="0"/>
              <a:t> &lt; v &lt; K</a:t>
            </a:r>
            <a:r>
              <a:rPr lang="en-US" baseline="-25000" dirty="0" smtClean="0"/>
              <a:t>i+1</a:t>
            </a:r>
          </a:p>
          <a:p>
            <a:pPr lvl="1">
              <a:spcBef>
                <a:spcPts val="848"/>
              </a:spcBef>
            </a:pPr>
            <a:r>
              <a:rPr lang="en-US" dirty="0" smtClean="0"/>
              <a:t>Similarly, let b</a:t>
            </a:r>
            <a:r>
              <a:rPr lang="en-US" baseline="-25000" dirty="0" smtClean="0"/>
              <a:t>0</a:t>
            </a:r>
            <a:r>
              <a:rPr lang="en-US" dirty="0" smtClean="0"/>
              <a:t> be the probability that v &lt; K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 the probability that v &gt;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Note that </a:t>
            </a: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We can also just use </a:t>
            </a:r>
            <a:r>
              <a:rPr lang="en-US" i="1" dirty="0" smtClean="0"/>
              <a:t>frequencies</a:t>
            </a:r>
            <a:r>
              <a:rPr lang="en-US" dirty="0" smtClean="0"/>
              <a:t> instead of </a:t>
            </a:r>
            <a:r>
              <a:rPr lang="en-US" i="1" dirty="0" smtClean="0"/>
              <a:t>probabilities</a:t>
            </a:r>
            <a:r>
              <a:rPr lang="en-US" dirty="0" smtClean="0"/>
              <a:t> when finding the optimal tree (and divide by their sum to get the probabilities if we ever need them).  That is what we will do.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Should we try exhaustive search of all </a:t>
            </a:r>
            <a:br>
              <a:rPr lang="en-US" dirty="0" smtClean="0"/>
            </a:br>
            <a:r>
              <a:rPr lang="en-US" dirty="0" smtClean="0"/>
              <a:t>possible BSTs?   </a:t>
            </a:r>
            <a:r>
              <a:rPr lang="en-US" b="1" dirty="0" smtClean="0">
                <a:solidFill>
                  <a:srgbClr val="0000FF"/>
                </a:solidFill>
              </a:rPr>
              <a:t>Answer on  next slide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643867"/>
              </p:ext>
            </p:extLst>
          </p:nvPr>
        </p:nvGraphicFramePr>
        <p:xfrm>
          <a:off x="2322436" y="3200400"/>
          <a:ext cx="222726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4" imgW="977760" imgH="431640" progId="Equation.3">
                  <p:embed/>
                </p:oleObj>
              </mc:Choice>
              <mc:Fallback>
                <p:oleObj name="Equation" r:id="rId4" imgW="97776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436" y="3200400"/>
                        <a:ext cx="2227262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323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8600" y="5824537"/>
            <a:ext cx="7391400" cy="957263"/>
          </a:xfrm>
          <a:prstGeom prst="roundRect">
            <a:avLst/>
          </a:prstGeom>
          <a:solidFill>
            <a:schemeClr val="accent6">
              <a:lumMod val="40000"/>
              <a:lumOff val="60000"/>
              <a:alpha val="12000"/>
            </a:schemeClr>
          </a:solidFill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How many possible BST's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 distinct keys K</a:t>
            </a:r>
            <a:r>
              <a:rPr lang="en-US" baseline="-25000" dirty="0" smtClean="0"/>
              <a:t>1</a:t>
            </a:r>
            <a:r>
              <a:rPr lang="en-US" dirty="0" smtClean="0"/>
              <a:t> &lt; K</a:t>
            </a:r>
            <a:r>
              <a:rPr lang="en-US" baseline="-25000" dirty="0" smtClean="0"/>
              <a:t>2</a:t>
            </a:r>
            <a:r>
              <a:rPr lang="en-US" dirty="0" smtClean="0"/>
              <a:t> &lt; … &lt;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, how many different Binary Search Trees can be constructed from these values?</a:t>
            </a:r>
          </a:p>
          <a:p>
            <a:r>
              <a:rPr lang="en-US" dirty="0" smtClean="0"/>
              <a:t>Figure it out for n=2, 3, 4, 5</a:t>
            </a:r>
          </a:p>
          <a:p>
            <a:r>
              <a:rPr lang="en-US" dirty="0" smtClean="0"/>
              <a:t>Write the recurrence relation</a:t>
            </a:r>
          </a:p>
          <a:p>
            <a:r>
              <a:rPr lang="en-US" dirty="0" smtClean="0"/>
              <a:t>Solution is the </a:t>
            </a:r>
            <a:r>
              <a:rPr lang="en-US" b="1" dirty="0" smtClean="0"/>
              <a:t>Catalan number</a:t>
            </a:r>
            <a:r>
              <a:rPr lang="en-US" dirty="0" smtClean="0"/>
              <a:t> c(n)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Verify for n = 2, 3, 4, 5.  </a:t>
            </a:r>
          </a:p>
          <a:p>
            <a:pPr lvl="1"/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998102"/>
              </p:ext>
            </p:extLst>
          </p:nvPr>
        </p:nvGraphicFramePr>
        <p:xfrm>
          <a:off x="358775" y="4191000"/>
          <a:ext cx="7140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4" imgW="3060360" imgH="457200" progId="Equation.3">
                  <p:embed/>
                </p:oleObj>
              </mc:Choice>
              <mc:Fallback>
                <p:oleObj name="Equation" r:id="rId4" imgW="306036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775" y="4191000"/>
                        <a:ext cx="71405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4160" y="5791200"/>
            <a:ext cx="52170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Wikipedia Catalan article has five different proofs of </a:t>
            </a:r>
            <a:endParaRPr lang="en-US" sz="2800" b="1" dirty="0">
              <a:solidFill>
                <a:srgbClr val="0000FF"/>
              </a:solidFill>
            </a:endParaRPr>
          </a:p>
        </p:txBody>
      </p:sp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7421" y="5867400"/>
            <a:ext cx="19526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93733" y="1905000"/>
            <a:ext cx="2345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</a:rPr>
              <a:t>When n=20, c(n) is almost 10</a:t>
            </a:r>
            <a:r>
              <a:rPr lang="en-US" sz="2800" b="1" baseline="30000" dirty="0" smtClean="0">
                <a:solidFill>
                  <a:srgbClr val="0000FF"/>
                </a:solidFill>
              </a:rPr>
              <a:t>10</a:t>
            </a:r>
            <a:endParaRPr lang="en-US" sz="2800" b="1" baseline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914400"/>
          </a:xfrm>
        </p:spPr>
        <p:txBody>
          <a:bodyPr/>
          <a:lstStyle/>
          <a:p>
            <a:r>
              <a:rPr lang="en-US" dirty="0" smtClean="0"/>
              <a:t>Recap: Optimal Binary Search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items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up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Let v be the value we are searching for</a:t>
            </a:r>
          </a:p>
          <a:p>
            <a:pPr>
              <a:spcBef>
                <a:spcPts val="848"/>
              </a:spcBef>
            </a:pPr>
            <a:r>
              <a:rPr lang="en-US" dirty="0"/>
              <a:t>For i= 1, …,</a:t>
            </a:r>
            <a:r>
              <a:rPr lang="en-US" dirty="0" smtClean="0"/>
              <a:t>n, let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smtClean="0"/>
              <a:t> be the probability that  v is item K</a:t>
            </a:r>
            <a:r>
              <a:rPr lang="en-US" baseline="-25000" dirty="0" smtClean="0"/>
              <a:t>i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For i= 1, …,n-1,  let b</a:t>
            </a:r>
            <a:r>
              <a:rPr lang="en-US" baseline="-25000" dirty="0" smtClean="0"/>
              <a:t>i</a:t>
            </a:r>
            <a:r>
              <a:rPr lang="en-US" dirty="0" smtClean="0"/>
              <a:t> be the probability that  K</a:t>
            </a:r>
            <a:r>
              <a:rPr lang="en-US" baseline="-25000" dirty="0" smtClean="0"/>
              <a:t>i</a:t>
            </a:r>
            <a:r>
              <a:rPr lang="en-US" dirty="0" smtClean="0"/>
              <a:t> &lt; v &lt; K</a:t>
            </a:r>
            <a:r>
              <a:rPr lang="en-US" baseline="-25000" dirty="0" smtClean="0"/>
              <a:t>i+1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Similarly, let b</a:t>
            </a:r>
            <a:r>
              <a:rPr lang="en-US" baseline="-25000" dirty="0" smtClean="0"/>
              <a:t>0</a:t>
            </a:r>
            <a:r>
              <a:rPr lang="en-US" dirty="0" smtClean="0"/>
              <a:t> be the probability that v &lt; K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n</a:t>
            </a:r>
            <a:r>
              <a:rPr lang="en-US" dirty="0" smtClean="0"/>
              <a:t> the probability that v &gt;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Note that </a:t>
            </a: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baseline="-25000" dirty="0" smtClean="0"/>
              <a:t/>
            </a:r>
            <a:br>
              <a:rPr lang="en-US" baseline="-25000" dirty="0" smtClean="0"/>
            </a:br>
            <a:r>
              <a:rPr lang="en-US" dirty="0" smtClean="0"/>
              <a:t>but we can also just use frequencies when finding </a:t>
            </a:r>
            <a:br>
              <a:rPr lang="en-US" dirty="0" smtClean="0"/>
            </a:br>
            <a:r>
              <a:rPr lang="en-US" dirty="0" smtClean="0"/>
              <a:t>the optimal tree (and divide by their sum to get </a:t>
            </a:r>
            <a:br>
              <a:rPr lang="en-US" dirty="0" smtClean="0"/>
            </a:br>
            <a:r>
              <a:rPr lang="en-US" dirty="0" smtClean="0"/>
              <a:t>the probabilities if needed)</a:t>
            </a:r>
            <a:endParaRPr lang="en-US" baseline="-25000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52948"/>
              </p:ext>
            </p:extLst>
          </p:nvPr>
        </p:nvGraphicFramePr>
        <p:xfrm>
          <a:off x="2514600" y="4654550"/>
          <a:ext cx="2227262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4" imgW="977760" imgH="431640" progId="Equation.3">
                  <p:embed/>
                </p:oleObj>
              </mc:Choice>
              <mc:Fallback>
                <p:oleObj name="Equation" r:id="rId4" imgW="9777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54550"/>
                        <a:ext cx="2227262" cy="106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398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31326</TotalTime>
  <Words>1381</Words>
  <Application>Microsoft Office PowerPoint</Application>
  <PresentationFormat>On-screen Show (4:3)</PresentationFormat>
  <Paragraphs>181</Paragraphs>
  <Slides>24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Arial Black</vt:lpstr>
      <vt:lpstr>Calibri</vt:lpstr>
      <vt:lpstr>Cambria Math</vt:lpstr>
      <vt:lpstr>Symbol</vt:lpstr>
      <vt:lpstr>Wingdings</vt:lpstr>
      <vt:lpstr>Default Design</vt:lpstr>
      <vt:lpstr>Equation</vt:lpstr>
      <vt:lpstr>PowerPoint Presentation</vt:lpstr>
      <vt:lpstr>MA/CSSE 473 Days 29-30</vt:lpstr>
      <vt:lpstr>Recap: Optimal linked list order</vt:lpstr>
      <vt:lpstr>Optimal Binary Search Trees</vt:lpstr>
      <vt:lpstr>Recap: Extended binary search tree</vt:lpstr>
      <vt:lpstr>What contributes to the expected number of probes?</vt:lpstr>
      <vt:lpstr>Optimal BST Notation</vt:lpstr>
      <vt:lpstr>Aside: How many possible BST's</vt:lpstr>
      <vt:lpstr>Recap: Optimal Binary Search Trees</vt:lpstr>
      <vt:lpstr>What not to measure</vt:lpstr>
      <vt:lpstr>Weighted Path Length</vt:lpstr>
      <vt:lpstr>Example</vt:lpstr>
      <vt:lpstr>Strategy</vt:lpstr>
      <vt:lpstr>Intermediate Quantities</vt:lpstr>
      <vt:lpstr>Code</vt:lpstr>
      <vt:lpstr>Results</vt:lpstr>
      <vt:lpstr>Running time</vt:lpstr>
      <vt:lpstr>Greedy Algorithms</vt:lpstr>
      <vt:lpstr>Greedy algorithms</vt:lpstr>
      <vt:lpstr>Greedy Chess</vt:lpstr>
      <vt:lpstr>Greedy Map Coloring</vt:lpstr>
      <vt:lpstr>Spanning Trees for a Graph</vt:lpstr>
      <vt:lpstr>Minimal Spanning Tree (MST)</vt:lpstr>
      <vt:lpstr>Huffman's algorithm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CSSE Department</cp:lastModifiedBy>
  <cp:revision>732</cp:revision>
  <cp:lastPrinted>2012-10-25T13:16:58Z</cp:lastPrinted>
  <dcterms:modified xsi:type="dcterms:W3CDTF">2014-10-28T13:23:41Z</dcterms:modified>
</cp:coreProperties>
</file>