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56" r:id="rId3"/>
    <p:sldId id="357" r:id="rId4"/>
    <p:sldId id="358" r:id="rId5"/>
    <p:sldId id="359" r:id="rId6"/>
    <p:sldId id="360" r:id="rId7"/>
    <p:sldId id="361" r:id="rId8"/>
    <p:sldId id="346" r:id="rId9"/>
    <p:sldId id="362" r:id="rId10"/>
    <p:sldId id="363" r:id="rId11"/>
    <p:sldId id="364" r:id="rId12"/>
    <p:sldId id="365" r:id="rId13"/>
  </p:sldIdLst>
  <p:sldSz cx="9144000" cy="6858000" type="screen4x3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A7A7"/>
    <a:srgbClr val="FF5050"/>
    <a:srgbClr val="FF0080"/>
    <a:srgbClr val="191919"/>
    <a:srgbClr val="F2FDF7"/>
    <a:srgbClr val="800040"/>
    <a:srgbClr val="5D7E9D"/>
    <a:srgbClr val="FFFDDD"/>
    <a:srgbClr val="CEC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21" autoAdjust="0"/>
    <p:restoredTop sz="73557" autoAdjust="0"/>
  </p:normalViewPr>
  <p:slideViewPr>
    <p:cSldViewPr snapToObjects="1">
      <p:cViewPr varScale="1">
        <p:scale>
          <a:sx n="76" d="100"/>
          <a:sy n="76" d="100"/>
        </p:scale>
        <p:origin x="90" y="15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4" y="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4817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4" y="884817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6" y="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700088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424086"/>
            <a:ext cx="5486400" cy="419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6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7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DE3D0B-35F2-4804-899D-39C75473B04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5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5263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38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7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66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texas.edu/users/moore/best-ideas/string-searching/fstrpos-example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27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Leftovers from Boyer-Moore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Knuth-Morris-Pratt String Search Algorithm </a:t>
            </a:r>
          </a:p>
          <a:p>
            <a:endParaRPr lang="en-US" sz="2800" b="1" dirty="0"/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2400" y="228600"/>
            <a:ext cx="9144000" cy="516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11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" y="38100"/>
            <a:ext cx="9122704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5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95250"/>
            <a:ext cx="8993940" cy="470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24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(hide this until after class)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80010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190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232" name="Rectangle 80"/>
          <p:cNvSpPr>
            <a:spLocks noChangeArrowheads="1"/>
          </p:cNvSpPr>
          <p:nvPr/>
        </p:nvSpPr>
        <p:spPr bwMode="auto">
          <a:xfrm>
            <a:off x="609600" y="4114800"/>
            <a:ext cx="2057400" cy="24384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Boyer-Moore example (Levitin)</a:t>
            </a:r>
            <a:endParaRPr lang="en-US" altLang="en-US" dirty="0"/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914400"/>
            <a:ext cx="8610600" cy="5210175"/>
          </a:xfrm>
        </p:spPr>
        <p:txBody>
          <a:bodyPr/>
          <a:lstStyle/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600" dirty="0"/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2800" dirty="0"/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    B E S </a:t>
            </a:r>
            <a:r>
              <a:rPr lang="en-US" altLang="en-US" sz="2000" dirty="0" err="1">
                <a:latin typeface="Courier New" panose="02070309020205020404" pitchFamily="49" charset="0"/>
              </a:rPr>
              <a:t>S</a:t>
            </a:r>
            <a:r>
              <a:rPr lang="en-US" altLang="en-US" sz="2000" dirty="0">
                <a:latin typeface="Courier New" panose="02070309020205020404" pitchFamily="49" charset="0"/>
              </a:rPr>
              <a:t> _ K N E W _ A B O U T _ B A O B A B S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 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i="1" dirty="0"/>
              <a:t>            </a:t>
            </a:r>
            <a:r>
              <a:rPr lang="en-US" altLang="en-US" sz="2000" i="1" dirty="0" smtClean="0"/>
              <a:t>  d</a:t>
            </a:r>
            <a:r>
              <a:rPr lang="en-US" altLang="en-US" sz="2000" baseline="-25000" dirty="0" smtClean="0"/>
              <a:t>1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=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K</a:t>
            </a:r>
            <a:r>
              <a:rPr lang="en-US" altLang="en-US" sz="2000" dirty="0"/>
              <a:t>) = 6</a:t>
            </a:r>
            <a:r>
              <a:rPr lang="en-US" altLang="en-US" sz="2000" dirty="0">
                <a:latin typeface="Courier New" panose="02070309020205020404" pitchFamily="49" charset="0"/>
              </a:rPr>
              <a:t>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			     </a:t>
            </a:r>
            <a:r>
              <a:rPr lang="en-US" altLang="en-US" sz="2000" i="1" dirty="0"/>
              <a:t>d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=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_</a:t>
            </a:r>
            <a:r>
              <a:rPr lang="en-US" altLang="en-US" sz="2000" dirty="0"/>
              <a:t>)-2 = 4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/>
              <a:t>		                         </a:t>
            </a:r>
            <a:r>
              <a:rPr lang="en-US" altLang="en-US" sz="2000" dirty="0" smtClean="0"/>
              <a:t>   </a:t>
            </a:r>
            <a:r>
              <a:rPr lang="en-US" altLang="en-US" sz="2000" i="1" u="sng" dirty="0" smtClean="0"/>
              <a:t>d</a:t>
            </a:r>
            <a:r>
              <a:rPr lang="en-US" altLang="en-US" sz="2000" baseline="-25000" dirty="0" smtClean="0"/>
              <a:t>2</a:t>
            </a:r>
            <a:r>
              <a:rPr lang="en-US" altLang="en-US" sz="2000" u="sng" dirty="0" smtClean="0"/>
              <a:t>(2</a:t>
            </a:r>
            <a:r>
              <a:rPr lang="en-US" altLang="en-US" sz="2000" u="sng" dirty="0"/>
              <a:t>) = 5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				      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i="1" dirty="0"/>
              <a:t>				                      </a:t>
            </a:r>
            <a:r>
              <a:rPr lang="en-US" altLang="en-US" sz="2000" i="1" u="sng" dirty="0"/>
              <a:t>d</a:t>
            </a:r>
            <a:r>
              <a:rPr lang="en-US" altLang="en-US" sz="2000" baseline="-25000" dirty="0"/>
              <a:t>1</a:t>
            </a:r>
            <a:r>
              <a:rPr lang="en-US" altLang="en-US" sz="2000" u="sng" dirty="0"/>
              <a:t> = </a:t>
            </a:r>
            <a:r>
              <a:rPr lang="en-US" altLang="en-US" sz="2000" i="1" u="sng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u="sng" dirty="0"/>
              <a:t>(</a:t>
            </a:r>
            <a:r>
              <a:rPr lang="en-US" altLang="en-US" sz="2000" u="sng" dirty="0">
                <a:latin typeface="Courier New" panose="02070309020205020404" pitchFamily="49" charset="0"/>
              </a:rPr>
              <a:t>_</a:t>
            </a:r>
            <a:r>
              <a:rPr lang="en-US" altLang="en-US" sz="2000" u="sng" dirty="0"/>
              <a:t>)-1 = 5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/>
              <a:t>			    	                      </a:t>
            </a:r>
            <a:r>
              <a:rPr lang="en-US" altLang="en-US" sz="2000" i="1" dirty="0"/>
              <a:t>d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(1) = 2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						       B A O B A B </a:t>
            </a:r>
            <a:r>
              <a:rPr lang="en-US" altLang="en-US" sz="2000" dirty="0"/>
              <a:t>(success)</a:t>
            </a:r>
            <a:r>
              <a:rPr lang="en-US" altLang="en-US" sz="1400" dirty="0">
                <a:latin typeface="Courier New" panose="02070309020205020404" pitchFamily="49" charset="0"/>
              </a:rPr>
              <a:t>			    </a:t>
            </a:r>
            <a:r>
              <a:rPr lang="en-US" altLang="en-US" sz="1400" dirty="0"/>
              <a:t/>
            </a:r>
            <a:br>
              <a:rPr lang="en-US" altLang="en-US" sz="1400" dirty="0"/>
            </a:br>
            <a:endParaRPr lang="en-US" altLang="en-US" sz="1400" dirty="0"/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1400" dirty="0"/>
              <a:t> </a:t>
            </a:r>
          </a:p>
        </p:txBody>
      </p:sp>
      <p:grpSp>
        <p:nvGrpSpPr>
          <p:cNvPr id="433156" name="Group 4"/>
          <p:cNvGrpSpPr>
            <a:grpSpLocks/>
          </p:cNvGrpSpPr>
          <p:nvPr/>
        </p:nvGrpSpPr>
        <p:grpSpPr bwMode="auto">
          <a:xfrm>
            <a:off x="609600" y="1219200"/>
            <a:ext cx="8382000" cy="1371600"/>
            <a:chOff x="384" y="768"/>
            <a:chExt cx="5280" cy="864"/>
          </a:xfrm>
        </p:grpSpPr>
        <p:grpSp>
          <p:nvGrpSpPr>
            <p:cNvPr id="433157" name="Group 5"/>
            <p:cNvGrpSpPr>
              <a:grpSpLocks/>
            </p:cNvGrpSpPr>
            <p:nvPr/>
          </p:nvGrpSpPr>
          <p:grpSpPr bwMode="auto">
            <a:xfrm>
              <a:off x="384" y="768"/>
              <a:ext cx="5232" cy="864"/>
              <a:chOff x="384" y="768"/>
              <a:chExt cx="5232" cy="864"/>
            </a:xfrm>
          </p:grpSpPr>
          <p:grpSp>
            <p:nvGrpSpPr>
              <p:cNvPr id="433158" name="Group 6"/>
              <p:cNvGrpSpPr>
                <a:grpSpLocks/>
              </p:cNvGrpSpPr>
              <p:nvPr/>
            </p:nvGrpSpPr>
            <p:grpSpPr bwMode="auto">
              <a:xfrm>
                <a:off x="384" y="768"/>
                <a:ext cx="5040" cy="864"/>
                <a:chOff x="720" y="1824"/>
                <a:chExt cx="5040" cy="672"/>
              </a:xfrm>
            </p:grpSpPr>
            <p:sp>
              <p:nvSpPr>
                <p:cNvPr id="433159" name="Rectangle 7"/>
                <p:cNvSpPr>
                  <a:spLocks noChangeArrowheads="1"/>
                </p:cNvSpPr>
                <p:nvPr/>
              </p:nvSpPr>
              <p:spPr bwMode="auto">
                <a:xfrm>
                  <a:off x="720" y="1824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A B C D E F G H I J K L M N O P Q R S T U V W X Y Z</a:t>
                  </a:r>
                </a:p>
              </p:txBody>
            </p:sp>
            <p:sp>
              <p:nvSpPr>
                <p:cNvPr id="433160" name="Rectangle 8"/>
                <p:cNvSpPr>
                  <a:spLocks noChangeArrowheads="1"/>
                </p:cNvSpPr>
                <p:nvPr/>
              </p:nvSpPr>
              <p:spPr bwMode="auto">
                <a:xfrm>
                  <a:off x="720" y="2160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1 2 6 6 6 6 6 6 6 6 6 6 6 6 3 6 6 6 6 6 6 6 6 6 6 6</a:t>
                  </a:r>
                  <a:endParaRPr lang="en-US" altLang="en-US" sz="4000"/>
                </a:p>
              </p:txBody>
            </p:sp>
            <p:sp>
              <p:nvSpPr>
                <p:cNvPr id="433161" name="Line 9"/>
                <p:cNvSpPr>
                  <a:spLocks noChangeShapeType="1"/>
                </p:cNvSpPr>
                <p:nvPr/>
              </p:nvSpPr>
              <p:spPr bwMode="auto">
                <a:xfrm>
                  <a:off x="93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2" name="Line 10"/>
                <p:cNvSpPr>
                  <a:spLocks noChangeShapeType="1"/>
                </p:cNvSpPr>
                <p:nvPr/>
              </p:nvSpPr>
              <p:spPr bwMode="auto">
                <a:xfrm>
                  <a:off x="285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3" name="Line 11"/>
                <p:cNvSpPr>
                  <a:spLocks noChangeShapeType="1"/>
                </p:cNvSpPr>
                <p:nvPr/>
              </p:nvSpPr>
              <p:spPr bwMode="auto">
                <a:xfrm>
                  <a:off x="304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4" name="Line 12"/>
                <p:cNvSpPr>
                  <a:spLocks noChangeShapeType="1"/>
                </p:cNvSpPr>
                <p:nvPr/>
              </p:nvSpPr>
              <p:spPr bwMode="auto">
                <a:xfrm>
                  <a:off x="343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5" name="Line 13"/>
                <p:cNvSpPr>
                  <a:spLocks noChangeShapeType="1"/>
                </p:cNvSpPr>
                <p:nvPr/>
              </p:nvSpPr>
              <p:spPr bwMode="auto">
                <a:xfrm>
                  <a:off x="362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6" name="Line 14"/>
                <p:cNvSpPr>
                  <a:spLocks noChangeShapeType="1"/>
                </p:cNvSpPr>
                <p:nvPr/>
              </p:nvSpPr>
              <p:spPr bwMode="auto">
                <a:xfrm>
                  <a:off x="38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7" name="Line 15"/>
                <p:cNvSpPr>
                  <a:spLocks noChangeShapeType="1"/>
                </p:cNvSpPr>
                <p:nvPr/>
              </p:nvSpPr>
              <p:spPr bwMode="auto">
                <a:xfrm>
                  <a:off x="400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8" name="Line 16"/>
                <p:cNvSpPr>
                  <a:spLocks noChangeShapeType="1"/>
                </p:cNvSpPr>
                <p:nvPr/>
              </p:nvSpPr>
              <p:spPr bwMode="auto">
                <a:xfrm>
                  <a:off x="420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9" name="Line 17"/>
                <p:cNvSpPr>
                  <a:spLocks noChangeShapeType="1"/>
                </p:cNvSpPr>
                <p:nvPr/>
              </p:nvSpPr>
              <p:spPr bwMode="auto">
                <a:xfrm>
                  <a:off x="439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0" name="Line 18"/>
                <p:cNvSpPr>
                  <a:spLocks noChangeShapeType="1"/>
                </p:cNvSpPr>
                <p:nvPr/>
              </p:nvSpPr>
              <p:spPr bwMode="auto">
                <a:xfrm>
                  <a:off x="458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1" name="Line 19"/>
                <p:cNvSpPr>
                  <a:spLocks noChangeShapeType="1"/>
                </p:cNvSpPr>
                <p:nvPr/>
              </p:nvSpPr>
              <p:spPr bwMode="auto">
                <a:xfrm>
                  <a:off x="477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2" name="Line 20"/>
                <p:cNvSpPr>
                  <a:spLocks noChangeShapeType="1"/>
                </p:cNvSpPr>
                <p:nvPr/>
              </p:nvSpPr>
              <p:spPr bwMode="auto">
                <a:xfrm>
                  <a:off x="496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3" name="Line 21"/>
                <p:cNvSpPr>
                  <a:spLocks noChangeShapeType="1"/>
                </p:cNvSpPr>
                <p:nvPr/>
              </p:nvSpPr>
              <p:spPr bwMode="auto">
                <a:xfrm>
                  <a:off x="516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4" name="Line 22"/>
                <p:cNvSpPr>
                  <a:spLocks noChangeShapeType="1"/>
                </p:cNvSpPr>
                <p:nvPr/>
              </p:nvSpPr>
              <p:spPr bwMode="auto">
                <a:xfrm>
                  <a:off x="535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5" name="Line 23"/>
                <p:cNvSpPr>
                  <a:spLocks noChangeShapeType="1"/>
                </p:cNvSpPr>
                <p:nvPr/>
              </p:nvSpPr>
              <p:spPr bwMode="auto">
                <a:xfrm>
                  <a:off x="554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6" name="Line 24"/>
                <p:cNvSpPr>
                  <a:spLocks noChangeShapeType="1"/>
                </p:cNvSpPr>
                <p:nvPr/>
              </p:nvSpPr>
              <p:spPr bwMode="auto">
                <a:xfrm>
                  <a:off x="266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7" name="Line 25"/>
                <p:cNvSpPr>
                  <a:spLocks noChangeShapeType="1"/>
                </p:cNvSpPr>
                <p:nvPr/>
              </p:nvSpPr>
              <p:spPr bwMode="auto">
                <a:xfrm>
                  <a:off x="247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8" name="Line 26"/>
                <p:cNvSpPr>
                  <a:spLocks noChangeShapeType="1"/>
                </p:cNvSpPr>
                <p:nvPr/>
              </p:nvSpPr>
              <p:spPr bwMode="auto">
                <a:xfrm>
                  <a:off x="228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9" name="Line 27"/>
                <p:cNvSpPr>
                  <a:spLocks noChangeShapeType="1"/>
                </p:cNvSpPr>
                <p:nvPr/>
              </p:nvSpPr>
              <p:spPr bwMode="auto">
                <a:xfrm>
                  <a:off x="208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0" name="Line 28"/>
                <p:cNvSpPr>
                  <a:spLocks noChangeShapeType="1"/>
                </p:cNvSpPr>
                <p:nvPr/>
              </p:nvSpPr>
              <p:spPr bwMode="auto">
                <a:xfrm>
                  <a:off x="189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1" name="Line 29"/>
                <p:cNvSpPr>
                  <a:spLocks noChangeShapeType="1"/>
                </p:cNvSpPr>
                <p:nvPr/>
              </p:nvSpPr>
              <p:spPr bwMode="auto">
                <a:xfrm>
                  <a:off x="170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2" name="Line 30"/>
                <p:cNvSpPr>
                  <a:spLocks noChangeShapeType="1"/>
                </p:cNvSpPr>
                <p:nvPr/>
              </p:nvSpPr>
              <p:spPr bwMode="auto">
                <a:xfrm>
                  <a:off x="151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3" name="Line 31"/>
                <p:cNvSpPr>
                  <a:spLocks noChangeShapeType="1"/>
                </p:cNvSpPr>
                <p:nvPr/>
              </p:nvSpPr>
              <p:spPr bwMode="auto">
                <a:xfrm>
                  <a:off x="132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4" name="Line 32"/>
                <p:cNvSpPr>
                  <a:spLocks noChangeShapeType="1"/>
                </p:cNvSpPr>
                <p:nvPr/>
              </p:nvSpPr>
              <p:spPr bwMode="auto">
                <a:xfrm>
                  <a:off x="112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5" name="Line 33"/>
                <p:cNvSpPr>
                  <a:spLocks noChangeShapeType="1"/>
                </p:cNvSpPr>
                <p:nvPr/>
              </p:nvSpPr>
              <p:spPr bwMode="auto">
                <a:xfrm>
                  <a:off x="32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3186" name="Rectangle 34"/>
              <p:cNvSpPr>
                <a:spLocks noChangeArrowheads="1"/>
              </p:cNvSpPr>
              <p:nvPr/>
            </p:nvSpPr>
            <p:spPr bwMode="auto">
              <a:xfrm>
                <a:off x="5424" y="768"/>
                <a:ext cx="192" cy="8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3187" name="Line 35"/>
            <p:cNvSpPr>
              <a:spLocks noChangeShapeType="1"/>
            </p:cNvSpPr>
            <p:nvPr/>
          </p:nvSpPr>
          <p:spPr bwMode="auto">
            <a:xfrm>
              <a:off x="5424" y="1200"/>
              <a:ext cx="19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188" name="Text Box 36"/>
            <p:cNvSpPr txBox="1">
              <a:spLocks noChangeArrowheads="1"/>
            </p:cNvSpPr>
            <p:nvPr/>
          </p:nvSpPr>
          <p:spPr bwMode="auto">
            <a:xfrm>
              <a:off x="5376" y="76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2"/>
                  </a:solidFill>
                </a:rPr>
                <a:t>_</a:t>
              </a:r>
            </a:p>
          </p:txBody>
        </p:sp>
        <p:sp>
          <p:nvSpPr>
            <p:cNvPr id="433189" name="Text Box 37"/>
            <p:cNvSpPr txBox="1">
              <a:spLocks noChangeArrowheads="1"/>
            </p:cNvSpPr>
            <p:nvPr/>
          </p:nvSpPr>
          <p:spPr bwMode="auto">
            <a:xfrm>
              <a:off x="5424" y="1296"/>
              <a:ext cx="1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bg2"/>
                  </a:solidFill>
                  <a:latin typeface="Courier New" panose="02070309020205020404" pitchFamily="49" charset="0"/>
                </a:rPr>
                <a:t>6</a:t>
              </a:r>
            </a:p>
          </p:txBody>
        </p:sp>
      </p:grpSp>
      <p:graphicFrame>
        <p:nvGraphicFramePr>
          <p:cNvPr id="433246" name="Group 94"/>
          <p:cNvGraphicFramePr>
            <a:graphicFrameLocks noGrp="1"/>
          </p:cNvGraphicFramePr>
          <p:nvPr>
            <p:ph sz="half" idx="2"/>
          </p:nvPr>
        </p:nvGraphicFramePr>
        <p:xfrm>
          <a:off x="609600" y="4114800"/>
          <a:ext cx="2057400" cy="2413000"/>
        </p:xfrm>
        <a:graphic>
          <a:graphicData uri="http://schemas.openxmlformats.org/drawingml/2006/table">
            <a:tbl>
              <a:tblPr/>
              <a:tblGrid>
                <a:gridCol w="457200"/>
                <a:gridCol w="1143000"/>
                <a:gridCol w="457200"/>
              </a:tblGrid>
              <a:tr h="431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pattern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  <a:r>
                        <a:rPr kumimoji="1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BAO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AOB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AO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OBAB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BAOBAB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3239" name="Line 87"/>
          <p:cNvSpPr>
            <a:spLocks noChangeShapeType="1"/>
          </p:cNvSpPr>
          <p:nvPr/>
        </p:nvSpPr>
        <p:spPr bwMode="auto">
          <a:xfrm>
            <a:off x="2667000" y="4114800"/>
            <a:ext cx="0" cy="2438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40" name="Line 88"/>
          <p:cNvSpPr>
            <a:spLocks noChangeShapeType="1"/>
          </p:cNvSpPr>
          <p:nvPr/>
        </p:nvSpPr>
        <p:spPr bwMode="auto">
          <a:xfrm>
            <a:off x="609600" y="4114800"/>
            <a:ext cx="0" cy="2438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3248" name="Group 96"/>
          <p:cNvGrpSpPr>
            <a:grpSpLocks/>
          </p:cNvGrpSpPr>
          <p:nvPr/>
        </p:nvGrpSpPr>
        <p:grpSpPr bwMode="auto">
          <a:xfrm>
            <a:off x="609600" y="4114800"/>
            <a:ext cx="2057400" cy="2438400"/>
            <a:chOff x="384" y="2592"/>
            <a:chExt cx="1296" cy="1536"/>
          </a:xfrm>
        </p:grpSpPr>
        <p:sp>
          <p:nvSpPr>
            <p:cNvPr id="433233" name="Line 81"/>
            <p:cNvSpPr>
              <a:spLocks noChangeShapeType="1"/>
            </p:cNvSpPr>
            <p:nvPr/>
          </p:nvSpPr>
          <p:spPr bwMode="auto">
            <a:xfrm>
              <a:off x="384" y="288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4" name="Line 82"/>
            <p:cNvSpPr>
              <a:spLocks noChangeShapeType="1"/>
            </p:cNvSpPr>
            <p:nvPr/>
          </p:nvSpPr>
          <p:spPr bwMode="auto">
            <a:xfrm>
              <a:off x="384" y="312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5" name="Line 83"/>
            <p:cNvSpPr>
              <a:spLocks noChangeShapeType="1"/>
            </p:cNvSpPr>
            <p:nvPr/>
          </p:nvSpPr>
          <p:spPr bwMode="auto">
            <a:xfrm>
              <a:off x="384" y="336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6" name="Line 84"/>
            <p:cNvSpPr>
              <a:spLocks noChangeShapeType="1"/>
            </p:cNvSpPr>
            <p:nvPr/>
          </p:nvSpPr>
          <p:spPr bwMode="auto">
            <a:xfrm>
              <a:off x="384" y="360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7" name="Line 85"/>
            <p:cNvSpPr>
              <a:spLocks noChangeShapeType="1"/>
            </p:cNvSpPr>
            <p:nvPr/>
          </p:nvSpPr>
          <p:spPr bwMode="auto">
            <a:xfrm>
              <a:off x="384" y="384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8" name="Line 86"/>
            <p:cNvSpPr>
              <a:spLocks noChangeShapeType="1"/>
            </p:cNvSpPr>
            <p:nvPr/>
          </p:nvSpPr>
          <p:spPr bwMode="auto">
            <a:xfrm>
              <a:off x="384" y="4128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2" name="Line 90"/>
            <p:cNvSpPr>
              <a:spLocks noChangeShapeType="1"/>
            </p:cNvSpPr>
            <p:nvPr/>
          </p:nvSpPr>
          <p:spPr bwMode="auto">
            <a:xfrm>
              <a:off x="672" y="2592"/>
              <a:ext cx="0" cy="15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3" name="Line 91"/>
            <p:cNvSpPr>
              <a:spLocks noChangeShapeType="1"/>
            </p:cNvSpPr>
            <p:nvPr/>
          </p:nvSpPr>
          <p:spPr bwMode="auto">
            <a:xfrm>
              <a:off x="1392" y="2592"/>
              <a:ext cx="0" cy="15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7" name="Line 95"/>
            <p:cNvSpPr>
              <a:spLocks noChangeShapeType="1"/>
            </p:cNvSpPr>
            <p:nvPr/>
          </p:nvSpPr>
          <p:spPr bwMode="auto">
            <a:xfrm>
              <a:off x="384" y="2592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5524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Example (mine)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066800"/>
            <a:ext cx="9372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pattern =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text = 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m = 11,  n = 67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badCharacterTable: a3 b2 r1 a3 c6 x11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GoodSuffixTable: (1,3) (2,10) (3,10) (4,7) (5,7) (6,7) (7,7) (8,7) (9,7) (10, 7)</a:t>
            </a:r>
          </a:p>
          <a:p>
            <a:endParaRPr lang="en-US" sz="17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10     k =  1     t1 =  11     d1 =  10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20     k =  1     t1 =  6     d1 =  5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25     k =  1     t1 =  6     d1 =  5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30     k =  0     t1 =  1     d1 =  1</a:t>
            </a:r>
          </a:p>
        </p:txBody>
      </p:sp>
    </p:spTree>
    <p:extLst>
      <p:ext uri="{BB962C8B-B14F-4D97-AF65-F5344CB8AC3E}">
        <p14:creationId xmlns:p14="http://schemas.microsoft.com/office/powerpoint/2010/main" val="201292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Example (mine)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14400"/>
            <a:ext cx="9372600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n-lt"/>
                <a:cs typeface="Courier New" pitchFamily="49" charset="0"/>
              </a:rPr>
              <a:t>First step is a repeat from the previous slide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30     k =  0     t1 =  1     d1 =  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31     k =  3     t1 =  11     d1 =  8     d2 =  10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41     k =  0     t1 =  1     d1 =  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42     k =  10     t1 =  2     d1 =  1     d2 =  7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49     k =  1     t1 =  11     d1 =  10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49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5931157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Brute force took </a:t>
            </a:r>
            <a:r>
              <a:rPr lang="en-US" sz="2400" b="1" dirty="0">
                <a:solidFill>
                  <a:srgbClr val="FF0000"/>
                </a:solidFill>
              </a:rPr>
              <a:t>50 times through the outer loop; </a:t>
            </a:r>
            <a:r>
              <a:rPr lang="en-US" sz="2400" b="1" dirty="0" smtClean="0">
                <a:solidFill>
                  <a:srgbClr val="FF0000"/>
                </a:solidFill>
              </a:rPr>
              <a:t>Horspool took 13; Boyer-Moore 9 times.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85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Moore's home page</a:t>
            </a:r>
          </a:p>
          <a:p>
            <a:r>
              <a:rPr lang="en-US" dirty="0" smtClean="0">
                <a:hlinkClick r:id="rId3"/>
              </a:rPr>
              <a:t>http://www.cs.utexas.edu/users/moore/best-ideas/string-searching/fstrpos-example.html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8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200400"/>
            <a:ext cx="8229600" cy="32766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93365"/>
            <a:ext cx="8458200" cy="67184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43400" y="381000"/>
            <a:ext cx="3200400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This code is online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2377436"/>
            <a:ext cx="5029200" cy="114492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2400" b="1" dirty="0" smtClean="0">
                <a:solidFill>
                  <a:schemeClr val="bg1"/>
                </a:solidFill>
              </a:rPr>
              <a:t>There is an O(m) algorithm for building the </a:t>
            </a:r>
            <a:r>
              <a:rPr lang="en-US" sz="2400" b="1" dirty="0" err="1" smtClean="0">
                <a:solidFill>
                  <a:schemeClr val="bg1"/>
                </a:solidFill>
              </a:rPr>
              <a:t>goodSuffixTable</a:t>
            </a:r>
            <a:r>
              <a:rPr lang="en-US" sz="2400" b="1" dirty="0" smtClean="0">
                <a:solidFill>
                  <a:schemeClr val="bg1"/>
                </a:solidFill>
              </a:rPr>
              <a:t>.  It's complicated.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5800" y="3831630"/>
            <a:ext cx="32004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My code for building the table is </a:t>
            </a:r>
            <a:r>
              <a:rPr lang="el-GR" sz="2400" b="1" dirty="0" smtClean="0">
                <a:solidFill>
                  <a:schemeClr val="bg1"/>
                </a:solidFill>
              </a:rPr>
              <a:t>Θ</a:t>
            </a:r>
            <a:r>
              <a:rPr lang="en-US" sz="2400" b="1" dirty="0" smtClean="0">
                <a:solidFill>
                  <a:schemeClr val="bg1"/>
                </a:solidFill>
              </a:rPr>
              <a:t>(m</a:t>
            </a:r>
            <a:r>
              <a:rPr lang="en-US" sz="2400" b="1" baseline="30000" dirty="0" smtClean="0">
                <a:solidFill>
                  <a:schemeClr val="bg1"/>
                </a:solidFill>
              </a:rPr>
              <a:t>2</a:t>
            </a:r>
            <a:r>
              <a:rPr lang="en-US" sz="2400" b="1" dirty="0" smtClean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57700" y="5329535"/>
            <a:ext cx="3200400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This code is </a:t>
            </a:r>
            <a:r>
              <a:rPr lang="el-GR" sz="2400" b="1" dirty="0" smtClean="0">
                <a:solidFill>
                  <a:schemeClr val="bg1"/>
                </a:solidFill>
              </a:rPr>
              <a:t>Θ</a:t>
            </a:r>
            <a:r>
              <a:rPr lang="en-US" sz="2400" b="1" dirty="0" smtClean="0">
                <a:solidFill>
                  <a:schemeClr val="bg1"/>
                </a:solidFill>
              </a:rPr>
              <a:t>(n)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70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Knuth-Morris-Pratt Search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Based on the </a:t>
            </a:r>
            <a:r>
              <a:rPr lang="en-US" altLang="en-US" sz="2800" dirty="0" smtClean="0"/>
              <a:t>brute force search.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Does character-by-character matching left-to-right</a:t>
            </a: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/>
              <a:t>In many cases </a:t>
            </a:r>
            <a:r>
              <a:rPr lang="en-US" altLang="en-US" sz="2800" dirty="0" smtClean="0"/>
              <a:t>we can shift by </a:t>
            </a:r>
            <a:r>
              <a:rPr lang="en-US" altLang="en-US" sz="2800" dirty="0"/>
              <a:t>more than 1, without missing any matches.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Depends on repeated characters in p.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We call the amount of the increment the </a:t>
            </a:r>
            <a:r>
              <a:rPr lang="en-US" altLang="en-US" sz="2800" i="1" dirty="0"/>
              <a:t>shift value</a:t>
            </a:r>
            <a:r>
              <a:rPr lang="en-US" altLang="en-US" sz="2800" dirty="0"/>
              <a:t>. 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Once we can calculate the correct shift values, the algorithm is fairly simple</a:t>
            </a:r>
            <a:r>
              <a:rPr lang="en-US" altLang="en-US" sz="2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Principles are like those behind Boyer-Moore Good Suffix shifts.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0028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28600"/>
            <a:ext cx="7422393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49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31558</TotalTime>
  <Words>515</Words>
  <Application>Microsoft Office PowerPoint</Application>
  <PresentationFormat>On-screen Show (4:3)</PresentationFormat>
  <Paragraphs>106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Courier New</vt:lpstr>
      <vt:lpstr>Monotype Sorts</vt:lpstr>
      <vt:lpstr>Times New Roman</vt:lpstr>
      <vt:lpstr>Default Design</vt:lpstr>
      <vt:lpstr>PowerPoint Presentation</vt:lpstr>
      <vt:lpstr>Solution (hide this until after class)</vt:lpstr>
      <vt:lpstr>Boyer-Moore example (Levitin)</vt:lpstr>
      <vt:lpstr>Boyer-Moore Example (mine)</vt:lpstr>
      <vt:lpstr>Boyer-Moore Example (mine)</vt:lpstr>
      <vt:lpstr>Boyer-Moore Example</vt:lpstr>
      <vt:lpstr>PowerPoint Presentation</vt:lpstr>
      <vt:lpstr>Knuth-Morris-Pratt Search</vt:lpstr>
      <vt:lpstr>PowerPoint Presentation</vt:lpstr>
      <vt:lpstr>PowerPoint Presentation</vt:lpstr>
      <vt:lpstr>PowerPoint Presentation</vt:lpstr>
      <vt:lpstr>PowerPoint Presentation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CSSE Department</cp:lastModifiedBy>
  <cp:revision>738</cp:revision>
  <cp:lastPrinted>2014-10-20T01:20:11Z</cp:lastPrinted>
  <dcterms:modified xsi:type="dcterms:W3CDTF">2014-10-23T13:51:28Z</dcterms:modified>
</cp:coreProperties>
</file>