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38" r:id="rId3"/>
    <p:sldId id="335" r:id="rId4"/>
    <p:sldId id="336" r:id="rId5"/>
    <p:sldId id="337" r:id="rId6"/>
    <p:sldId id="323" r:id="rId7"/>
    <p:sldId id="319" r:id="rId8"/>
    <p:sldId id="339" r:id="rId9"/>
    <p:sldId id="320" r:id="rId10"/>
    <p:sldId id="321" r:id="rId11"/>
    <p:sldId id="322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2" r:id="rId21"/>
    <p:sldId id="333" r:id="rId22"/>
    <p:sldId id="334" r:id="rId2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A7A7"/>
    <a:srgbClr val="FF5050"/>
    <a:srgbClr val="FF0080"/>
    <a:srgbClr val="191919"/>
    <a:srgbClr val="F2FDF7"/>
    <a:srgbClr val="800040"/>
    <a:srgbClr val="5D7E9D"/>
    <a:srgbClr val="FFFDDD"/>
    <a:srgbClr val="CEC3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73557" autoAdjust="0"/>
  </p:normalViewPr>
  <p:slideViewPr>
    <p:cSldViewPr snapToObjects="1">
      <p:cViewPr varScale="1">
        <p:scale>
          <a:sx n="55" d="100"/>
          <a:sy n="55" d="100"/>
        </p:scale>
        <p:origin x="162" y="42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4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4" y="883158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67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1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48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Don't include the second Space-time tradeoffs slide</a:t>
            </a:r>
            <a:r>
              <a:rPr lang="en-US" baseline="0" dirty="0" smtClean="0"/>
              <a:t> in the on-line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3627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9680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A56477-695A-408A-A7FE-C64D6247A055}" type="slidenum">
              <a:rPr lang="en-US"/>
              <a:pPr/>
              <a:t>13</a:t>
            </a:fld>
            <a:endParaRPr lang="en-US"/>
          </a:p>
        </p:txBody>
      </p:sp>
      <p:sp>
        <p:nvSpPr>
          <p:cNvPr id="42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63575"/>
            <a:ext cx="4648200" cy="3486150"/>
          </a:xfrm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2" y="4416100"/>
            <a:ext cx="5142177" cy="418245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308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68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7327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008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0009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7116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7980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9E2F87-C579-4355-92CC-3196FE17DD80}" type="slidenum">
              <a:rPr lang="en-US"/>
              <a:pPr/>
              <a:t>20</a:t>
            </a:fld>
            <a:endParaRPr lang="en-US"/>
          </a:p>
        </p:txBody>
      </p:sp>
      <p:sp>
        <p:nvSpPr>
          <p:cNvPr id="45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067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First, look (right to left) </a:t>
            </a:r>
            <a:r>
              <a:rPr lang="en-US" baseline="0" dirty="0" smtClean="0"/>
              <a:t> for a previous substring that matches the suffix.</a:t>
            </a:r>
          </a:p>
          <a:p>
            <a:r>
              <a:rPr lang="en-US" baseline="0" dirty="0" smtClean="0"/>
              <a:t>What if the previous character (before the matching part) is the same as c?</a:t>
            </a:r>
          </a:p>
          <a:p>
            <a:r>
              <a:rPr lang="en-US" baseline="0" dirty="0" smtClean="0"/>
              <a:t>Shifting that much definitely will not be a match.</a:t>
            </a:r>
          </a:p>
          <a:p>
            <a:r>
              <a:rPr lang="en-US" baseline="0" dirty="0" smtClean="0"/>
              <a:t>So we want the rightmost match that is not preceded by c.</a:t>
            </a:r>
          </a:p>
          <a:p>
            <a:r>
              <a:rPr lang="en-US" baseline="0" dirty="0" smtClean="0"/>
              <a:t>What if there isn't one.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We'd think that we could just shift by m?</a:t>
            </a:r>
          </a:p>
          <a:p>
            <a:r>
              <a:rPr lang="en-US" baseline="0" dirty="0" smtClean="0"/>
              <a:t>But what if a prefix of the pattern matches a suffix (length less than k)?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090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4591EA-7105-4E43-863E-733DD4FC48D4}" type="slidenum">
              <a:rPr lang="en-US"/>
              <a:pPr/>
              <a:t>3</a:t>
            </a:fld>
            <a:endParaRPr lang="en-US"/>
          </a:p>
        </p:txBody>
      </p:sp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7421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46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Suppose </a:t>
            </a:r>
            <a:r>
              <a:rPr lang="en-US" dirty="0" err="1" smtClean="0"/>
              <a:t>i≠j</a:t>
            </a:r>
            <a:r>
              <a:rPr lang="en-US" dirty="0" smtClean="0"/>
              <a:t>, and H + i</a:t>
            </a:r>
            <a:r>
              <a:rPr lang="en-US" baseline="30000" dirty="0" smtClean="0"/>
              <a:t>2</a:t>
            </a:r>
            <a:r>
              <a:rPr lang="en-US" dirty="0" smtClean="0"/>
              <a:t> (mod P) </a:t>
            </a:r>
            <a:r>
              <a:rPr lang="en-US" dirty="0" smtClean="0">
                <a:sym typeface="Symbol"/>
              </a:rPr>
              <a:t></a:t>
            </a:r>
            <a:r>
              <a:rPr lang="en-US" baseline="0" dirty="0" smtClean="0">
                <a:sym typeface="Symbol"/>
              </a:rPr>
              <a:t> </a:t>
            </a:r>
            <a:r>
              <a:rPr lang="en-US" dirty="0" smtClean="0"/>
              <a:t>H + j</a:t>
            </a:r>
            <a:r>
              <a:rPr lang="en-US" baseline="30000" dirty="0" smtClean="0"/>
              <a:t>2</a:t>
            </a:r>
            <a:r>
              <a:rPr lang="en-US" dirty="0" smtClean="0"/>
              <a:t> (mod P).</a:t>
            </a:r>
          </a:p>
          <a:p>
            <a:r>
              <a:rPr lang="en-US" dirty="0" smtClean="0"/>
              <a:t>Then</a:t>
            </a:r>
            <a:r>
              <a:rPr lang="en-US" baseline="0" dirty="0" smtClean="0"/>
              <a:t> (H </a:t>
            </a:r>
            <a:r>
              <a:rPr lang="en-US" dirty="0" smtClean="0"/>
              <a:t>+ i</a:t>
            </a:r>
            <a:r>
              <a:rPr lang="en-US" baseline="30000" dirty="0" smtClean="0"/>
              <a:t>2</a:t>
            </a:r>
            <a:r>
              <a:rPr lang="en-US" baseline="0" dirty="0" smtClean="0"/>
              <a:t>) -(H </a:t>
            </a:r>
            <a:r>
              <a:rPr lang="en-US" dirty="0" smtClean="0"/>
              <a:t>+ j</a:t>
            </a:r>
            <a:r>
              <a:rPr lang="en-US" baseline="30000" dirty="0" smtClean="0"/>
              <a:t>2</a:t>
            </a:r>
            <a:r>
              <a:rPr lang="en-US" baseline="0" dirty="0" smtClean="0"/>
              <a:t>) </a:t>
            </a:r>
            <a:r>
              <a:rPr lang="en-US" dirty="0" smtClean="0">
                <a:sym typeface="Symbol"/>
              </a:rPr>
              <a:t></a:t>
            </a:r>
            <a:r>
              <a:rPr lang="en-US" baseline="0" dirty="0" smtClean="0">
                <a:sym typeface="Symbol"/>
              </a:rPr>
              <a:t> </a:t>
            </a:r>
            <a:r>
              <a:rPr lang="en-US" dirty="0" smtClean="0"/>
              <a:t>0 (mod P)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-j)(</a:t>
            </a:r>
            <a:r>
              <a:rPr lang="en-US" dirty="0" err="1" smtClean="0"/>
              <a:t>i+j</a:t>
            </a:r>
            <a:r>
              <a:rPr lang="en-US" dirty="0" smtClean="0"/>
              <a:t>) </a:t>
            </a:r>
            <a:r>
              <a:rPr lang="en-US" dirty="0" smtClean="0">
                <a:sym typeface="Symbol"/>
              </a:rPr>
              <a:t></a:t>
            </a:r>
            <a:r>
              <a:rPr lang="en-US" baseline="0" dirty="0" smtClean="0">
                <a:sym typeface="Symbol"/>
              </a:rPr>
              <a:t> </a:t>
            </a:r>
            <a:r>
              <a:rPr lang="en-US" dirty="0" smtClean="0"/>
              <a:t>0 (mod P).  But neither 0</a:t>
            </a:r>
            <a:r>
              <a:rPr lang="en-US" baseline="0" dirty="0" smtClean="0"/>
              <a:t> &lt; (</a:t>
            </a:r>
            <a:r>
              <a:rPr lang="en-US" baseline="0" dirty="0" err="1" smtClean="0"/>
              <a:t>i</a:t>
            </a:r>
            <a:r>
              <a:rPr lang="en-US" baseline="0" dirty="0" smtClean="0"/>
              <a:t> + j) &lt; P, so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=j, a contradiction.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19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963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080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9036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mostly look at </a:t>
            </a:r>
            <a:r>
              <a:rPr lang="en-US" baseline="0" dirty="0" err="1" smtClean="0"/>
              <a:t>Horspool</a:t>
            </a:r>
            <a:r>
              <a:rPr lang="en-US" baseline="0" dirty="0" smtClean="0"/>
              <a:t> as a bridge to understanding Boyer-Moore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873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494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Tell students to think about how far we can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013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texas.edu/users/moore/best-ideas/string-searching/fstrpos-example.html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</a:t>
            </a:r>
            <a:r>
              <a:rPr lang="en-US" sz="8000" b="1" dirty="0" smtClean="0"/>
              <a:t>24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200400"/>
            <a:ext cx="3870325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Student questions</a:t>
            </a:r>
          </a:p>
          <a:p>
            <a:endParaRPr lang="en-US" sz="2800" b="1" dirty="0"/>
          </a:p>
          <a:p>
            <a:r>
              <a:rPr lang="en-US" sz="2800" b="1" dirty="0" smtClean="0"/>
              <a:t>Quadratic probing proof</a:t>
            </a:r>
          </a:p>
          <a:p>
            <a:endParaRPr lang="en-US" sz="2800" b="1" dirty="0"/>
          </a:p>
          <a:p>
            <a:r>
              <a:rPr lang="en-US" sz="2800" b="1" dirty="0" smtClean="0"/>
              <a:t>String </a:t>
            </a:r>
            <a:r>
              <a:rPr lang="en-US" sz="2800" b="1" dirty="0" smtClean="0"/>
              <a:t>search</a:t>
            </a:r>
          </a:p>
          <a:p>
            <a:endParaRPr lang="en-US" sz="2800" b="1" dirty="0"/>
          </a:p>
          <a:p>
            <a:r>
              <a:rPr lang="en-US" sz="2800" b="1" dirty="0" smtClean="0"/>
              <a:t>Horspool</a:t>
            </a:r>
          </a:p>
          <a:p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b="1" dirty="0" smtClean="0"/>
          </a:p>
          <a:p>
            <a:endParaRPr 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Horspool's</a:t>
            </a:r>
            <a:r>
              <a:rPr lang="en-US" dirty="0" smtClean="0"/>
              <a:t> Main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there is a character mismatch, how far can we shift the pattern, with no possibility of missing a match within the text?</a:t>
            </a:r>
          </a:p>
          <a:p>
            <a:r>
              <a:rPr lang="en-US" dirty="0" smtClean="0"/>
              <a:t>What if the last character  in the pattern is compared to a character in the text that does not occur anywhere in the pattern?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Text:    ... ABCDEFG ...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Pattern:     CSSE473 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12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Far to Shift?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Look at first (rightmost) character in the part of the text that is compared  to the pattern: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character is not in the pattern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</a:t>
            </a:r>
            <a:r>
              <a:rPr lang="en-US" b="1" i="1" dirty="0" smtClean="0">
                <a:solidFill>
                  <a:srgbClr val="FF0000"/>
                </a:solidFill>
                <a:latin typeface="Courier New" pitchFamily="49" charset="0"/>
              </a:rPr>
              <a:t>C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.......... </a:t>
            </a:r>
            <a:r>
              <a:rPr lang="en-US" dirty="0" smtClean="0">
                <a:latin typeface="Courier New" pitchFamily="49" charset="0"/>
              </a:rPr>
              <a:t>{</a:t>
            </a:r>
            <a:r>
              <a:rPr lang="en-US" i="1" dirty="0" smtClean="0">
                <a:latin typeface="Courier New" pitchFamily="49" charset="0"/>
              </a:rPr>
              <a:t>C</a:t>
            </a:r>
            <a:r>
              <a:rPr lang="en-US" dirty="0" smtClean="0"/>
              <a:t> not in pattern)</a:t>
            </a:r>
            <a:endParaRPr lang="en-US" dirty="0" smtClean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</a:rPr>
              <a:t>BAOBAB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character is in the pattern (but not the rightmost)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.....O..........</a:t>
            </a:r>
            <a:r>
              <a:rPr lang="en-US" b="1" dirty="0" smtClean="0"/>
              <a:t>(</a:t>
            </a:r>
            <a:r>
              <a:rPr lang="en-US" dirty="0" smtClean="0">
                <a:latin typeface="Courier New" pitchFamily="49" charset="0"/>
              </a:rPr>
              <a:t>O</a:t>
            </a:r>
            <a:r>
              <a:rPr lang="en-US" dirty="0" smtClean="0"/>
              <a:t> occurs once in pattern)</a:t>
            </a:r>
            <a:br>
              <a:rPr lang="en-US" dirty="0" smtClean="0"/>
            </a:br>
            <a:r>
              <a:rPr lang="en-US" dirty="0" smtClean="0">
                <a:latin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</a:rPr>
              <a:t>BAOBAB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.....A..........</a:t>
            </a:r>
            <a:r>
              <a:rPr lang="en-US" dirty="0" smtClean="0"/>
              <a:t>(</a:t>
            </a:r>
            <a:r>
              <a:rPr lang="en-US" dirty="0" smtClean="0">
                <a:latin typeface="Courier New" pitchFamily="49" charset="0"/>
              </a:rPr>
              <a:t>A</a:t>
            </a:r>
            <a:r>
              <a:rPr lang="en-US" dirty="0" smtClean="0"/>
              <a:t> occurs twice in pattern)</a:t>
            </a:r>
            <a:endParaRPr lang="en-US" dirty="0" smtClean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</a:rPr>
              <a:t>BAOBAB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rightmost characters do match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.....B......................</a:t>
            </a:r>
            <a:r>
              <a:rPr lang="en-US" dirty="0" smtClean="0">
                <a:latin typeface="Courier New" pitchFamily="49" charset="0"/>
              </a:rPr>
              <a:t>                   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</a:rPr>
              <a:t>BAOBAB</a:t>
            </a:r>
            <a:r>
              <a:rPr lang="en-US" dirty="0" smtClean="0"/>
              <a:t> </a:t>
            </a:r>
            <a:endParaRPr lang="en-US" i="1" dirty="0" smtClean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</a:rPr>
            </a:b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26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Shift Table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Shift table is indexed by text and pattern alphabet </a:t>
            </a:r>
            <a:br>
              <a:rPr lang="en-US" dirty="0" smtClean="0"/>
            </a:br>
            <a:r>
              <a:rPr lang="en-US" dirty="0" smtClean="0"/>
              <a:t>E.g., for </a:t>
            </a:r>
            <a:r>
              <a:rPr lang="en-US" dirty="0" smtClean="0">
                <a:latin typeface="Courier New" pitchFamily="49" charset="0"/>
              </a:rPr>
              <a:t>BAOBAB:</a:t>
            </a:r>
            <a:endParaRPr lang="en-US" sz="3600" dirty="0" smtClean="0"/>
          </a:p>
          <a:p>
            <a:endParaRPr lang="en-US" dirty="0"/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533400" y="2971800"/>
            <a:ext cx="8001000" cy="1371600"/>
            <a:chOff x="720" y="1824"/>
            <a:chExt cx="5040" cy="672"/>
          </a:xfrm>
        </p:grpSpPr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720" y="1824"/>
              <a:ext cx="5040" cy="3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4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chemeClr val="bg2"/>
                  </a:solidFill>
                  <a:latin typeface="Courier New" pitchFamily="49" charset="0"/>
                </a:rPr>
                <a:t>A B C D E F G H I J K L M N O P Q R S T U V W X Y Z</a:t>
              </a: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720" y="2160"/>
              <a:ext cx="5040" cy="3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4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chemeClr val="bg2"/>
                  </a:solidFill>
                  <a:latin typeface="Courier New" pitchFamily="49" charset="0"/>
                </a:rPr>
                <a:t>1 2 6 6 6 6 6 6 6 6 6 6 6 6 3 6 6 6 6 6 6 6 6 6 6 6</a:t>
              </a:r>
              <a:endParaRPr lang="en-US" sz="4000" dirty="0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936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2856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3048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3432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3624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3816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4008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4200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4392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4584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4776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4968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5160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5352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>
              <a:off x="5544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2664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24"/>
            <p:cNvSpPr>
              <a:spLocks noChangeShapeType="1"/>
            </p:cNvSpPr>
            <p:nvPr/>
          </p:nvSpPr>
          <p:spPr bwMode="auto">
            <a:xfrm>
              <a:off x="2472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25"/>
            <p:cNvSpPr>
              <a:spLocks noChangeShapeType="1"/>
            </p:cNvSpPr>
            <p:nvPr/>
          </p:nvSpPr>
          <p:spPr bwMode="auto">
            <a:xfrm>
              <a:off x="2280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6"/>
            <p:cNvSpPr>
              <a:spLocks noChangeShapeType="1"/>
            </p:cNvSpPr>
            <p:nvPr/>
          </p:nvSpPr>
          <p:spPr bwMode="auto">
            <a:xfrm>
              <a:off x="2088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27"/>
            <p:cNvSpPr>
              <a:spLocks noChangeShapeType="1"/>
            </p:cNvSpPr>
            <p:nvPr/>
          </p:nvSpPr>
          <p:spPr bwMode="auto">
            <a:xfrm>
              <a:off x="1896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28"/>
            <p:cNvSpPr>
              <a:spLocks noChangeShapeType="1"/>
            </p:cNvSpPr>
            <p:nvPr/>
          </p:nvSpPr>
          <p:spPr bwMode="auto">
            <a:xfrm>
              <a:off x="1704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29"/>
            <p:cNvSpPr>
              <a:spLocks noChangeShapeType="1"/>
            </p:cNvSpPr>
            <p:nvPr/>
          </p:nvSpPr>
          <p:spPr bwMode="auto">
            <a:xfrm>
              <a:off x="1512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30"/>
            <p:cNvSpPr>
              <a:spLocks noChangeShapeType="1"/>
            </p:cNvSpPr>
            <p:nvPr/>
          </p:nvSpPr>
          <p:spPr bwMode="auto">
            <a:xfrm>
              <a:off x="1320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31"/>
            <p:cNvSpPr>
              <a:spLocks noChangeShapeType="1"/>
            </p:cNvSpPr>
            <p:nvPr/>
          </p:nvSpPr>
          <p:spPr bwMode="auto">
            <a:xfrm>
              <a:off x="1128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32"/>
            <p:cNvSpPr>
              <a:spLocks noChangeShapeType="1"/>
            </p:cNvSpPr>
            <p:nvPr/>
          </p:nvSpPr>
          <p:spPr bwMode="auto">
            <a:xfrm>
              <a:off x="3216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5845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</a:t>
            </a:r>
            <a:r>
              <a:rPr lang="en-US" dirty="0" err="1"/>
              <a:t>Horspool’s</a:t>
            </a:r>
            <a:r>
              <a:rPr lang="en-US" dirty="0"/>
              <a:t> </a:t>
            </a:r>
            <a:r>
              <a:rPr lang="en-US" dirty="0" smtClean="0"/>
              <a:t>Algorithm </a:t>
            </a:r>
            <a:endParaRPr lang="en-US" dirty="0"/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buFont typeface="Monotype Sorts" pitchFamily="2" charset="2"/>
              <a:buNone/>
            </a:pPr>
            <a:endParaRPr lang="en-US" dirty="0"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dirty="0"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dirty="0"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urier New" pitchFamily="49" charset="0"/>
              </a:rPr>
              <a:t>BARD LOVED </a:t>
            </a:r>
            <a:r>
              <a:rPr lang="en-US" dirty="0" smtClean="0">
                <a:latin typeface="Courier New" pitchFamily="49" charset="0"/>
              </a:rPr>
              <a:t>BANANAS      </a:t>
            </a:r>
            <a:r>
              <a:rPr lang="en-US" dirty="0" smtClean="0">
                <a:solidFill>
                  <a:srgbClr val="0000FF"/>
                </a:solidFill>
              </a:rPr>
              <a:t>(this is the text)</a:t>
            </a:r>
            <a:endParaRPr lang="en-US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mtClean="0">
                <a:latin typeface="Courier New" pitchFamily="49" charset="0"/>
              </a:rPr>
              <a:t>BAOBAB                </a:t>
            </a:r>
            <a:r>
              <a:rPr lang="en-US" smtClean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this is </a:t>
            </a:r>
            <a:r>
              <a:rPr lang="en-US">
                <a:solidFill>
                  <a:srgbClr val="0000FF"/>
                </a:solidFill>
              </a:rPr>
              <a:t>the </a:t>
            </a:r>
            <a:r>
              <a:rPr lang="en-US" smtClean="0">
                <a:solidFill>
                  <a:srgbClr val="0000FF"/>
                </a:solidFill>
              </a:rPr>
              <a:t>pattern)</a:t>
            </a:r>
            <a:endParaRPr lang="en-US" dirty="0"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urier New" pitchFamily="49" charset="0"/>
              </a:rPr>
              <a:t>      BAOBAB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urier New" pitchFamily="49" charset="0"/>
              </a:rPr>
              <a:t>       </a:t>
            </a:r>
            <a:r>
              <a:rPr lang="en-US" dirty="0" smtClean="0">
                <a:latin typeface="Courier New" pitchFamily="49" charset="0"/>
              </a:rPr>
              <a:t> BAOBAB</a:t>
            </a:r>
            <a:endParaRPr lang="en-US" dirty="0"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urier New" pitchFamily="49" charset="0"/>
              </a:rPr>
              <a:t>			    </a:t>
            </a:r>
            <a:r>
              <a:rPr lang="en-US" dirty="0" smtClean="0">
                <a:latin typeface="Courier New" pitchFamily="49" charset="0"/>
              </a:rPr>
              <a:t>  BAOBAB </a:t>
            </a:r>
            <a:r>
              <a:rPr lang="en-US" dirty="0"/>
              <a:t>(unsuccessful search)</a:t>
            </a:r>
          </a:p>
        </p:txBody>
      </p:sp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609600" y="990600"/>
            <a:ext cx="8382000" cy="1371600"/>
            <a:chOff x="384" y="768"/>
            <a:chExt cx="5280" cy="864"/>
          </a:xfrm>
        </p:grpSpPr>
        <p:grpSp>
          <p:nvGrpSpPr>
            <p:cNvPr id="3" name="Group 73"/>
            <p:cNvGrpSpPr>
              <a:grpSpLocks/>
            </p:cNvGrpSpPr>
            <p:nvPr/>
          </p:nvGrpSpPr>
          <p:grpSpPr bwMode="auto">
            <a:xfrm>
              <a:off x="384" y="768"/>
              <a:ext cx="5232" cy="864"/>
              <a:chOff x="384" y="768"/>
              <a:chExt cx="5232" cy="864"/>
            </a:xfrm>
          </p:grpSpPr>
          <p:grpSp>
            <p:nvGrpSpPr>
              <p:cNvPr id="4" name="Group 32"/>
              <p:cNvGrpSpPr>
                <a:grpSpLocks/>
              </p:cNvGrpSpPr>
              <p:nvPr/>
            </p:nvGrpSpPr>
            <p:grpSpPr bwMode="auto">
              <a:xfrm>
                <a:off x="384" y="768"/>
                <a:ext cx="5040" cy="864"/>
                <a:chOff x="720" y="1824"/>
                <a:chExt cx="5040" cy="672"/>
              </a:xfrm>
            </p:grpSpPr>
            <p:sp>
              <p:nvSpPr>
                <p:cNvPr id="427041" name="Rectangle 33"/>
                <p:cNvSpPr>
                  <a:spLocks noChangeArrowheads="1"/>
                </p:cNvSpPr>
                <p:nvPr/>
              </p:nvSpPr>
              <p:spPr bwMode="auto">
                <a:xfrm>
                  <a:off x="720" y="1824"/>
                  <a:ext cx="5040" cy="33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r>
                    <a:rPr lang="en-US" sz="2000" b="1">
                      <a:solidFill>
                        <a:schemeClr val="bg2"/>
                      </a:solidFill>
                      <a:latin typeface="Courier New" pitchFamily="49" charset="0"/>
                    </a:rPr>
                    <a:t>A B C D E F G H I J K L M N O P Q R S T U V W X Y Z</a:t>
                  </a:r>
                </a:p>
              </p:txBody>
            </p:sp>
            <p:sp>
              <p:nvSpPr>
                <p:cNvPr id="427042" name="Rectangle 34"/>
                <p:cNvSpPr>
                  <a:spLocks noChangeArrowheads="1"/>
                </p:cNvSpPr>
                <p:nvPr/>
              </p:nvSpPr>
              <p:spPr bwMode="auto">
                <a:xfrm>
                  <a:off x="720" y="2160"/>
                  <a:ext cx="5040" cy="33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r>
                    <a:rPr lang="en-US" sz="2000" b="1">
                      <a:solidFill>
                        <a:schemeClr val="bg2"/>
                      </a:solidFill>
                      <a:latin typeface="Courier New" pitchFamily="49" charset="0"/>
                    </a:rPr>
                    <a:t>1 2 6 6 6 6 6 6 6 6 6 6 6 6 3 6 6 6 6 6 6 6 6 6 6 6</a:t>
                  </a:r>
                  <a:endParaRPr lang="en-US" sz="4000"/>
                </a:p>
              </p:txBody>
            </p:sp>
            <p:sp>
              <p:nvSpPr>
                <p:cNvPr id="427043" name="Line 35"/>
                <p:cNvSpPr>
                  <a:spLocks noChangeShapeType="1"/>
                </p:cNvSpPr>
                <p:nvPr/>
              </p:nvSpPr>
              <p:spPr bwMode="auto">
                <a:xfrm>
                  <a:off x="93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4" name="Line 36"/>
                <p:cNvSpPr>
                  <a:spLocks noChangeShapeType="1"/>
                </p:cNvSpPr>
                <p:nvPr/>
              </p:nvSpPr>
              <p:spPr bwMode="auto">
                <a:xfrm>
                  <a:off x="285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5" name="Line 37"/>
                <p:cNvSpPr>
                  <a:spLocks noChangeShapeType="1"/>
                </p:cNvSpPr>
                <p:nvPr/>
              </p:nvSpPr>
              <p:spPr bwMode="auto">
                <a:xfrm>
                  <a:off x="304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6" name="Line 38"/>
                <p:cNvSpPr>
                  <a:spLocks noChangeShapeType="1"/>
                </p:cNvSpPr>
                <p:nvPr/>
              </p:nvSpPr>
              <p:spPr bwMode="auto">
                <a:xfrm>
                  <a:off x="343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7" name="Line 39"/>
                <p:cNvSpPr>
                  <a:spLocks noChangeShapeType="1"/>
                </p:cNvSpPr>
                <p:nvPr/>
              </p:nvSpPr>
              <p:spPr bwMode="auto">
                <a:xfrm>
                  <a:off x="362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8" name="Line 40"/>
                <p:cNvSpPr>
                  <a:spLocks noChangeShapeType="1"/>
                </p:cNvSpPr>
                <p:nvPr/>
              </p:nvSpPr>
              <p:spPr bwMode="auto">
                <a:xfrm>
                  <a:off x="381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9" name="Line 41"/>
                <p:cNvSpPr>
                  <a:spLocks noChangeShapeType="1"/>
                </p:cNvSpPr>
                <p:nvPr/>
              </p:nvSpPr>
              <p:spPr bwMode="auto">
                <a:xfrm>
                  <a:off x="400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0" name="Line 42"/>
                <p:cNvSpPr>
                  <a:spLocks noChangeShapeType="1"/>
                </p:cNvSpPr>
                <p:nvPr/>
              </p:nvSpPr>
              <p:spPr bwMode="auto">
                <a:xfrm>
                  <a:off x="420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1" name="Line 43"/>
                <p:cNvSpPr>
                  <a:spLocks noChangeShapeType="1"/>
                </p:cNvSpPr>
                <p:nvPr/>
              </p:nvSpPr>
              <p:spPr bwMode="auto">
                <a:xfrm>
                  <a:off x="439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2" name="Line 44"/>
                <p:cNvSpPr>
                  <a:spLocks noChangeShapeType="1"/>
                </p:cNvSpPr>
                <p:nvPr/>
              </p:nvSpPr>
              <p:spPr bwMode="auto">
                <a:xfrm>
                  <a:off x="458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3" name="Line 45"/>
                <p:cNvSpPr>
                  <a:spLocks noChangeShapeType="1"/>
                </p:cNvSpPr>
                <p:nvPr/>
              </p:nvSpPr>
              <p:spPr bwMode="auto">
                <a:xfrm>
                  <a:off x="477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4" name="Line 46"/>
                <p:cNvSpPr>
                  <a:spLocks noChangeShapeType="1"/>
                </p:cNvSpPr>
                <p:nvPr/>
              </p:nvSpPr>
              <p:spPr bwMode="auto">
                <a:xfrm>
                  <a:off x="496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5" name="Line 47"/>
                <p:cNvSpPr>
                  <a:spLocks noChangeShapeType="1"/>
                </p:cNvSpPr>
                <p:nvPr/>
              </p:nvSpPr>
              <p:spPr bwMode="auto">
                <a:xfrm>
                  <a:off x="516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6" name="Line 48"/>
                <p:cNvSpPr>
                  <a:spLocks noChangeShapeType="1"/>
                </p:cNvSpPr>
                <p:nvPr/>
              </p:nvSpPr>
              <p:spPr bwMode="auto">
                <a:xfrm>
                  <a:off x="535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7" name="Line 49"/>
                <p:cNvSpPr>
                  <a:spLocks noChangeShapeType="1"/>
                </p:cNvSpPr>
                <p:nvPr/>
              </p:nvSpPr>
              <p:spPr bwMode="auto">
                <a:xfrm>
                  <a:off x="554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8" name="Line 50"/>
                <p:cNvSpPr>
                  <a:spLocks noChangeShapeType="1"/>
                </p:cNvSpPr>
                <p:nvPr/>
              </p:nvSpPr>
              <p:spPr bwMode="auto">
                <a:xfrm>
                  <a:off x="266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9" name="Line 51"/>
                <p:cNvSpPr>
                  <a:spLocks noChangeShapeType="1"/>
                </p:cNvSpPr>
                <p:nvPr/>
              </p:nvSpPr>
              <p:spPr bwMode="auto">
                <a:xfrm>
                  <a:off x="247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0" name="Line 52"/>
                <p:cNvSpPr>
                  <a:spLocks noChangeShapeType="1"/>
                </p:cNvSpPr>
                <p:nvPr/>
              </p:nvSpPr>
              <p:spPr bwMode="auto">
                <a:xfrm>
                  <a:off x="228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1" name="Line 53"/>
                <p:cNvSpPr>
                  <a:spLocks noChangeShapeType="1"/>
                </p:cNvSpPr>
                <p:nvPr/>
              </p:nvSpPr>
              <p:spPr bwMode="auto">
                <a:xfrm>
                  <a:off x="208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2" name="Line 54"/>
                <p:cNvSpPr>
                  <a:spLocks noChangeShapeType="1"/>
                </p:cNvSpPr>
                <p:nvPr/>
              </p:nvSpPr>
              <p:spPr bwMode="auto">
                <a:xfrm>
                  <a:off x="189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3" name="Line 55"/>
                <p:cNvSpPr>
                  <a:spLocks noChangeShapeType="1"/>
                </p:cNvSpPr>
                <p:nvPr/>
              </p:nvSpPr>
              <p:spPr bwMode="auto">
                <a:xfrm>
                  <a:off x="170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4" name="Line 56"/>
                <p:cNvSpPr>
                  <a:spLocks noChangeShapeType="1"/>
                </p:cNvSpPr>
                <p:nvPr/>
              </p:nvSpPr>
              <p:spPr bwMode="auto">
                <a:xfrm>
                  <a:off x="151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5" name="Line 57"/>
                <p:cNvSpPr>
                  <a:spLocks noChangeShapeType="1"/>
                </p:cNvSpPr>
                <p:nvPr/>
              </p:nvSpPr>
              <p:spPr bwMode="auto">
                <a:xfrm>
                  <a:off x="132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6" name="Line 58"/>
                <p:cNvSpPr>
                  <a:spLocks noChangeShapeType="1"/>
                </p:cNvSpPr>
                <p:nvPr/>
              </p:nvSpPr>
              <p:spPr bwMode="auto">
                <a:xfrm>
                  <a:off x="112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7" name="Line 59"/>
                <p:cNvSpPr>
                  <a:spLocks noChangeShapeType="1"/>
                </p:cNvSpPr>
                <p:nvPr/>
              </p:nvSpPr>
              <p:spPr bwMode="auto">
                <a:xfrm>
                  <a:off x="321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27075" name="Rectangle 67"/>
              <p:cNvSpPr>
                <a:spLocks noChangeArrowheads="1"/>
              </p:cNvSpPr>
              <p:nvPr/>
            </p:nvSpPr>
            <p:spPr bwMode="auto">
              <a:xfrm>
                <a:off x="5424" y="768"/>
                <a:ext cx="192" cy="86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7076" name="Line 68"/>
            <p:cNvSpPr>
              <a:spLocks noChangeShapeType="1"/>
            </p:cNvSpPr>
            <p:nvPr/>
          </p:nvSpPr>
          <p:spPr bwMode="auto">
            <a:xfrm>
              <a:off x="5424" y="1200"/>
              <a:ext cx="19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7079" name="Text Box 71"/>
            <p:cNvSpPr txBox="1">
              <a:spLocks noChangeArrowheads="1"/>
            </p:cNvSpPr>
            <p:nvPr/>
          </p:nvSpPr>
          <p:spPr bwMode="auto">
            <a:xfrm>
              <a:off x="5376" y="768"/>
              <a:ext cx="288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bg2"/>
                  </a:solidFill>
                </a:rPr>
                <a:t>_</a:t>
              </a:r>
            </a:p>
          </p:txBody>
        </p:sp>
        <p:sp>
          <p:nvSpPr>
            <p:cNvPr id="427080" name="Text Box 72"/>
            <p:cNvSpPr txBox="1">
              <a:spLocks noChangeArrowheads="1"/>
            </p:cNvSpPr>
            <p:nvPr/>
          </p:nvSpPr>
          <p:spPr bwMode="auto">
            <a:xfrm>
              <a:off x="5424" y="1296"/>
              <a:ext cx="19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2"/>
                  </a:solidFill>
                  <a:latin typeface="Courier New" pitchFamily="49" charset="0"/>
                </a:rPr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19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Horspool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7" y="609609"/>
            <a:ext cx="7110000" cy="925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" y="1752599"/>
            <a:ext cx="8993143" cy="4680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297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Horspool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927384"/>
            <a:ext cx="9372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pattern =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text = abracadabtabradabracadabcadaxbrabbracadabraxxxxxxabracadabracadabra</a:t>
            </a:r>
          </a:p>
          <a:p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shiftTable:  a3 b2 r1 a3 c6 a3 d4 a3 b2 r1 a3 x11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abracadabra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5943600"/>
            <a:ext cx="2133600" cy="830997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Continued on next slide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02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14400"/>
          </a:xfrm>
        </p:spPr>
        <p:txBody>
          <a:bodyPr/>
          <a:lstStyle/>
          <a:p>
            <a:r>
              <a:rPr lang="en-US" dirty="0" smtClean="0"/>
              <a:t>Horspool Example Continued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838200"/>
            <a:ext cx="9144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pattern =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text = abracadabtabradabracadabcadaxbrabbracadabraxxxxxxabracadabracadabra</a:t>
            </a:r>
          </a:p>
          <a:p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shiftTable:  a3 b2 r1 a3 c6 a3 d4 a3 b2 r1 a3 x11</a:t>
            </a:r>
          </a:p>
          <a:p>
            <a:endParaRPr lang="pt-BR" sz="17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  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49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5581471"/>
            <a:ext cx="7391400" cy="1200329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Using brute force, we would have to compare the pattern to 50 different positions in the text before we find it; </a:t>
            </a:r>
            <a:br>
              <a:rPr lang="en-US" sz="2400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with Horspool, only 13 positions are tried.</a:t>
            </a:r>
            <a:endParaRPr lang="en-US" sz="2400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838200"/>
            <a:ext cx="8915400" cy="1143000"/>
          </a:xfrm>
          <a:prstGeom prst="rect">
            <a:avLst/>
          </a:prstGeom>
          <a:solidFill>
            <a:schemeClr val="accent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00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 Moore Intro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When determining how far to shift after a mismatch</a:t>
            </a:r>
          </a:p>
          <a:p>
            <a:pPr lvl="1"/>
            <a:r>
              <a:rPr lang="en-US" dirty="0" smtClean="0"/>
              <a:t>Horspool only uses the text character corresponding to the rightmost pattern character</a:t>
            </a:r>
          </a:p>
          <a:p>
            <a:pPr lvl="1"/>
            <a:r>
              <a:rPr lang="en-US" dirty="0" smtClean="0"/>
              <a:t>Can we do better? </a:t>
            </a:r>
          </a:p>
          <a:p>
            <a:r>
              <a:rPr lang="en-US" dirty="0" smtClean="0"/>
              <a:t>Often there is a partial match (on the right end of the pattern) before a mismatch occurs</a:t>
            </a:r>
          </a:p>
          <a:p>
            <a:r>
              <a:rPr lang="en-US" dirty="0" smtClean="0"/>
              <a:t>Boyer-Moore takes into account k, the number of matched characters before a mismatch occurs.  </a:t>
            </a:r>
          </a:p>
          <a:p>
            <a:r>
              <a:rPr lang="en-US" dirty="0" smtClean="0"/>
              <a:t>If k=0, same shift as Horspool.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33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Boyer-Moore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686800" cy="5486400"/>
          </a:xfrm>
        </p:spPr>
        <p:txBody>
          <a:bodyPr/>
          <a:lstStyle/>
          <a:p>
            <a:r>
              <a:rPr lang="en-US" dirty="0" smtClean="0"/>
              <a:t>Based on two main ideas:</a:t>
            </a:r>
          </a:p>
          <a:p>
            <a:r>
              <a:rPr lang="en-US" dirty="0" smtClean="0"/>
              <a:t>compare pattern characters to text characters from right to left</a:t>
            </a:r>
          </a:p>
          <a:p>
            <a:r>
              <a:rPr lang="en-US" dirty="0" err="1" smtClean="0"/>
              <a:t>precompute</a:t>
            </a:r>
            <a:r>
              <a:rPr lang="en-US" dirty="0" smtClean="0"/>
              <a:t> the shift amounts in </a:t>
            </a:r>
            <a:r>
              <a:rPr lang="en-US" dirty="0" smtClean="0">
                <a:solidFill>
                  <a:schemeClr val="tx2"/>
                </a:solidFill>
              </a:rPr>
              <a:t>two</a:t>
            </a:r>
            <a:r>
              <a:rPr lang="en-US" dirty="0" smtClean="0"/>
              <a:t> tables</a:t>
            </a:r>
          </a:p>
          <a:p>
            <a:pPr lvl="1"/>
            <a:r>
              <a:rPr lang="en-US" b="1" dirty="0" smtClean="0"/>
              <a:t>bad-symbol table</a:t>
            </a:r>
            <a:r>
              <a:rPr lang="en-US" dirty="0" smtClean="0"/>
              <a:t> indicates how much to shift based on the text’s character that causes a mismatch</a:t>
            </a:r>
          </a:p>
          <a:p>
            <a:pPr lvl="1"/>
            <a:r>
              <a:rPr lang="en-US" b="1" dirty="0" smtClean="0"/>
              <a:t>good-suffix table</a:t>
            </a:r>
            <a:r>
              <a:rPr lang="en-US" dirty="0" smtClean="0"/>
              <a:t> indicates how much to shift based on matched part (suffix) of the </a:t>
            </a:r>
            <a:r>
              <a:rPr lang="en-US" dirty="0" smtClean="0"/>
              <a:t>pattern</a:t>
            </a:r>
          </a:p>
          <a:p>
            <a:r>
              <a:rPr lang="en-US" dirty="0" smtClean="0"/>
              <a:t>Details next session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1382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Bad-symbol shift in Boyer-Moore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If the rightmost character of the pattern does not match, Boyer-Moore algorithm acts much like </a:t>
            </a:r>
            <a:r>
              <a:rPr lang="en-US" dirty="0" err="1" smtClean="0"/>
              <a:t>Horspool’s</a:t>
            </a:r>
            <a:endParaRPr lang="en-US" dirty="0" smtClean="0"/>
          </a:p>
          <a:p>
            <a:r>
              <a:rPr lang="en-US" dirty="0" smtClean="0"/>
              <a:t>If the rightmost character of the pattern does match, BM compares preceding characters right to left until either </a:t>
            </a:r>
          </a:p>
          <a:p>
            <a:pPr lvl="1"/>
            <a:r>
              <a:rPr lang="en-US" dirty="0" smtClean="0"/>
              <a:t> all pattern’s characters match,  or </a:t>
            </a:r>
          </a:p>
          <a:p>
            <a:pPr lvl="1"/>
            <a:r>
              <a:rPr lang="en-US" dirty="0" smtClean="0"/>
              <a:t> a mismatch on text’s character </a:t>
            </a:r>
            <a:r>
              <a:rPr lang="en-US" i="1" dirty="0" smtClean="0"/>
              <a:t>c </a:t>
            </a:r>
            <a:r>
              <a:rPr lang="en-US" dirty="0" smtClean="0"/>
              <a:t> is encountered after </a:t>
            </a:r>
            <a:r>
              <a:rPr lang="en-US" i="1" dirty="0" smtClean="0"/>
              <a:t>k </a:t>
            </a:r>
            <a:r>
              <a:rPr lang="en-US" dirty="0" smtClean="0"/>
              <a:t>&gt; 0 matches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/>
              <a:t>text 																	                                          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/>
              <a:t>pattern  </a:t>
            </a:r>
          </a:p>
          <a:p>
            <a:pPr>
              <a:buFont typeface="Monotype Sorts" pitchFamily="2" charset="2"/>
              <a:buNone/>
            </a:pPr>
            <a:endParaRPr lang="en-US" dirty="0" smtClean="0"/>
          </a:p>
          <a:p>
            <a:pPr>
              <a:buFont typeface="Monotype Sorts" pitchFamily="2" charset="2"/>
              <a:buNone/>
            </a:pPr>
            <a:r>
              <a:rPr lang="en-US" dirty="0" smtClean="0"/>
              <a:t>bad-symbol shift:  How much should we shift by? </a:t>
            </a:r>
          </a:p>
          <a:p>
            <a:pPr>
              <a:buFont typeface="Monotype Sorts" pitchFamily="2" charset="2"/>
              <a:buNone/>
            </a:pPr>
            <a:r>
              <a:rPr lang="en-US" i="1" dirty="0" smtClean="0"/>
              <a:t>d</a:t>
            </a:r>
            <a:r>
              <a:rPr lang="en-US" baseline="-25000" dirty="0" smtClean="0"/>
              <a:t>1</a:t>
            </a:r>
            <a:r>
              <a:rPr lang="en-US" dirty="0" smtClean="0"/>
              <a:t> = max{</a:t>
            </a:r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i="1" dirty="0" smtClean="0"/>
              <a:t>c </a:t>
            </a:r>
            <a:r>
              <a:rPr lang="en-US" dirty="0" smtClean="0"/>
              <a:t>) - </a:t>
            </a:r>
            <a:r>
              <a:rPr lang="en-US" i="1" dirty="0" smtClean="0"/>
              <a:t>k</a:t>
            </a:r>
            <a:r>
              <a:rPr lang="en-US" dirty="0" smtClean="0"/>
              <a:t>, 1} , </a:t>
            </a:r>
            <a:br>
              <a:rPr lang="en-US" dirty="0" smtClean="0"/>
            </a:br>
            <a:r>
              <a:rPr lang="en-US" dirty="0" smtClean="0"/>
              <a:t>where t</a:t>
            </a:r>
            <a:r>
              <a:rPr lang="en-US" baseline="-25000" dirty="0" smtClean="0"/>
              <a:t>1</a:t>
            </a:r>
            <a:r>
              <a:rPr lang="en-US" dirty="0" smtClean="0"/>
              <a:t>(c) is the value from the Horspool shift table.</a:t>
            </a:r>
          </a:p>
          <a:p>
            <a:endParaRPr lang="en-US" dirty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193" y="3376667"/>
            <a:ext cx="5955239" cy="43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47456" y="4239628"/>
            <a:ext cx="2377144" cy="408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5181600" y="3821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 matches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00600" y="38216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Symbol"/>
              </a:rPr>
              <a:t>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72765" y="6400800"/>
            <a:ext cx="5950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Q7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143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Finish the Hashing discussion:  quadratic probing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953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Boyer-Moore Algorithm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66825"/>
            <a:ext cx="8534400" cy="5286375"/>
          </a:xfrm>
        </p:spPr>
        <p:txBody>
          <a:bodyPr>
            <a:normAutofit fontScale="77500" lnSpcReduction="20000"/>
          </a:bodyPr>
          <a:lstStyle/>
          <a:p>
            <a:pPr marL="0" indent="0">
              <a:buFont typeface="Monotype Sorts" pitchFamily="2" charset="2"/>
              <a:buNone/>
            </a:pPr>
            <a:r>
              <a:rPr lang="en-US" dirty="0"/>
              <a:t>After successfully matching 0 &lt; </a:t>
            </a:r>
            <a:r>
              <a:rPr lang="en-US" i="1" dirty="0"/>
              <a:t>k </a:t>
            </a:r>
            <a:r>
              <a:rPr lang="en-US" dirty="0"/>
              <a:t>&lt; </a:t>
            </a:r>
            <a:r>
              <a:rPr lang="en-US" i="1" dirty="0"/>
              <a:t>m</a:t>
            </a:r>
            <a:r>
              <a:rPr lang="en-US" dirty="0"/>
              <a:t> characters, the algorithm shifts the pattern right by </a:t>
            </a:r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>            </a:t>
            </a:r>
            <a:r>
              <a:rPr lang="en-US" dirty="0" smtClean="0"/>
              <a:t>       </a:t>
            </a:r>
            <a:r>
              <a:rPr lang="en-US" i="1" dirty="0" smtClean="0"/>
              <a:t>d</a:t>
            </a:r>
            <a:r>
              <a:rPr lang="en-US" dirty="0" smtClean="0"/>
              <a:t> </a:t>
            </a:r>
            <a:r>
              <a:rPr lang="en-US" dirty="0"/>
              <a:t>= max {</a:t>
            </a:r>
            <a:r>
              <a:rPr lang="en-US" i="1" dirty="0"/>
              <a:t>d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d</a:t>
            </a:r>
            <a:r>
              <a:rPr lang="en-US" baseline="-25000" dirty="0"/>
              <a:t>2</a:t>
            </a:r>
            <a:r>
              <a:rPr lang="en-US" dirty="0"/>
              <a:t>}</a:t>
            </a:r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>where </a:t>
            </a:r>
            <a:r>
              <a:rPr lang="en-US" i="1" dirty="0"/>
              <a:t>d</a:t>
            </a:r>
            <a:r>
              <a:rPr lang="en-US" baseline="-25000" dirty="0"/>
              <a:t>1</a:t>
            </a:r>
            <a:r>
              <a:rPr kumimoji="0" lang="en-US" b="0" dirty="0">
                <a:effectLst/>
              </a:rPr>
              <a:t> </a:t>
            </a:r>
            <a:r>
              <a:rPr kumimoji="0" lang="en-US" dirty="0"/>
              <a:t>=</a:t>
            </a:r>
            <a:r>
              <a:rPr kumimoji="0" lang="en-US" dirty="0">
                <a:effectLst/>
              </a:rPr>
              <a:t> </a:t>
            </a:r>
            <a:r>
              <a:rPr kumimoji="0" lang="en-US" dirty="0"/>
              <a:t>max{</a:t>
            </a:r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kumimoji="0" lang="en-US" dirty="0"/>
              <a:t>(</a:t>
            </a:r>
            <a:r>
              <a:rPr kumimoji="0" lang="en-US" i="1" dirty="0"/>
              <a:t>c</a:t>
            </a:r>
            <a:r>
              <a:rPr kumimoji="0" lang="en-US" dirty="0"/>
              <a:t>) - </a:t>
            </a:r>
            <a:r>
              <a:rPr kumimoji="0" lang="en-US" i="1" dirty="0"/>
              <a:t>k</a:t>
            </a:r>
            <a:r>
              <a:rPr kumimoji="0" lang="en-US" dirty="0"/>
              <a:t>, 1}</a:t>
            </a:r>
            <a:r>
              <a:rPr lang="en-US" dirty="0"/>
              <a:t> is </a:t>
            </a:r>
            <a:r>
              <a:rPr lang="en-US" dirty="0" smtClean="0"/>
              <a:t>the bad-symbol </a:t>
            </a:r>
            <a:r>
              <a:rPr lang="en-US" dirty="0"/>
              <a:t>shift</a:t>
            </a:r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>           </a:t>
            </a:r>
            <a:r>
              <a:rPr lang="en-US" i="1" dirty="0"/>
              <a:t>d</a:t>
            </a:r>
            <a:r>
              <a:rPr lang="en-US" baseline="-25000" dirty="0"/>
              <a:t>2</a:t>
            </a:r>
            <a:r>
              <a:rPr lang="en-US" dirty="0"/>
              <a:t>(</a:t>
            </a:r>
            <a:r>
              <a:rPr lang="en-US" i="1" dirty="0"/>
              <a:t>k</a:t>
            </a:r>
            <a:r>
              <a:rPr lang="en-US" dirty="0"/>
              <a:t>) is </a:t>
            </a:r>
            <a:r>
              <a:rPr lang="en-US" dirty="0" smtClean="0"/>
              <a:t>the good-suffix shift</a:t>
            </a:r>
          </a:p>
          <a:p>
            <a:pPr marL="0" indent="0">
              <a:buFont typeface="Monotype Sorts" pitchFamily="2" charset="2"/>
              <a:buNone/>
            </a:pPr>
            <a:endParaRPr lang="en-US" dirty="0"/>
          </a:p>
          <a:p>
            <a:pPr marL="0" indent="0">
              <a:buFont typeface="Monotype Sorts" pitchFamily="2" charset="2"/>
              <a:buNone/>
            </a:pPr>
            <a:r>
              <a:rPr lang="en-US" b="1" dirty="0" smtClean="0"/>
              <a:t>Remaining question: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to compute good-suffix shift table?</a:t>
            </a:r>
          </a:p>
          <a:p>
            <a:pPr marL="0" indent="0">
              <a:buFont typeface="Monotype Sorts" pitchFamily="2" charset="2"/>
              <a:buNone/>
            </a:pPr>
            <a:endParaRPr lang="en-US" dirty="0"/>
          </a:p>
          <a:p>
            <a:pPr marL="0" indent="0">
              <a:buFont typeface="Monotype Sorts" pitchFamily="2" charset="2"/>
              <a:buNone/>
            </a:pPr>
            <a:r>
              <a:rPr lang="en-US" dirty="0" smtClean="0"/>
              <a:t>d</a:t>
            </a:r>
            <a:r>
              <a:rPr lang="en-US" baseline="-25000" dirty="0" smtClean="0"/>
              <a:t>2</a:t>
            </a:r>
            <a:r>
              <a:rPr lang="en-US" dirty="0" smtClean="0"/>
              <a:t>[k] = ???</a:t>
            </a:r>
            <a:endParaRPr lang="en-US" dirty="0"/>
          </a:p>
          <a:p>
            <a:pPr marL="0" indent="0">
              <a:buFont typeface="Monotype Sorts" pitchFamily="2" charset="2"/>
              <a:buNone/>
            </a:pPr>
            <a:endParaRPr lang="en-US" dirty="0"/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955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Good-suffix Shift in Boyer-Moore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Good-suffix shift d</a:t>
            </a:r>
            <a:r>
              <a:rPr lang="en-US" baseline="-25000" dirty="0" smtClean="0"/>
              <a:t>2</a:t>
            </a:r>
            <a:r>
              <a:rPr lang="en-US" dirty="0" smtClean="0"/>
              <a:t> is applied after the k  last characters of the pattern are successfully matched</a:t>
            </a:r>
          </a:p>
          <a:p>
            <a:pPr lvl="1"/>
            <a:r>
              <a:rPr lang="en-US" dirty="0" smtClean="0"/>
              <a:t>0 &lt; k &lt; m</a:t>
            </a:r>
          </a:p>
          <a:p>
            <a:r>
              <a:rPr lang="en-US" dirty="0" smtClean="0"/>
              <a:t>How can we take advantage of this?</a:t>
            </a:r>
          </a:p>
          <a:p>
            <a:r>
              <a:rPr lang="en-US" dirty="0" smtClean="0"/>
              <a:t>As in the bad suffix table, we want to pre-compute some information based on the characters in the suffix.</a:t>
            </a:r>
          </a:p>
          <a:p>
            <a:r>
              <a:rPr lang="en-US" dirty="0" smtClean="0"/>
              <a:t>We create a </a:t>
            </a:r>
            <a:r>
              <a:rPr lang="en-US" b="1" dirty="0" smtClean="0"/>
              <a:t>good suffix table</a:t>
            </a:r>
            <a:r>
              <a:rPr lang="en-US" dirty="0" smtClean="0"/>
              <a:t> whose indices are k = 1...m-1, and whose values are how far we can shift after matching a k-character suffix (from the right).</a:t>
            </a:r>
          </a:p>
          <a:p>
            <a:r>
              <a:rPr lang="en-US" dirty="0" smtClean="0"/>
              <a:t>Spend some time talking with one or two other students.  Try to come up with criteria for how far we can shift.</a:t>
            </a:r>
          </a:p>
          <a:p>
            <a:r>
              <a:rPr lang="en-US" dirty="0" smtClean="0"/>
              <a:t>Example patterns:  CABABA         AWOWWOW </a:t>
            </a:r>
            <a:br>
              <a:rPr lang="en-US" dirty="0" smtClean="0"/>
            </a:br>
            <a:r>
              <a:rPr lang="en-US" dirty="0" smtClean="0"/>
              <a:t>                                   WOWWOW  ABRACADABRA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153400" y="6400800"/>
            <a:ext cx="1040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Q8-10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70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Boyer-Moore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Moore's home page</a:t>
            </a:r>
          </a:p>
          <a:p>
            <a:r>
              <a:rPr lang="en-US" dirty="0" smtClean="0">
                <a:hlinkClick r:id="rId3"/>
              </a:rPr>
              <a:t>http://www.cs.utexas.edu/users/moore/best-ideas/string-searching/fstrpos-example.html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54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3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With linear probing, if there is a collision at H, we </a:t>
            </a:r>
            <a:r>
              <a:rPr lang="en-US" dirty="0" smtClean="0"/>
              <a:t>try H, H+1, </a:t>
            </a:r>
            <a:r>
              <a:rPr lang="en-US" dirty="0"/>
              <a:t>H+2, H+3</a:t>
            </a:r>
            <a:r>
              <a:rPr lang="en-US" dirty="0" smtClean="0"/>
              <a:t>, ... (all modulo  the table size) until </a:t>
            </a:r>
            <a:r>
              <a:rPr lang="en-US" dirty="0"/>
              <a:t>we find an empty spot.  </a:t>
            </a:r>
          </a:p>
          <a:p>
            <a:pPr lvl="1"/>
            <a:r>
              <a:rPr lang="en-US" dirty="0"/>
              <a:t>Causes (primary) clustering</a:t>
            </a:r>
          </a:p>
          <a:p>
            <a:r>
              <a:rPr lang="en-US" dirty="0"/>
              <a:t>With quadratic probing, we </a:t>
            </a:r>
            <a:r>
              <a:rPr lang="en-US" dirty="0" smtClean="0"/>
              <a:t>try H, </a:t>
            </a:r>
            <a:r>
              <a:rPr lang="en-US" dirty="0"/>
              <a:t>H+1</a:t>
            </a:r>
            <a:r>
              <a:rPr lang="en-US" baseline="30000" dirty="0"/>
              <a:t>2</a:t>
            </a:r>
            <a:r>
              <a:rPr lang="en-US" dirty="0"/>
              <a:t>. H+2</a:t>
            </a:r>
            <a:r>
              <a:rPr lang="en-US" baseline="30000" dirty="0"/>
              <a:t>2</a:t>
            </a:r>
            <a:r>
              <a:rPr lang="en-US" dirty="0"/>
              <a:t>, H+3</a:t>
            </a:r>
            <a:r>
              <a:rPr lang="en-US" baseline="30000" dirty="0"/>
              <a:t>2</a:t>
            </a:r>
            <a:r>
              <a:rPr lang="en-US" dirty="0" smtClean="0"/>
              <a:t>,  ...  </a:t>
            </a:r>
            <a:endParaRPr lang="en-US" dirty="0"/>
          </a:p>
          <a:p>
            <a:pPr lvl="1"/>
            <a:r>
              <a:rPr lang="en-US" dirty="0"/>
              <a:t>Eliminates primary clustering, but can cause secondary clustering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Is it possible that it misses some available array positions?</a:t>
            </a:r>
          </a:p>
          <a:p>
            <a:pPr lvl="1"/>
            <a:r>
              <a:rPr lang="en-US" dirty="0" err="1" smtClean="0"/>
              <a:t>I.e</a:t>
            </a:r>
            <a:r>
              <a:rPr lang="en-US" dirty="0" smtClean="0"/>
              <a:t>  it repeats the same positions over and over, while never probing some other positions? </a:t>
            </a:r>
            <a:endParaRPr lang="en-US" dirty="0"/>
          </a:p>
        </p:txBody>
      </p:sp>
      <p:sp>
        <p:nvSpPr>
          <p:cNvPr id="867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Collision Resolution: Quadratic </a:t>
            </a:r>
            <a:r>
              <a:rPr lang="en-US" dirty="0"/>
              <a:t>probing</a:t>
            </a:r>
          </a:p>
        </p:txBody>
      </p:sp>
    </p:spTree>
    <p:extLst>
      <p:ext uri="{BB962C8B-B14F-4D97-AF65-F5344CB8AC3E}">
        <p14:creationId xmlns:p14="http://schemas.microsoft.com/office/powerpoint/2010/main" val="320665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686800" cy="494049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Choose a prime number for the array size, then …</a:t>
            </a:r>
            <a:endParaRPr lang="en-US" b="1" dirty="0">
              <a:solidFill>
                <a:srgbClr val="FF0000"/>
              </a:solidFill>
            </a:endParaRPr>
          </a:p>
          <a:p>
            <a:pPr lvl="1">
              <a:lnSpc>
                <a:spcPct val="110000"/>
              </a:lnSpc>
            </a:pPr>
            <a:r>
              <a:rPr lang="en-US" dirty="0" smtClean="0"/>
              <a:t>If the array is not more than half full, finding a place to do an insertion is guaranteed ,  </a:t>
            </a:r>
            <a:r>
              <a:rPr lang="en-US" dirty="0"/>
              <a:t>and no cell </a:t>
            </a:r>
            <a:r>
              <a:rPr lang="en-US" dirty="0" smtClean="0"/>
              <a:t>is probed twice before finding it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Suppose the array size is P, a prime number greater than 3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Show by contradiction that if i and j are ≤ ⌊P/2⌋, and </a:t>
            </a:r>
            <a:r>
              <a:rPr lang="en-US" dirty="0" err="1" smtClean="0"/>
              <a:t>i≠j</a:t>
            </a:r>
            <a:r>
              <a:rPr lang="en-US" dirty="0" smtClean="0"/>
              <a:t>, then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en-US" dirty="0"/>
              <a:t> </a:t>
            </a:r>
            <a:r>
              <a:rPr lang="en-US" dirty="0" smtClean="0"/>
              <a:t>     H + i</a:t>
            </a:r>
            <a:r>
              <a:rPr lang="en-US" baseline="30000" dirty="0" smtClean="0"/>
              <a:t>2</a:t>
            </a:r>
            <a:r>
              <a:rPr lang="en-US" dirty="0" smtClean="0"/>
              <a:t> (mod P) ≢ H + j</a:t>
            </a:r>
            <a:r>
              <a:rPr lang="en-US" baseline="30000" dirty="0" smtClean="0"/>
              <a:t>2</a:t>
            </a:r>
            <a:r>
              <a:rPr lang="en-US" dirty="0" smtClean="0"/>
              <a:t> (mod P).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b="1" dirty="0">
                <a:solidFill>
                  <a:srgbClr val="FF0000"/>
                </a:solidFill>
              </a:rPr>
              <a:t>Use </a:t>
            </a:r>
            <a:r>
              <a:rPr lang="en-US" b="1" dirty="0" smtClean="0">
                <a:solidFill>
                  <a:srgbClr val="FF0000"/>
                </a:solidFill>
              </a:rPr>
              <a:t>an algebraic </a:t>
            </a:r>
            <a:r>
              <a:rPr lang="en-US" b="1" dirty="0">
                <a:solidFill>
                  <a:srgbClr val="FF0000"/>
                </a:solidFill>
              </a:rPr>
              <a:t>trick to calculate next </a:t>
            </a:r>
            <a:r>
              <a:rPr lang="en-US" b="1" dirty="0" smtClean="0">
                <a:solidFill>
                  <a:srgbClr val="FF0000"/>
                </a:solidFill>
              </a:rPr>
              <a:t>index</a:t>
            </a:r>
            <a:endParaRPr lang="en-US" dirty="0">
              <a:solidFill>
                <a:srgbClr val="FF0000"/>
              </a:solidFill>
            </a:endParaRPr>
          </a:p>
          <a:p>
            <a:pPr lvl="1">
              <a:lnSpc>
                <a:spcPct val="110000"/>
              </a:lnSpc>
            </a:pPr>
            <a:r>
              <a:rPr lang="en-US" dirty="0"/>
              <a:t>Replaces mod and general multiplication with subtraction and a bit shift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Difference between successive probes:</a:t>
            </a:r>
          </a:p>
          <a:p>
            <a:pPr lvl="2">
              <a:lnSpc>
                <a:spcPct val="110000"/>
              </a:lnSpc>
            </a:pPr>
            <a:r>
              <a:rPr lang="en-US" dirty="0" smtClean="0"/>
              <a:t>H + (i+1)</a:t>
            </a:r>
            <a:r>
              <a:rPr lang="en-US" baseline="30000" dirty="0" smtClean="0"/>
              <a:t>2 = </a:t>
            </a:r>
            <a:r>
              <a:rPr lang="en-US" dirty="0" smtClean="0"/>
              <a:t> H + i</a:t>
            </a:r>
            <a:r>
              <a:rPr lang="en-US" baseline="30000" dirty="0" smtClean="0"/>
              <a:t>2</a:t>
            </a:r>
            <a:r>
              <a:rPr lang="en-US" dirty="0" smtClean="0"/>
              <a:t> + (2i+1</a:t>
            </a:r>
            <a:r>
              <a:rPr lang="en-US" sz="2100" dirty="0"/>
              <a:t>)</a:t>
            </a:r>
            <a:r>
              <a:rPr lang="en-US" sz="2100" dirty="0" smtClean="0"/>
              <a:t>       [can use a bit-shift for the multiplication].</a:t>
            </a:r>
          </a:p>
          <a:p>
            <a:pPr lvl="2">
              <a:lnSpc>
                <a:spcPct val="110000"/>
              </a:lnSpc>
            </a:pPr>
            <a:r>
              <a:rPr lang="en-US" sz="2100" dirty="0" err="1" smtClean="0"/>
              <a:t>nextProbe</a:t>
            </a:r>
            <a:r>
              <a:rPr lang="en-US" sz="2100" dirty="0" smtClean="0"/>
              <a:t> = </a:t>
            </a:r>
            <a:r>
              <a:rPr lang="en-US" sz="2100" dirty="0" err="1" smtClean="0"/>
              <a:t>nextProbe</a:t>
            </a:r>
            <a:r>
              <a:rPr lang="en-US" sz="2100" dirty="0" smtClean="0"/>
              <a:t> + (2i+1); </a:t>
            </a:r>
            <a:br>
              <a:rPr lang="en-US" sz="2100" dirty="0" smtClean="0"/>
            </a:br>
            <a:r>
              <a:rPr lang="en-US" sz="2100" dirty="0" smtClean="0"/>
              <a:t>if (</a:t>
            </a:r>
            <a:r>
              <a:rPr lang="en-US" sz="2100" dirty="0" err="1" smtClean="0"/>
              <a:t>nextProbe</a:t>
            </a:r>
            <a:r>
              <a:rPr lang="en-US" sz="2100" dirty="0" smtClean="0"/>
              <a:t>  &gt;= P) </a:t>
            </a:r>
            <a:r>
              <a:rPr lang="en-US" sz="2100" dirty="0" err="1" smtClean="0"/>
              <a:t>nextProbe</a:t>
            </a:r>
            <a:r>
              <a:rPr lang="en-US" sz="2100" dirty="0" smtClean="0"/>
              <a:t>  -= P;     </a:t>
            </a:r>
          </a:p>
        </p:txBody>
      </p:sp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Hints </a:t>
            </a:r>
            <a:r>
              <a:rPr lang="en-US" dirty="0" smtClean="0"/>
              <a:t>for quadratic </a:t>
            </a:r>
            <a:r>
              <a:rPr lang="en-US" dirty="0"/>
              <a:t>probing</a:t>
            </a:r>
          </a:p>
        </p:txBody>
      </p:sp>
    </p:spTree>
    <p:extLst>
      <p:ext uri="{BB962C8B-B14F-4D97-AF65-F5344CB8AC3E}">
        <p14:creationId xmlns:p14="http://schemas.microsoft.com/office/powerpoint/2010/main" val="81465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one has been able to analyze it</a:t>
            </a:r>
          </a:p>
          <a:p>
            <a:r>
              <a:rPr lang="en-US" dirty="0" smtClean="0"/>
              <a:t>Experimental data shows that it works well</a:t>
            </a:r>
          </a:p>
          <a:p>
            <a:pPr lvl="1"/>
            <a:r>
              <a:rPr lang="en-US" dirty="0" smtClean="0"/>
              <a:t>Provided that the array size is prime, and is the table is less than half full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Quadratic probing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52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Brute Force String Search Example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219200"/>
            <a:ext cx="91440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problem:  Search for the first occurrence of a </a:t>
            </a:r>
            <a:r>
              <a:rPr lang="en-US" sz="2800" b="1" dirty="0"/>
              <a:t>pattern</a:t>
            </a:r>
            <a:r>
              <a:rPr lang="en-US" sz="2800" dirty="0"/>
              <a:t> of length m in a </a:t>
            </a:r>
            <a:r>
              <a:rPr lang="en-US" sz="2800" b="1" dirty="0"/>
              <a:t>text</a:t>
            </a:r>
            <a:r>
              <a:rPr lang="en-US" sz="2800" dirty="0"/>
              <a:t> of length n.</a:t>
            </a:r>
          </a:p>
          <a:p>
            <a:r>
              <a:rPr lang="en-US" sz="2800" dirty="0"/>
              <a:t>Usually, m is much smaller than n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What makes brute force so slow?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When we find a mismatch, we can shift the </a:t>
            </a:r>
            <a:r>
              <a:rPr lang="en-US" sz="2800" i="1" dirty="0" smtClean="0"/>
              <a:t>pattern</a:t>
            </a:r>
            <a:r>
              <a:rPr lang="en-US" sz="2800" dirty="0" smtClean="0"/>
              <a:t> by only one character position in the </a:t>
            </a:r>
            <a:r>
              <a:rPr lang="en-US" sz="2800" i="1" dirty="0" smtClean="0"/>
              <a:t>text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Text: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abracadabtabradabracadabcadaxbrabbracadabraxxxxxxabracadabracadabra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Pattern: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abracadab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 abracadabra</a:t>
            </a:r>
          </a:p>
          <a:p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  abracadabra</a:t>
            </a:r>
          </a:p>
          <a:p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endParaRPr lang="en-US" sz="15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endParaRPr lang="en-US" sz="15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65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Faster String Searching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Brute force: </a:t>
            </a:r>
            <a:r>
              <a:rPr lang="en-US" b="1" dirty="0" smtClean="0">
                <a:solidFill>
                  <a:srgbClr val="FF0000"/>
                </a:solidFill>
              </a:rPr>
              <a:t>worst case m(n-m+1) </a:t>
            </a:r>
          </a:p>
          <a:p>
            <a:r>
              <a:rPr lang="en-US" dirty="0" smtClean="0"/>
              <a:t>A little better:</a:t>
            </a:r>
            <a:r>
              <a:rPr lang="en-US" b="1" dirty="0" smtClean="0">
                <a:solidFill>
                  <a:schemeClr val="tx2"/>
                </a:solidFill>
              </a:rPr>
              <a:t> but still </a:t>
            </a:r>
            <a:r>
              <a:rPr lang="az-Cyrl-AZ" b="1" dirty="0" smtClean="0">
                <a:solidFill>
                  <a:schemeClr val="tx2"/>
                </a:solidFill>
                <a:latin typeface="Calibri"/>
              </a:rPr>
              <a:t>Ѳ</a:t>
            </a:r>
            <a:r>
              <a:rPr lang="en-US" b="1" dirty="0" smtClean="0">
                <a:solidFill>
                  <a:schemeClr val="tx2"/>
                </a:solidFill>
                <a:latin typeface="Calibri"/>
              </a:rPr>
              <a:t>(</a:t>
            </a:r>
            <a:r>
              <a:rPr lang="en-US" b="1" dirty="0" err="1" smtClean="0">
                <a:solidFill>
                  <a:schemeClr val="tx2"/>
                </a:solidFill>
                <a:latin typeface="Calibri"/>
              </a:rPr>
              <a:t>mn</a:t>
            </a:r>
            <a:r>
              <a:rPr lang="en-US" b="1" dirty="0" smtClean="0">
                <a:solidFill>
                  <a:schemeClr val="tx2"/>
                </a:solidFill>
                <a:latin typeface="Calibri"/>
              </a:rPr>
              <a:t>) on average</a:t>
            </a:r>
          </a:p>
          <a:p>
            <a:pPr lvl="1"/>
            <a:r>
              <a:rPr lang="en-US" b="1" dirty="0" smtClean="0">
                <a:solidFill>
                  <a:schemeClr val="accent4"/>
                </a:solidFill>
                <a:latin typeface="Calibri"/>
              </a:rPr>
              <a:t>Short-circuit the inner loop</a:t>
            </a:r>
            <a:endParaRPr lang="en-US" b="1" dirty="0" smtClean="0">
              <a:solidFill>
                <a:schemeClr val="accent4"/>
              </a:solidFill>
            </a:endParaRPr>
          </a:p>
          <a:p>
            <a:endParaRPr lang="en-US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322" y="2963477"/>
            <a:ext cx="8034196" cy="305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593120" y="914400"/>
            <a:ext cx="19013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Was a HW problem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20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want to do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find a character mismatch</a:t>
            </a:r>
          </a:p>
          <a:p>
            <a:pPr lvl="1"/>
            <a:r>
              <a:rPr lang="en-US" dirty="0" smtClean="0"/>
              <a:t>Shift the pattern as far right as we can</a:t>
            </a:r>
          </a:p>
          <a:p>
            <a:pPr lvl="1"/>
            <a:r>
              <a:rPr lang="en-US" dirty="0" smtClean="0"/>
              <a:t>Without the possibility of skipping over a match.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04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Horspool's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simplified version of the Boyer-Moore algorithm</a:t>
            </a:r>
          </a:p>
          <a:p>
            <a:r>
              <a:rPr lang="en-US" dirty="0" smtClean="0"/>
              <a:t>A good bridge to understanding Boyer-Moore</a:t>
            </a:r>
          </a:p>
          <a:p>
            <a:r>
              <a:rPr lang="en-US" dirty="0" smtClean="0"/>
              <a:t>Published in 1980</a:t>
            </a:r>
          </a:p>
          <a:p>
            <a:r>
              <a:rPr lang="en-US" dirty="0" smtClean="0"/>
              <a:t>Recall: What makes brute force so slow?</a:t>
            </a:r>
          </a:p>
          <a:p>
            <a:pPr lvl="1"/>
            <a:r>
              <a:rPr lang="en-US" dirty="0" smtClean="0"/>
              <a:t>When we find a mismatch, we can only shift the pattern to the right by one character position in the text.</a:t>
            </a:r>
          </a:p>
          <a:p>
            <a:pPr lvl="1"/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Text: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abracadabtabradabracadabcadaxbrabbracadabraxxxxxxabracadabracadabra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Pattern: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solidFill>
                  <a:schemeClr val="accent2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abracadab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500" dirty="0" smtClean="0">
                <a:solidFill>
                  <a:schemeClr val="accent2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bracadabra</a:t>
            </a:r>
          </a:p>
          <a:p>
            <a:r>
              <a:rPr lang="en-US" dirty="0" smtClean="0"/>
              <a:t>Can we sometimes shift farther?</a:t>
            </a:r>
            <a:br>
              <a:rPr lang="en-US" dirty="0" smtClean="0"/>
            </a:br>
            <a:r>
              <a:rPr lang="en-US" dirty="0" smtClean="0"/>
              <a:t>Like Boyer-Moore, Horspool does the comparisons in a counter-intuitive order (moves right-to-left </a:t>
            </a:r>
            <a:br>
              <a:rPr lang="en-US" dirty="0" smtClean="0"/>
            </a:br>
            <a:r>
              <a:rPr lang="en-US" dirty="0" smtClean="0"/>
              <a:t>through the pattern)</a:t>
            </a:r>
          </a:p>
          <a:p>
            <a:endParaRPr lang="en-US" sz="19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06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30475</TotalTime>
  <Words>1438</Words>
  <Application>Microsoft Office PowerPoint</Application>
  <PresentationFormat>On-screen Show (4:3)</PresentationFormat>
  <Paragraphs>218</Paragraphs>
  <Slides>22</Slides>
  <Notes>20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Arial Black</vt:lpstr>
      <vt:lpstr>Calibri</vt:lpstr>
      <vt:lpstr>Courier New</vt:lpstr>
      <vt:lpstr>Monotype Sorts</vt:lpstr>
      <vt:lpstr>Symbol</vt:lpstr>
      <vt:lpstr>Default Design</vt:lpstr>
      <vt:lpstr>PowerPoint Presentation</vt:lpstr>
      <vt:lpstr>Finish the Hashing discussion:  quadratic probing</vt:lpstr>
      <vt:lpstr>Collision Resolution: Quadratic probing</vt:lpstr>
      <vt:lpstr>Hints for quadratic probing</vt:lpstr>
      <vt:lpstr>Quadratic probing analysis</vt:lpstr>
      <vt:lpstr>Brute Force String Search Example</vt:lpstr>
      <vt:lpstr>Faster String Searching</vt:lpstr>
      <vt:lpstr>What we want to do</vt:lpstr>
      <vt:lpstr>Horspool's Algorithm</vt:lpstr>
      <vt:lpstr>Horspool's Main Question</vt:lpstr>
      <vt:lpstr>How Far to Shift?</vt:lpstr>
      <vt:lpstr>Shift Table Example</vt:lpstr>
      <vt:lpstr>Example of Horspool’s Algorithm </vt:lpstr>
      <vt:lpstr>Horspool Code</vt:lpstr>
      <vt:lpstr>Horspool Example</vt:lpstr>
      <vt:lpstr>Horspool Example Continued</vt:lpstr>
      <vt:lpstr>Boyer Moore Intro</vt:lpstr>
      <vt:lpstr>Boyer-Moore Algorithm</vt:lpstr>
      <vt:lpstr>Bad-symbol shift in Boyer-Moore</vt:lpstr>
      <vt:lpstr>Boyer-Moore Algorithm</vt:lpstr>
      <vt:lpstr>Good-suffix Shift in Boyer-Moore </vt:lpstr>
      <vt:lpstr>Boyer-Moore Example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CSSE Department</cp:lastModifiedBy>
  <cp:revision>717</cp:revision>
  <cp:lastPrinted>2014-10-17T13:43:17Z</cp:lastPrinted>
  <dcterms:modified xsi:type="dcterms:W3CDTF">2014-10-17T13:54:28Z</dcterms:modified>
</cp:coreProperties>
</file>