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6" r:id="rId3"/>
    <p:sldId id="317" r:id="rId4"/>
    <p:sldId id="318" r:id="rId5"/>
    <p:sldId id="358" r:id="rId6"/>
    <p:sldId id="344" r:id="rId7"/>
    <p:sldId id="359" r:id="rId8"/>
    <p:sldId id="345" r:id="rId9"/>
    <p:sldId id="346" r:id="rId10"/>
    <p:sldId id="352" r:id="rId11"/>
    <p:sldId id="353" r:id="rId12"/>
    <p:sldId id="354" r:id="rId13"/>
    <p:sldId id="360" r:id="rId14"/>
    <p:sldId id="323" r:id="rId15"/>
    <p:sldId id="319" r:id="rId16"/>
    <p:sldId id="320" r:id="rId17"/>
    <p:sldId id="321" r:id="rId18"/>
    <p:sldId id="322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7A7"/>
    <a:srgbClr val="FF5050"/>
    <a:srgbClr val="FF0080"/>
    <a:srgbClr val="191919"/>
    <a:srgbClr val="F2FDF7"/>
    <a:srgbClr val="800040"/>
    <a:srgbClr val="5D7E9D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55" d="100"/>
          <a:sy n="55" d="100"/>
        </p:scale>
        <p:origin x="156" y="4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4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4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Don't include the second Space-time tradeoffs slide</a:t>
            </a:r>
            <a:r>
              <a:rPr lang="en-US" baseline="0" dirty="0" smtClean="0"/>
              <a:t> in the on-line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79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591EA-7105-4E43-863E-733DD4FC48D4}" type="slidenum">
              <a:rPr lang="en-US"/>
              <a:pPr/>
              <a:t>10</a:t>
            </a:fld>
            <a:endParaRPr lang="en-US"/>
          </a:p>
        </p:txBody>
      </p:sp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56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dirty="0" err="1" smtClean="0"/>
              <a:t>i≠j</a:t>
            </a:r>
            <a:r>
              <a:rPr lang="en-US" dirty="0" smtClean="0"/>
              <a:t>, and H + i</a:t>
            </a:r>
            <a:r>
              <a:rPr lang="en-US" baseline="30000" dirty="0" smtClean="0"/>
              <a:t>2</a:t>
            </a:r>
            <a:r>
              <a:rPr lang="en-US" dirty="0" smtClean="0"/>
              <a:t> (mod P)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H + j</a:t>
            </a:r>
            <a:r>
              <a:rPr lang="en-US" baseline="30000" dirty="0" smtClean="0"/>
              <a:t>2</a:t>
            </a:r>
            <a:r>
              <a:rPr lang="en-US" dirty="0" smtClean="0"/>
              <a:t> (mod P).</a:t>
            </a:r>
          </a:p>
          <a:p>
            <a:r>
              <a:rPr lang="en-US" dirty="0" smtClean="0"/>
              <a:t>Then</a:t>
            </a:r>
            <a:r>
              <a:rPr lang="en-US" baseline="0" dirty="0" smtClean="0"/>
              <a:t> (H </a:t>
            </a:r>
            <a:r>
              <a:rPr lang="en-US" dirty="0" smtClean="0"/>
              <a:t>+ i</a:t>
            </a:r>
            <a:r>
              <a:rPr lang="en-US" baseline="30000" dirty="0" smtClean="0"/>
              <a:t>2</a:t>
            </a:r>
            <a:r>
              <a:rPr lang="en-US" baseline="0" dirty="0" smtClean="0"/>
              <a:t>) -(H </a:t>
            </a:r>
            <a:r>
              <a:rPr lang="en-US" dirty="0" smtClean="0"/>
              <a:t>+ j</a:t>
            </a:r>
            <a:r>
              <a:rPr lang="en-US" baseline="30000" dirty="0" smtClean="0"/>
              <a:t>2</a:t>
            </a:r>
            <a:r>
              <a:rPr lang="en-US" baseline="0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0 (mod P)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-j)(</a:t>
            </a:r>
            <a:r>
              <a:rPr lang="en-US" dirty="0" err="1" smtClean="0"/>
              <a:t>i+j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0 (mod P).  But neither 0</a:t>
            </a:r>
            <a:r>
              <a:rPr lang="en-US" baseline="0" dirty="0" smtClean="0"/>
              <a:t> &lt;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+ j) &lt; P, so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=j, a contradiction.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30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510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08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036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mostly look at </a:t>
            </a:r>
            <a:r>
              <a:rPr lang="en-US" baseline="0" dirty="0" err="1" smtClean="0"/>
              <a:t>Horspool</a:t>
            </a:r>
            <a:r>
              <a:rPr lang="en-US" baseline="0" dirty="0" smtClean="0"/>
              <a:t> as a bridge to understanding Boyer-Moore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87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49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students to think about how far we can shift.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1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57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01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 them to</a:t>
            </a:r>
            <a:r>
              <a:rPr lang="en-US" baseline="0" dirty="0" smtClean="0"/>
              <a:t> groups of three to discuss this.</a:t>
            </a:r>
          </a:p>
          <a:p>
            <a:endParaRPr lang="en-US" dirty="0" smtClean="0"/>
          </a:p>
          <a:p>
            <a:r>
              <a:rPr lang="en-US" dirty="0" smtClean="0"/>
              <a:t>3 main issues:</a:t>
            </a:r>
          </a:p>
          <a:p>
            <a:r>
              <a:rPr lang="en-US" dirty="0" smtClean="0"/>
              <a:t>table size, hash function, collision resolution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7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 them to</a:t>
            </a:r>
            <a:r>
              <a:rPr lang="en-US" baseline="0" dirty="0" smtClean="0"/>
              <a:t> groups of three to discuss this.</a:t>
            </a:r>
          </a:p>
          <a:p>
            <a:endParaRPr lang="en-US" dirty="0" smtClean="0"/>
          </a:p>
          <a:p>
            <a:r>
              <a:rPr lang="en-US" dirty="0" smtClean="0"/>
              <a:t>3 main issues:</a:t>
            </a:r>
          </a:p>
          <a:p>
            <a:r>
              <a:rPr lang="en-US" dirty="0" smtClean="0"/>
              <a:t>table size, hash function, collision resolution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23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Linear</a:t>
            </a:r>
            <a:r>
              <a:rPr lang="en-US" baseline="0" dirty="0" smtClean="0"/>
              <a:t> probing analysis:  </a:t>
            </a:r>
          </a:p>
          <a:p>
            <a:r>
              <a:rPr lang="en-US" baseline="0" dirty="0" smtClean="0"/>
              <a:t>Successful: (1 + 1/(1 – lambda)) / 2</a:t>
            </a:r>
          </a:p>
          <a:p>
            <a:r>
              <a:rPr lang="en-US" baseline="0" dirty="0" smtClean="0"/>
              <a:t>Unsuccessful:  (1 + 1/(1-lambda)^2) / 2</a:t>
            </a:r>
          </a:p>
          <a:p>
            <a:endParaRPr lang="en-US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rgbClr val="0000FF"/>
                </a:solidFill>
              </a:rPr>
              <a:t>Answer student questions on Q1 before going on to Q2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23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3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7-Graphs-HashTables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auckland.ac.nz/software/AlgAnim/hash_tables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7-Graphs-HashTables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23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78282"/>
            <a:ext cx="6096001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Space-time tradeoffs </a:t>
            </a:r>
          </a:p>
          <a:p>
            <a:endParaRPr lang="en-US" sz="2800" b="1" dirty="0"/>
          </a:p>
          <a:p>
            <a:r>
              <a:rPr lang="en-US" sz="2800" b="1" smtClean="0"/>
              <a:t>Hash tables </a:t>
            </a:r>
            <a:r>
              <a:rPr lang="en-US" sz="2800" b="1" dirty="0" smtClean="0"/>
              <a:t>review 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String search algorithms intro</a:t>
            </a:r>
            <a:br>
              <a:rPr lang="en-US" sz="2800" b="1" dirty="0" smtClean="0"/>
            </a:br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With linear probing, if there is a collision at H, we </a:t>
            </a:r>
            <a:r>
              <a:rPr lang="en-US" dirty="0" smtClean="0"/>
              <a:t>try H, H+1, </a:t>
            </a:r>
            <a:r>
              <a:rPr lang="en-US" dirty="0"/>
              <a:t>H+2, H+3</a:t>
            </a:r>
            <a:r>
              <a:rPr lang="en-US" dirty="0" smtClean="0"/>
              <a:t>, ... (all modulo  the table size) until </a:t>
            </a:r>
            <a:r>
              <a:rPr lang="en-US" dirty="0"/>
              <a:t>we find an empty spot.  </a:t>
            </a:r>
          </a:p>
          <a:p>
            <a:pPr lvl="1"/>
            <a:r>
              <a:rPr lang="en-US" dirty="0"/>
              <a:t>Causes (primary) clustering</a:t>
            </a:r>
          </a:p>
          <a:p>
            <a:r>
              <a:rPr lang="en-US" dirty="0"/>
              <a:t>With quadratic probing, we </a:t>
            </a:r>
            <a:r>
              <a:rPr lang="en-US" dirty="0" smtClean="0"/>
              <a:t>try H, </a:t>
            </a:r>
            <a:r>
              <a:rPr lang="en-US" dirty="0"/>
              <a:t>H+1</a:t>
            </a:r>
            <a:r>
              <a:rPr lang="en-US" baseline="30000" dirty="0"/>
              <a:t>2</a:t>
            </a:r>
            <a:r>
              <a:rPr lang="en-US" dirty="0"/>
              <a:t>. H+2</a:t>
            </a:r>
            <a:r>
              <a:rPr lang="en-US" baseline="30000" dirty="0"/>
              <a:t>2</a:t>
            </a:r>
            <a:r>
              <a:rPr lang="en-US" dirty="0"/>
              <a:t>, H+3</a:t>
            </a:r>
            <a:r>
              <a:rPr lang="en-US" baseline="30000" dirty="0"/>
              <a:t>2</a:t>
            </a:r>
            <a:r>
              <a:rPr lang="en-US" dirty="0" smtClean="0"/>
              <a:t>,  ...  </a:t>
            </a:r>
            <a:endParaRPr lang="en-US" dirty="0"/>
          </a:p>
          <a:p>
            <a:pPr lvl="1"/>
            <a:r>
              <a:rPr lang="en-US" dirty="0"/>
              <a:t>Eliminates primary clustering, but can cause secondary clustering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Is it possible that it misses some available array positions?</a:t>
            </a:r>
          </a:p>
          <a:p>
            <a:pPr lvl="1"/>
            <a:r>
              <a:rPr lang="en-US" dirty="0" err="1" smtClean="0"/>
              <a:t>I.e</a:t>
            </a:r>
            <a:r>
              <a:rPr lang="en-US" dirty="0" smtClean="0"/>
              <a:t>  it repeats the same positions over and over, while never probing some other positions? </a:t>
            </a:r>
            <a:endParaRPr lang="en-US" dirty="0"/>
          </a:p>
        </p:txBody>
      </p:sp>
      <p:sp>
        <p:nvSpPr>
          <p:cNvPr id="86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Collision Resolution: Quadratic </a:t>
            </a:r>
            <a:r>
              <a:rPr lang="en-US" dirty="0"/>
              <a:t>probing</a:t>
            </a:r>
          </a:p>
        </p:txBody>
      </p:sp>
    </p:spTree>
    <p:extLst>
      <p:ext uri="{BB962C8B-B14F-4D97-AF65-F5344CB8AC3E}">
        <p14:creationId xmlns:p14="http://schemas.microsoft.com/office/powerpoint/2010/main" val="22130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9404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Choose a prime number for the array size, then …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 smtClean="0"/>
              <a:t>If the array is not more than half full, finding a place to do an insertion is guaranteed ,  </a:t>
            </a:r>
            <a:r>
              <a:rPr lang="en-US" dirty="0"/>
              <a:t>and no cell </a:t>
            </a:r>
            <a:r>
              <a:rPr lang="en-US" dirty="0" smtClean="0"/>
              <a:t>is probed twice before finding it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Suppose the array size is P, a prime number greater than 3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Show by contradiction that if i and j are ≤ ⌊P/2⌋, and </a:t>
            </a:r>
            <a:r>
              <a:rPr lang="en-US" dirty="0" err="1" smtClean="0"/>
              <a:t>i≠j</a:t>
            </a:r>
            <a:r>
              <a:rPr lang="en-US" dirty="0" smtClean="0"/>
              <a:t>, then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H + i</a:t>
            </a:r>
            <a:r>
              <a:rPr lang="en-US" baseline="30000" dirty="0" smtClean="0"/>
              <a:t>2</a:t>
            </a:r>
            <a:r>
              <a:rPr lang="en-US" dirty="0" smtClean="0"/>
              <a:t> (mod P) ≢ H + j</a:t>
            </a:r>
            <a:r>
              <a:rPr lang="en-US" baseline="30000" dirty="0" smtClean="0"/>
              <a:t>2</a:t>
            </a:r>
            <a:r>
              <a:rPr lang="en-US" dirty="0" smtClean="0"/>
              <a:t> (mod P).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</a:rPr>
              <a:t>Use </a:t>
            </a:r>
            <a:r>
              <a:rPr lang="en-US" b="1" dirty="0" smtClean="0">
                <a:solidFill>
                  <a:srgbClr val="FF0000"/>
                </a:solidFill>
              </a:rPr>
              <a:t>an algebraic </a:t>
            </a:r>
            <a:r>
              <a:rPr lang="en-US" b="1" dirty="0">
                <a:solidFill>
                  <a:srgbClr val="FF0000"/>
                </a:solidFill>
              </a:rPr>
              <a:t>trick to calculate next </a:t>
            </a:r>
            <a:r>
              <a:rPr lang="en-US" b="1" dirty="0" smtClean="0">
                <a:solidFill>
                  <a:srgbClr val="FF0000"/>
                </a:solidFill>
              </a:rPr>
              <a:t>index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/>
              <a:t>Replaces mod and general multiplication with subtraction and a bit shift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Difference between successive probes: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H + (i+1)</a:t>
            </a:r>
            <a:r>
              <a:rPr lang="en-US" baseline="30000" dirty="0" smtClean="0"/>
              <a:t>2 = </a:t>
            </a:r>
            <a:r>
              <a:rPr lang="en-US" dirty="0" smtClean="0"/>
              <a:t> H + i</a:t>
            </a:r>
            <a:r>
              <a:rPr lang="en-US" baseline="30000" dirty="0" smtClean="0"/>
              <a:t>2</a:t>
            </a:r>
            <a:r>
              <a:rPr lang="en-US" dirty="0" smtClean="0"/>
              <a:t> + (2i+1</a:t>
            </a:r>
            <a:r>
              <a:rPr lang="en-US" sz="2100" dirty="0"/>
              <a:t>)</a:t>
            </a:r>
            <a:r>
              <a:rPr lang="en-US" sz="2100" dirty="0" smtClean="0"/>
              <a:t>       [can use a bit-shift for the multiplication].</a:t>
            </a:r>
          </a:p>
          <a:p>
            <a:pPr lvl="2">
              <a:lnSpc>
                <a:spcPct val="110000"/>
              </a:lnSpc>
            </a:pPr>
            <a:r>
              <a:rPr lang="en-US" sz="2100" dirty="0" err="1" smtClean="0"/>
              <a:t>nextProbe</a:t>
            </a:r>
            <a:r>
              <a:rPr lang="en-US" sz="2100" dirty="0" smtClean="0"/>
              <a:t> = 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+ (2i+1); </a:t>
            </a:r>
            <a:br>
              <a:rPr lang="en-US" sz="2100" dirty="0" smtClean="0"/>
            </a:br>
            <a:r>
              <a:rPr lang="en-US" sz="2100" dirty="0" smtClean="0"/>
              <a:t>if (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 &gt;= P) 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 -= P;     </a:t>
            </a:r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Hints </a:t>
            </a:r>
            <a:r>
              <a:rPr lang="en-US" dirty="0" smtClean="0"/>
              <a:t>for quadratic </a:t>
            </a:r>
            <a:r>
              <a:rPr lang="en-US" dirty="0"/>
              <a:t>probing</a:t>
            </a:r>
          </a:p>
        </p:txBody>
      </p:sp>
    </p:spTree>
    <p:extLst>
      <p:ext uri="{BB962C8B-B14F-4D97-AF65-F5344CB8AC3E}">
        <p14:creationId xmlns:p14="http://schemas.microsoft.com/office/powerpoint/2010/main" val="101217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one has been able to analyze it</a:t>
            </a:r>
          </a:p>
          <a:p>
            <a:r>
              <a:rPr lang="en-US" dirty="0" smtClean="0"/>
              <a:t>Experimental data shows that it works well</a:t>
            </a:r>
          </a:p>
          <a:p>
            <a:pPr lvl="1"/>
            <a:r>
              <a:rPr lang="en-US" dirty="0" smtClean="0"/>
              <a:t>Provided that the array size is prime, and is the table is less than half full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probing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Search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Search for a string within another string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493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String Search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219200"/>
            <a:ext cx="9144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problem:  Search for the first occurrence of a </a:t>
            </a:r>
            <a:r>
              <a:rPr lang="en-US" sz="2800" b="1" dirty="0"/>
              <a:t>pattern</a:t>
            </a:r>
            <a:r>
              <a:rPr lang="en-US" sz="2800" dirty="0"/>
              <a:t> of length m in a </a:t>
            </a:r>
            <a:r>
              <a:rPr lang="en-US" sz="2800" b="1" dirty="0"/>
              <a:t>text</a:t>
            </a:r>
            <a:r>
              <a:rPr lang="en-US" sz="2800" dirty="0"/>
              <a:t> of length n.</a:t>
            </a:r>
          </a:p>
          <a:p>
            <a:r>
              <a:rPr lang="en-US" sz="2800" dirty="0"/>
              <a:t>Usually, m is much smaller than 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What makes brute force so slow?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When we find a mismatch, we can shift the </a:t>
            </a:r>
            <a:r>
              <a:rPr lang="en-US" sz="2800" i="1" dirty="0" smtClean="0"/>
              <a:t>pattern</a:t>
            </a:r>
            <a:r>
              <a:rPr lang="en-US" sz="2800" dirty="0" smtClean="0"/>
              <a:t> by only one character position in the </a:t>
            </a:r>
            <a:r>
              <a:rPr lang="en-US" sz="2800" i="1" dirty="0" smtClean="0"/>
              <a:t>text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String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Brute force: </a:t>
            </a:r>
            <a:r>
              <a:rPr lang="en-US" b="1" dirty="0" smtClean="0">
                <a:solidFill>
                  <a:srgbClr val="FF0000"/>
                </a:solidFill>
              </a:rPr>
              <a:t>worst case m(n-m+1) </a:t>
            </a:r>
          </a:p>
          <a:p>
            <a:r>
              <a:rPr lang="en-US" dirty="0" smtClean="0"/>
              <a:t>A little better:</a:t>
            </a:r>
            <a:r>
              <a:rPr lang="en-US" b="1" dirty="0" smtClean="0">
                <a:solidFill>
                  <a:schemeClr val="tx2"/>
                </a:solidFill>
              </a:rPr>
              <a:t> but still </a:t>
            </a:r>
            <a:r>
              <a:rPr lang="az-Cyrl-AZ" b="1" dirty="0" smtClean="0">
                <a:solidFill>
                  <a:schemeClr val="tx2"/>
                </a:solidFill>
                <a:latin typeface="Calibri"/>
              </a:rPr>
              <a:t>Ѳ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alibri"/>
              </a:rPr>
              <a:t>mn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) on average</a:t>
            </a:r>
          </a:p>
          <a:p>
            <a:pPr lvl="1"/>
            <a:r>
              <a:rPr lang="en-US" b="1" dirty="0" smtClean="0">
                <a:solidFill>
                  <a:schemeClr val="accent4"/>
                </a:solidFill>
                <a:latin typeface="Calibri"/>
              </a:rPr>
              <a:t>Short-circuit the inner loop</a:t>
            </a:r>
            <a:endParaRPr lang="en-US" b="1" dirty="0" smtClean="0">
              <a:solidFill>
                <a:schemeClr val="accent4"/>
              </a:solidFill>
            </a:endParaRPr>
          </a:p>
          <a:p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322" y="2963477"/>
            <a:ext cx="8034196" cy="305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593120" y="914400"/>
            <a:ext cx="19013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Was a HW problem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2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</a:t>
            </a:r>
            <a:r>
              <a:rPr lang="en-US" smtClean="0"/>
              <a:t>Algorithm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simplified version of the Boyer-Moore algorithm</a:t>
            </a:r>
          </a:p>
          <a:p>
            <a:r>
              <a:rPr lang="en-US" dirty="0" smtClean="0"/>
              <a:t>A good bridge to understanding Boyer-Moore</a:t>
            </a:r>
          </a:p>
          <a:p>
            <a:r>
              <a:rPr lang="en-US" dirty="0" smtClean="0"/>
              <a:t>Published in 1980</a:t>
            </a:r>
          </a:p>
          <a:p>
            <a:r>
              <a:rPr lang="en-US" dirty="0" smtClean="0"/>
              <a:t>What makes brute force so slow?</a:t>
            </a:r>
          </a:p>
          <a:p>
            <a:pPr lvl="1"/>
            <a:r>
              <a:rPr lang="en-US" dirty="0" smtClean="0"/>
              <a:t>When we find a mismatch, we can only shift the pattern to the right by one character position in the text.</a:t>
            </a:r>
          </a:p>
          <a:p>
            <a:pPr lvl="1"/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500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bracadabra</a:t>
            </a:r>
          </a:p>
          <a:p>
            <a:r>
              <a:rPr lang="en-US" dirty="0" smtClean="0"/>
              <a:t>Can we shift farther?</a:t>
            </a:r>
            <a:br>
              <a:rPr lang="en-US" dirty="0" smtClean="0"/>
            </a:br>
            <a:r>
              <a:rPr lang="en-US" dirty="0" smtClean="0"/>
              <a:t>Like Boyer-Moore, Horspool does the comparisons in a counter-intuitive order (moves right-to-left </a:t>
            </a:r>
            <a:br>
              <a:rPr lang="en-US" dirty="0" smtClean="0"/>
            </a:br>
            <a:r>
              <a:rPr lang="en-US" dirty="0" smtClean="0"/>
              <a:t>through the pattern)</a:t>
            </a:r>
          </a:p>
          <a:p>
            <a:endParaRPr lang="en-US" sz="19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06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Main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is a character mismatch, how far can we shift the pattern, with no possibility of missing a match within the text?</a:t>
            </a:r>
          </a:p>
          <a:p>
            <a:r>
              <a:rPr lang="en-US" dirty="0" smtClean="0"/>
              <a:t>What if the last character  in the pattern is compared with a character in the text that does not occur in the pattern at all?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Text:    ... ABCDEFG ...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Pattern:     CSSE473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1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Far to Shift?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Look at first (rightmost) character in the part of the text that is compared  to the pattern: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not in the pattern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</a:t>
            </a:r>
            <a:r>
              <a:rPr lang="en-US" b="1" i="1" dirty="0" smtClean="0">
                <a:solidFill>
                  <a:srgbClr val="FF0000"/>
                </a:solidFill>
                <a:latin typeface="Courier New" pitchFamily="49" charset="0"/>
              </a:rPr>
              <a:t>C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.......... </a:t>
            </a:r>
            <a:r>
              <a:rPr lang="en-US" dirty="0" smtClean="0">
                <a:latin typeface="Courier New" pitchFamily="49" charset="0"/>
              </a:rPr>
              <a:t>{</a:t>
            </a:r>
            <a:r>
              <a:rPr lang="en-US" i="1" dirty="0" smtClean="0">
                <a:latin typeface="Courier New" pitchFamily="49" charset="0"/>
              </a:rPr>
              <a:t>C</a:t>
            </a:r>
            <a:r>
              <a:rPr lang="en-US" dirty="0" smtClean="0"/>
              <a:t> not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in the pattern (but not the rightmost)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.....O..........</a:t>
            </a:r>
            <a:r>
              <a:rPr lang="en-US" b="1" dirty="0" smtClean="0"/>
              <a:t>(</a:t>
            </a:r>
            <a:r>
              <a:rPr lang="en-US" dirty="0" smtClean="0">
                <a:latin typeface="Courier New" pitchFamily="49" charset="0"/>
              </a:rPr>
              <a:t>O</a:t>
            </a:r>
            <a:r>
              <a:rPr lang="en-US" dirty="0" smtClean="0"/>
              <a:t> occurs once in pattern)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.....A..........</a:t>
            </a:r>
            <a:r>
              <a:rPr lang="en-US" dirty="0" smtClean="0"/>
              <a:t>(</a:t>
            </a:r>
            <a:r>
              <a:rPr lang="en-US" dirty="0" smtClean="0">
                <a:latin typeface="Courier New" pitchFamily="49" charset="0"/>
              </a:rPr>
              <a:t>A</a:t>
            </a:r>
            <a:r>
              <a:rPr lang="en-US" dirty="0" smtClean="0"/>
              <a:t> occurs twice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rightmost characters do match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.....B......................</a:t>
            </a:r>
            <a:r>
              <a:rPr lang="en-US" dirty="0" smtClean="0">
                <a:latin typeface="Courier New" pitchFamily="49" charset="0"/>
              </a:rPr>
              <a:t>                  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  <a:r>
              <a:rPr lang="en-US" dirty="0" smtClean="0"/>
              <a:t> </a:t>
            </a:r>
            <a:endParaRPr lang="en-US" i="1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</a:rPr>
            </a:b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6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Space-time tradeoffs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Sometimes using a little more space saves a lot of time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45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Give some examples </a:t>
            </a:r>
          </a:p>
          <a:p>
            <a:r>
              <a:rPr lang="en-US" dirty="0" smtClean="0"/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94053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Give some examples (quiz question)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Binary heap </a:t>
            </a:r>
            <a:r>
              <a:rPr lang="en-US" i="1" dirty="0" err="1" smtClean="0"/>
              <a:t>vs</a:t>
            </a:r>
            <a:r>
              <a:rPr lang="en-US" dirty="0" smtClean="0"/>
              <a:t> simple sorted array. Uses one extra array position</a:t>
            </a:r>
          </a:p>
          <a:p>
            <a:pPr lvl="1"/>
            <a:r>
              <a:rPr lang="en-US" dirty="0" smtClean="0"/>
              <a:t>Merge sort</a:t>
            </a:r>
          </a:p>
          <a:p>
            <a:pPr lvl="1"/>
            <a:r>
              <a:rPr lang="en-US" dirty="0"/>
              <a:t>Sorting by counting</a:t>
            </a:r>
          </a:p>
          <a:p>
            <a:pPr lvl="1"/>
            <a:r>
              <a:rPr lang="en-US" dirty="0" smtClean="0"/>
              <a:t>Radix </a:t>
            </a:r>
            <a:r>
              <a:rPr lang="en-US" dirty="0" smtClean="0"/>
              <a:t>sort and Bucket Sort</a:t>
            </a:r>
          </a:p>
          <a:p>
            <a:pPr lvl="1"/>
            <a:r>
              <a:rPr lang="en-US" dirty="0" smtClean="0"/>
              <a:t>Anagram finder</a:t>
            </a:r>
          </a:p>
          <a:p>
            <a:pPr lvl="1"/>
            <a:r>
              <a:rPr lang="en-US" dirty="0" smtClean="0"/>
              <a:t>Binary </a:t>
            </a:r>
            <a:r>
              <a:rPr lang="en-US" dirty="0" smtClean="0"/>
              <a:t>Search Tree (extra space for the pointers)</a:t>
            </a:r>
          </a:p>
          <a:p>
            <a:pPr lvl="1"/>
            <a:r>
              <a:rPr lang="en-US" dirty="0" smtClean="0"/>
              <a:t>AVL Tree (extra space for the balance code)</a:t>
            </a:r>
          </a:p>
        </p:txBody>
      </p:sp>
    </p:spTree>
    <p:extLst>
      <p:ext uri="{BB962C8B-B14F-4D97-AF65-F5344CB8AC3E}">
        <p14:creationId xmlns:p14="http://schemas.microsoft.com/office/powerpoint/2010/main" val="3272639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 Implementation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Quick Review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432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 </a:t>
            </a:r>
            <a:r>
              <a:rPr lang="en-US" dirty="0"/>
              <a:t>Review</a:t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55431"/>
            <a:ext cx="8534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Section 7.4 of Levitin </a:t>
            </a:r>
            <a:endParaRPr lang="en-US" dirty="0" smtClean="0"/>
          </a:p>
          <a:p>
            <a:r>
              <a:rPr lang="en-US" dirty="0" smtClean="0"/>
              <a:t>Excellent </a:t>
            </a:r>
            <a:r>
              <a:rPr lang="en-US" dirty="0"/>
              <a:t>detailed reference: Weiss Chapter </a:t>
            </a:r>
            <a:r>
              <a:rPr lang="en-US" dirty="0" smtClean="0"/>
              <a:t>20.</a:t>
            </a:r>
          </a:p>
          <a:p>
            <a:r>
              <a:rPr lang="en-US" dirty="0" smtClean="0"/>
              <a:t>Covered in 230</a:t>
            </a:r>
          </a:p>
          <a:p>
            <a:pPr lvl="1"/>
            <a:r>
              <a:rPr lang="en-US" dirty="0" smtClean="0"/>
              <a:t>Both versions of the course</a:t>
            </a:r>
          </a:p>
          <a:p>
            <a:pPr lvl="1"/>
            <a:r>
              <a:rPr lang="en-US" dirty="0" smtClean="0"/>
              <a:t>A link to one version: 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www.rose-hulman.edu/class/csse/csse230/201230/Slides/17-Graphs-HashTables.pdf</a:t>
            </a:r>
            <a:endParaRPr lang="en-US" dirty="0" smtClean="0"/>
          </a:p>
          <a:p>
            <a:r>
              <a:rPr lang="en-US" dirty="0" smtClean="0"/>
              <a:t>Three questions on today's handout guide you through a quick review; </a:t>
            </a:r>
            <a:r>
              <a:rPr lang="en-US" dirty="0" smtClean="0">
                <a:solidFill>
                  <a:srgbClr val="FF0000"/>
                </a:solidFill>
              </a:rPr>
              <a:t>the above link may be helpful</a:t>
            </a:r>
            <a:r>
              <a:rPr lang="en-US" dirty="0" smtClean="0"/>
              <a:t>.  Do it with two other students.  20 minutes.</a:t>
            </a:r>
          </a:p>
          <a:p>
            <a:r>
              <a:rPr lang="en-US" dirty="0" smtClean="0"/>
              <a:t>Then we will prove a property of quadratic probing that is described in 230 but seldom proved there.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3553" y="5629870"/>
            <a:ext cx="6934200" cy="92333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If you don't understand the effects  of clustering, you might find the animation that is linked from </a:t>
            </a:r>
            <a:r>
              <a:rPr lang="en-US" dirty="0" smtClean="0"/>
              <a:t>this page to </a:t>
            </a:r>
            <a:r>
              <a:rPr lang="en-US" dirty="0"/>
              <a:t>be especially helpful.</a:t>
            </a:r>
          </a:p>
          <a:p>
            <a:r>
              <a:rPr lang="en-US" dirty="0" smtClean="0"/>
              <a:t>: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www.cs.auckland.ac.nz/software/AlgAnim/hash_tables.html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Review</a:t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What problem do we try to solve by hashing?</a:t>
            </a:r>
          </a:p>
          <a:p>
            <a:r>
              <a:rPr lang="en-US" dirty="0" smtClean="0"/>
              <a:t>What is the general idea of how hashing works?</a:t>
            </a:r>
          </a:p>
          <a:p>
            <a:r>
              <a:rPr lang="en-US" dirty="0" smtClean="0"/>
              <a:t>Why does it fit into Chapter 7 (space-time tradeoffs)?</a:t>
            </a:r>
          </a:p>
          <a:p>
            <a:r>
              <a:rPr lang="en-US" dirty="0" smtClean="0"/>
              <a:t>What are the main issues to be addressed when discussing  hashing implementation?</a:t>
            </a:r>
          </a:p>
          <a:p>
            <a:r>
              <a:rPr lang="en-US" dirty="0" smtClean="0"/>
              <a:t>How to choose between a hash table and a binary search tree?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09600"/>
            <a:ext cx="8610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Discuss the following questions in a group of three students</a:t>
            </a:r>
            <a:endParaRPr lang="en-US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5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If any of this terminology is unfamiliar, you should look it up</a:t>
            </a:r>
          </a:p>
          <a:p>
            <a:r>
              <a:rPr lang="en-US" dirty="0" smtClean="0"/>
              <a:t>collision</a:t>
            </a:r>
          </a:p>
          <a:p>
            <a:r>
              <a:rPr lang="en-US" dirty="0" smtClean="0"/>
              <a:t>load factor (</a:t>
            </a:r>
            <a:r>
              <a:rPr lang="en-US" dirty="0" smtClean="0">
                <a:sym typeface="Symbol"/>
              </a:rPr>
              <a:t></a:t>
            </a:r>
            <a:r>
              <a:rPr lang="en-US" dirty="0">
                <a:sym typeface="Symbol"/>
              </a:rPr>
              <a:t>) 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perfect </a:t>
            </a:r>
            <a:r>
              <a:rPr lang="en-US" dirty="0"/>
              <a:t>hash function</a:t>
            </a:r>
            <a:endParaRPr lang="en-US" dirty="0" smtClean="0">
              <a:sym typeface="Symbol"/>
            </a:endParaRPr>
          </a:p>
          <a:p>
            <a:r>
              <a:rPr lang="en-US" dirty="0">
                <a:sym typeface="Symbol"/>
              </a:rPr>
              <a:t>open </a:t>
            </a:r>
            <a:r>
              <a:rPr lang="en-US" dirty="0" smtClean="0">
                <a:sym typeface="Symbol"/>
              </a:rPr>
              <a:t>addressing</a:t>
            </a:r>
          </a:p>
          <a:p>
            <a:pPr lvl="1"/>
            <a:r>
              <a:rPr lang="en-US" dirty="0" smtClean="0">
                <a:sym typeface="Symbol"/>
              </a:rPr>
              <a:t>linear </a:t>
            </a:r>
            <a:r>
              <a:rPr lang="en-US" dirty="0">
                <a:sym typeface="Symbol"/>
              </a:rPr>
              <a:t>probing</a:t>
            </a:r>
          </a:p>
          <a:p>
            <a:pPr lvl="1"/>
            <a:r>
              <a:rPr lang="en-US" dirty="0">
                <a:sym typeface="Symbol"/>
              </a:rPr>
              <a:t>cluster</a:t>
            </a:r>
          </a:p>
          <a:p>
            <a:pPr lvl="1"/>
            <a:r>
              <a:rPr lang="en-US" dirty="0">
                <a:sym typeface="Symbol"/>
              </a:rPr>
              <a:t>quadratic probing</a:t>
            </a:r>
          </a:p>
          <a:p>
            <a:pPr lvl="1"/>
            <a:r>
              <a:rPr lang="en-US" dirty="0">
                <a:sym typeface="Symbol"/>
              </a:rPr>
              <a:t>rehashing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separate chaining</a:t>
            </a:r>
            <a:endParaRPr lang="en-US" dirty="0" smtClean="0"/>
          </a:p>
          <a:p>
            <a:endParaRPr lang="en-US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59581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Hashing Details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be found on this page: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www.rose-hulman.edu/class/csse/csse230/201230/Slides/17-Graphs-HashTables.pdf</a:t>
            </a:r>
            <a:endParaRPr lang="en-US" dirty="0" smtClean="0"/>
          </a:p>
          <a:p>
            <a:r>
              <a:rPr lang="en-US" dirty="0" smtClean="0"/>
              <a:t>Similar to Weiss's presentation</a:t>
            </a:r>
          </a:p>
          <a:p>
            <a:r>
              <a:rPr lang="en-US" dirty="0" smtClean="0"/>
              <a:t>They are linked from here in case you didn't "get it" the first time in CSSE230.</a:t>
            </a:r>
          </a:p>
          <a:p>
            <a:r>
              <a:rPr lang="en-US" dirty="0" smtClean="0"/>
              <a:t>We will not go over all of them in detail in class.</a:t>
            </a:r>
          </a:p>
        </p:txBody>
      </p:sp>
    </p:spTree>
    <p:extLst>
      <p:ext uri="{BB962C8B-B14F-4D97-AF65-F5344CB8AC3E}">
        <p14:creationId xmlns:p14="http://schemas.microsoft.com/office/powerpoint/2010/main" val="3418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30288</TotalTime>
  <Words>1155</Words>
  <Application>Microsoft Office PowerPoint</Application>
  <PresentationFormat>On-screen Show (4:3)</PresentationFormat>
  <Paragraphs>163</Paragraphs>
  <Slides>18</Slides>
  <Notes>18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Calibri</vt:lpstr>
      <vt:lpstr>Courier New</vt:lpstr>
      <vt:lpstr>Monotype Sorts</vt:lpstr>
      <vt:lpstr>Symbol</vt:lpstr>
      <vt:lpstr>Default Design</vt:lpstr>
      <vt:lpstr>PowerPoint Presentation</vt:lpstr>
      <vt:lpstr>Space-time tradeoffs </vt:lpstr>
      <vt:lpstr>Space vs time tradeoffs</vt:lpstr>
      <vt:lpstr>Space vs time tradeoffs</vt:lpstr>
      <vt:lpstr>Hash Table Implementation</vt:lpstr>
      <vt:lpstr>Hash Table Review </vt:lpstr>
      <vt:lpstr>Hashing Review </vt:lpstr>
      <vt:lpstr>Terminology and analysis</vt:lpstr>
      <vt:lpstr>Some Hashing Details …</vt:lpstr>
      <vt:lpstr>Collision Resolution: Quadratic probing</vt:lpstr>
      <vt:lpstr>Hints for quadratic probing</vt:lpstr>
      <vt:lpstr>Quadratic probing analysis</vt:lpstr>
      <vt:lpstr>String Search</vt:lpstr>
      <vt:lpstr>Brute Force String Search Example</vt:lpstr>
      <vt:lpstr>Faster String Searching</vt:lpstr>
      <vt:lpstr>Horspool's Algorithm Intro</vt:lpstr>
      <vt:lpstr>Horspool's Main Question</vt:lpstr>
      <vt:lpstr>How Far to Shift?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710</cp:revision>
  <cp:lastPrinted>2014-10-16T10:00:28Z</cp:lastPrinted>
  <dcterms:modified xsi:type="dcterms:W3CDTF">2014-10-16T13:47:51Z</dcterms:modified>
</cp:coreProperties>
</file>