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99" r:id="rId3"/>
    <p:sldId id="303" r:id="rId4"/>
    <p:sldId id="304" r:id="rId5"/>
    <p:sldId id="301" r:id="rId6"/>
    <p:sldId id="306" r:id="rId7"/>
    <p:sldId id="307" r:id="rId8"/>
    <p:sldId id="308" r:id="rId9"/>
    <p:sldId id="309" r:id="rId10"/>
    <p:sldId id="310" r:id="rId11"/>
    <p:sldId id="311" r:id="rId12"/>
    <p:sldId id="312" r:id="rId13"/>
    <p:sldId id="313" r:id="rId14"/>
    <p:sldId id="314" r:id="rId15"/>
    <p:sldId id="315" r:id="rId16"/>
    <p:sldId id="316" r:id="rId17"/>
    <p:sldId id="317" r:id="rId18"/>
    <p:sldId id="318" r:id="rId19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FFA7A7"/>
    <a:srgbClr val="FF5050"/>
    <a:srgbClr val="FF0080"/>
    <a:srgbClr val="191919"/>
    <a:srgbClr val="F2FDF7"/>
    <a:srgbClr val="800040"/>
    <a:srgbClr val="5D7E9D"/>
    <a:srgbClr val="FFF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1939" autoAdjust="0"/>
    <p:restoredTop sz="73557" autoAdjust="0"/>
  </p:normalViewPr>
  <p:slideViewPr>
    <p:cSldViewPr snapToObjects="1">
      <p:cViewPr varScale="1">
        <p:scale>
          <a:sx n="73" d="100"/>
          <a:sy n="73" d="100"/>
        </p:scale>
        <p:origin x="540" y="78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7" tIns="48318" rIns="96637" bIns="4831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4" y="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7" tIns="48318" rIns="96637" bIns="4831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12114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7" tIns="48318" rIns="96637" bIns="4831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4" y="912114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7" tIns="48318" rIns="96637" bIns="4831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567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7" tIns="48318" rIns="96637" bIns="4831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91" y="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7" tIns="48318" rIns="96637" bIns="4831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7" tIns="48318" rIns="96637" bIns="483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7" tIns="48318" rIns="96637" bIns="4831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91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7" tIns="48318" rIns="96637" bIns="4831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548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Don't include the second Space-time tradeoffs slide</a:t>
            </a:r>
            <a:r>
              <a:rPr lang="en-US" baseline="0" dirty="0" smtClean="0"/>
              <a:t> in the on-line slides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7715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It's O(n).</a:t>
            </a:r>
          </a:p>
          <a:p>
            <a:endParaRPr lang="en-US" dirty="0" smtClean="0"/>
          </a:p>
          <a:p>
            <a:r>
              <a:rPr lang="en-US" dirty="0" smtClean="0"/>
              <a:t>It involves a representation change.</a:t>
            </a:r>
          </a:p>
          <a:p>
            <a:endParaRPr lang="en-US" dirty="0" smtClean="0"/>
          </a:p>
          <a:p>
            <a:r>
              <a:rPr lang="en-US" dirty="0" smtClean="0"/>
              <a:t>Instead of </a:t>
            </a:r>
            <a:r>
              <a:rPr lang="en-US" dirty="0" err="1" smtClean="0"/>
              <a:t>anx^n</a:t>
            </a:r>
            <a:r>
              <a:rPr lang="en-US" dirty="0" smtClean="0"/>
              <a:t> + an-1x^n-1 ….  + a1x + a0  we write</a:t>
            </a:r>
          </a:p>
          <a:p>
            <a:endParaRPr lang="en-US" dirty="0" smtClean="0"/>
          </a:p>
          <a:p>
            <a:r>
              <a:rPr lang="en-US" dirty="0" smtClean="0"/>
              <a:t>( … (</a:t>
            </a:r>
            <a:r>
              <a:rPr lang="en-US" dirty="0" err="1" smtClean="0"/>
              <a:t>a</a:t>
            </a:r>
            <a:r>
              <a:rPr lang="en-US" baseline="-25000" dirty="0" err="1" smtClean="0"/>
              <a:t>n</a:t>
            </a:r>
            <a:r>
              <a:rPr lang="en-US" dirty="0" err="1" smtClean="0"/>
              <a:t>x</a:t>
            </a:r>
            <a:r>
              <a:rPr lang="en-US" dirty="0" smtClean="0"/>
              <a:t> + a</a:t>
            </a:r>
            <a:r>
              <a:rPr lang="en-US" baseline="-25000" dirty="0" smtClean="0"/>
              <a:t>n-1</a:t>
            </a:r>
            <a:r>
              <a:rPr lang="en-US" dirty="0" smtClean="0"/>
              <a:t>)x + … )x + a</a:t>
            </a:r>
            <a:r>
              <a:rPr lang="en-US" baseline="-25000" dirty="0" smtClean="0"/>
              <a:t>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5532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6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N = 12 = 2 2 3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M = 18 = 2 3 3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GCD = 6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LCM = 36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GCD * LCM = 6 * 36 = 216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3665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should be review fm 230</a:t>
            </a:r>
          </a:p>
          <a:p>
            <a:endParaRPr lang="en-US" dirty="0" smtClean="0"/>
          </a:p>
          <a:p>
            <a:r>
              <a:rPr lang="en-US" dirty="0" smtClean="0"/>
              <a:t>Take the square of the matrix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7671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0856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0396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6864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1573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4018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My guess is that for most of you,</a:t>
            </a:r>
            <a:r>
              <a:rPr lang="en-US" baseline="0" dirty="0" smtClean="0"/>
              <a:t> you only need a quick refresher on the heap insert and </a:t>
            </a:r>
            <a:r>
              <a:rPr lang="en-US" baseline="0" dirty="0" err="1" smtClean="0"/>
              <a:t>removeMax</a:t>
            </a:r>
            <a:r>
              <a:rPr lang="en-US" baseline="0" dirty="0" smtClean="0"/>
              <a:t> algorithms, but that a subtle issue relating to </a:t>
            </a:r>
            <a:r>
              <a:rPr lang="en-US" baseline="0" dirty="0" err="1" smtClean="0"/>
              <a:t>heapSort</a:t>
            </a:r>
            <a:r>
              <a:rPr lang="en-US" baseline="0" dirty="0" smtClean="0"/>
              <a:t> analysis may have gone over your head.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5756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8507">
              <a:defRPr/>
            </a:pPr>
            <a:r>
              <a:rPr lang="en-US" baseline="0" dirty="0" smtClean="0"/>
              <a:t>Draw the heap rom previous slide on the board, insert 8, then 11;  </a:t>
            </a:r>
            <a:r>
              <a:rPr lang="en-US" baseline="0" dirty="0" err="1" smtClean="0"/>
              <a:t>removeMax</a:t>
            </a:r>
            <a:r>
              <a:rPr lang="en-US" baseline="0" dirty="0" smtClean="0"/>
              <a:t> a couple of times.</a:t>
            </a:r>
          </a:p>
          <a:p>
            <a:pPr defTabSz="948507">
              <a:defRPr/>
            </a:pPr>
            <a:endParaRPr lang="en-US" baseline="0" dirty="0" smtClean="0"/>
          </a:p>
          <a:p>
            <a:pPr defTabSz="948507">
              <a:defRPr/>
            </a:pPr>
            <a:r>
              <a:rPr lang="en-US" baseline="0" dirty="0" smtClean="0"/>
              <a:t>Then show code on next slide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957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0679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592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0895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is the depth of</a:t>
            </a:r>
            <a:r>
              <a:rPr lang="en-US" baseline="0" dirty="0" smtClean="0"/>
              <a:t> the node in position a[i]?   Answer: floor(</a:t>
            </a:r>
            <a:r>
              <a:rPr lang="en-US" baseline="0" dirty="0" err="1" smtClean="0"/>
              <a:t>lg</a:t>
            </a:r>
            <a:r>
              <a:rPr lang="en-US" baseline="0" dirty="0" smtClean="0"/>
              <a:t> i)</a:t>
            </a:r>
          </a:p>
          <a:p>
            <a:endParaRPr lang="en-US" baseline="0" dirty="0" smtClean="0"/>
          </a:p>
          <a:p>
            <a:r>
              <a:rPr lang="en-US" baseline="0" dirty="0" smtClean="0"/>
              <a:t>In a full tree, what is the relationship between Height(node[i]) and depth(node[i])?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6453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4855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It's O(n).</a:t>
            </a:r>
          </a:p>
          <a:p>
            <a:endParaRPr lang="en-US" dirty="0" smtClean="0"/>
          </a:p>
          <a:p>
            <a:r>
              <a:rPr lang="en-US" dirty="0" smtClean="0"/>
              <a:t>It involves a representation change.</a:t>
            </a:r>
          </a:p>
          <a:p>
            <a:endParaRPr lang="en-US" dirty="0" smtClean="0"/>
          </a:p>
          <a:p>
            <a:r>
              <a:rPr lang="en-US" dirty="0" smtClean="0"/>
              <a:t>Instead of </a:t>
            </a:r>
            <a:r>
              <a:rPr lang="en-US" dirty="0" err="1" smtClean="0"/>
              <a:t>anx^n</a:t>
            </a:r>
            <a:r>
              <a:rPr lang="en-US" dirty="0" smtClean="0"/>
              <a:t> + an-1x^n-1 ….  + a1x + a0  we write</a:t>
            </a:r>
          </a:p>
          <a:p>
            <a:endParaRPr lang="en-US" dirty="0" smtClean="0"/>
          </a:p>
          <a:p>
            <a:r>
              <a:rPr lang="en-US" dirty="0" smtClean="0"/>
              <a:t>( … (</a:t>
            </a:r>
            <a:r>
              <a:rPr lang="en-US" dirty="0" err="1" smtClean="0"/>
              <a:t>a</a:t>
            </a:r>
            <a:r>
              <a:rPr lang="en-US" baseline="-25000" dirty="0" err="1" smtClean="0"/>
              <a:t>n</a:t>
            </a:r>
            <a:r>
              <a:rPr lang="en-US" dirty="0" err="1" smtClean="0"/>
              <a:t>x</a:t>
            </a:r>
            <a:r>
              <a:rPr lang="en-US" dirty="0" smtClean="0"/>
              <a:t> + a</a:t>
            </a:r>
            <a:r>
              <a:rPr lang="en-US" baseline="-25000" dirty="0" smtClean="0"/>
              <a:t>n-1</a:t>
            </a:r>
            <a:r>
              <a:rPr lang="en-US" dirty="0" smtClean="0"/>
              <a:t>)x + … )x + a</a:t>
            </a:r>
            <a:r>
              <a:rPr lang="en-US" baseline="-25000" dirty="0" smtClean="0"/>
              <a:t>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735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oneweb.utc.edu/~Christopher-Mawata/petersen2/lesson7.htm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2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se-hulman.edu/class/csse/csse230/201230/Slides/18-Heaps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auckland.ac.nz/software/AlgAnim/heapsort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tudents.ceid.upatras.gr/~perisian/data_structure/HeapSort/heap_applet.html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22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-1" y="3810000"/>
            <a:ext cx="3870325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Binary Heaps</a:t>
            </a:r>
          </a:p>
          <a:p>
            <a:endParaRPr lang="en-US" sz="2800" b="1" dirty="0" smtClean="0"/>
          </a:p>
          <a:p>
            <a:r>
              <a:rPr lang="en-US" sz="2800" b="1" dirty="0" err="1" smtClean="0"/>
              <a:t>Heapsort</a:t>
            </a:r>
            <a:endParaRPr lang="en-US" sz="2800" b="1" dirty="0" smtClean="0"/>
          </a:p>
          <a:p>
            <a:endParaRPr lang="en-US" sz="2800" b="1" dirty="0">
              <a:solidFill>
                <a:srgbClr val="FF0000"/>
              </a:solidFill>
            </a:endParaRPr>
          </a:p>
          <a:p>
            <a:r>
              <a:rPr lang="en-US" sz="2800" b="1" dirty="0" smtClean="0">
                <a:solidFill>
                  <a:srgbClr val="FF0000"/>
                </a:solidFill>
              </a:rPr>
              <a:t>Answers to student questions</a:t>
            </a:r>
          </a:p>
          <a:p>
            <a:endParaRPr lang="en-US" sz="2800" b="1" dirty="0"/>
          </a:p>
          <a:p>
            <a:endParaRPr lang="en-US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6705600" y="5440740"/>
            <a:ext cx="2667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8000"/>
                </a:solidFill>
              </a:rPr>
              <a:t>Exam 2</a:t>
            </a:r>
            <a:br>
              <a:rPr lang="en-US" sz="2800" b="1" dirty="0" smtClean="0">
                <a:solidFill>
                  <a:srgbClr val="008000"/>
                </a:solidFill>
              </a:rPr>
            </a:br>
            <a:r>
              <a:rPr lang="en-US" sz="2800" b="1" dirty="0" smtClean="0">
                <a:solidFill>
                  <a:srgbClr val="008000"/>
                </a:solidFill>
              </a:rPr>
              <a:t>Tuesday, </a:t>
            </a:r>
            <a:br>
              <a:rPr lang="en-US" sz="2800" b="1" dirty="0" smtClean="0">
                <a:solidFill>
                  <a:srgbClr val="008000"/>
                </a:solidFill>
              </a:rPr>
            </a:br>
            <a:r>
              <a:rPr lang="en-US" sz="2800" b="1" dirty="0" smtClean="0">
                <a:solidFill>
                  <a:srgbClr val="008000"/>
                </a:solidFill>
              </a:rPr>
              <a:t>Nov 4 in class</a:t>
            </a:r>
          </a:p>
          <a:p>
            <a:endParaRPr lang="en-US" sz="2400" b="1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914400"/>
          </a:xfrm>
        </p:spPr>
        <p:txBody>
          <a:bodyPr/>
          <a:lstStyle/>
          <a:p>
            <a:r>
              <a:rPr lang="en-US" sz="4000" dirty="0" smtClean="0"/>
              <a:t>Recap: Horner's Rule Code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clearly </a:t>
            </a:r>
            <a:r>
              <a:rPr lang="az-Cyrl-AZ" dirty="0" smtClean="0">
                <a:latin typeface="Calibri"/>
              </a:rPr>
              <a:t>Ѳ</a:t>
            </a:r>
            <a:r>
              <a:rPr lang="en-US" dirty="0" smtClean="0">
                <a:latin typeface="Calibri"/>
              </a:rPr>
              <a:t>(n).</a:t>
            </a:r>
            <a:endParaRPr lang="en-US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905000"/>
            <a:ext cx="8086831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590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Express an instance of a problem in terms of an instance of another problem that we already know how to solve.</a:t>
            </a:r>
          </a:p>
          <a:p>
            <a:r>
              <a:rPr lang="en-US" dirty="0" smtClean="0"/>
              <a:t>There needs to be a one-to-one mapping between problems in the original domain and problems in the new domain.</a:t>
            </a:r>
          </a:p>
          <a:p>
            <a:r>
              <a:rPr lang="en-US" b="1" dirty="0" smtClean="0"/>
              <a:t>Example:</a:t>
            </a:r>
            <a:r>
              <a:rPr lang="en-US" dirty="0" smtClean="0"/>
              <a:t>  In </a:t>
            </a:r>
            <a:r>
              <a:rPr lang="en-US" dirty="0" err="1" smtClean="0"/>
              <a:t>quickhull</a:t>
            </a:r>
            <a:r>
              <a:rPr lang="en-US" dirty="0" smtClean="0"/>
              <a:t>, we reduced the problem of determining whether a point is to the left of a line to the problem of computing a simple 3x3 determinant.</a:t>
            </a:r>
          </a:p>
          <a:p>
            <a:r>
              <a:rPr lang="en-US" b="1" dirty="0" smtClean="0"/>
              <a:t>Example:</a:t>
            </a:r>
            <a:r>
              <a:rPr lang="en-US" dirty="0" smtClean="0"/>
              <a:t> Moldy chocolate problem in HW 9.</a:t>
            </a:r>
            <a:br>
              <a:rPr lang="en-US" dirty="0" smtClean="0"/>
            </a:br>
            <a:r>
              <a:rPr lang="en-US" dirty="0" smtClean="0"/>
              <a:t>The big question: What problem to reduce it to?</a:t>
            </a:r>
            <a:br>
              <a:rPr lang="en-US" dirty="0" smtClean="0"/>
            </a:br>
            <a:r>
              <a:rPr lang="en-US" dirty="0" smtClean="0"/>
              <a:t>(You'll answer that one in the homework)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1734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Least Common Multiple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m and n be integers.  Find their LCM.</a:t>
            </a:r>
          </a:p>
          <a:p>
            <a:r>
              <a:rPr lang="en-US" dirty="0" smtClean="0"/>
              <a:t>Factoring is hard.</a:t>
            </a:r>
          </a:p>
          <a:p>
            <a:r>
              <a:rPr lang="en-US" dirty="0" smtClean="0"/>
              <a:t>But we can reduce the LCM problem to the GCD problem, and then use Euclid's algorithm.</a:t>
            </a:r>
          </a:p>
          <a:p>
            <a:r>
              <a:rPr lang="en-US" dirty="0" smtClean="0"/>
              <a:t>Note that lcm(</a:t>
            </a:r>
            <a:r>
              <a:rPr lang="en-US" dirty="0" err="1" smtClean="0"/>
              <a:t>m,n</a:t>
            </a:r>
            <a:r>
              <a:rPr lang="en-US" dirty="0" smtClean="0"/>
              <a:t>)∙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dirty="0" err="1" smtClean="0"/>
              <a:t>m,n</a:t>
            </a:r>
            <a:r>
              <a:rPr lang="en-US" dirty="0" smtClean="0"/>
              <a:t>) = </a:t>
            </a:r>
            <a:r>
              <a:rPr lang="en-US" dirty="0" err="1" smtClean="0"/>
              <a:t>m∙n</a:t>
            </a:r>
            <a:endParaRPr lang="en-US" dirty="0" smtClean="0"/>
          </a:p>
          <a:p>
            <a:r>
              <a:rPr lang="en-US" dirty="0" smtClean="0"/>
              <a:t>This makes it easy to find lcm(</a:t>
            </a:r>
            <a:r>
              <a:rPr lang="en-US" dirty="0" err="1" smtClean="0"/>
              <a:t>m,n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74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Paths and Adjacency Matrices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495800"/>
          </a:xfrm>
        </p:spPr>
        <p:txBody>
          <a:bodyPr/>
          <a:lstStyle/>
          <a:p>
            <a:r>
              <a:rPr lang="en-US" dirty="0" smtClean="0"/>
              <a:t>We can count paths from A to B in a graph by looking at powers of the graph's adjacency matrix.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4724400"/>
            <a:ext cx="8686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For this example, I used  the applet from </a:t>
            </a:r>
            <a:br>
              <a:rPr lang="en-US" sz="2200" dirty="0" smtClean="0"/>
            </a:br>
            <a:r>
              <a:rPr lang="en-US" sz="2200" dirty="0" smtClean="0">
                <a:hlinkClick r:id="rId3"/>
              </a:rPr>
              <a:t>http://oneweb.utc.edu/~Christopher-Mawata/petersen2/lesson7.htm</a:t>
            </a:r>
            <a:r>
              <a:rPr lang="en-US" sz="2200" dirty="0" smtClean="0"/>
              <a:t>, which is no longer accessible </a:t>
            </a:r>
            <a:endParaRPr lang="en-US" sz="22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235140" y="2400300"/>
            <a:ext cx="930294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20165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We want to maximize/minimize a linear function</a:t>
            </a:r>
          </a:p>
          <a:p>
            <a:pPr>
              <a:buNone/>
            </a:pPr>
            <a:r>
              <a:rPr lang="en-US" sz="1900" dirty="0" smtClean="0"/>
              <a:t>   </a:t>
            </a:r>
            <a:r>
              <a:rPr lang="en-US" sz="1100" dirty="0" smtClean="0"/>
              <a:t/>
            </a:r>
            <a:br>
              <a:rPr lang="en-US" sz="1100" dirty="0" smtClean="0"/>
            </a:br>
            <a:r>
              <a:rPr lang="en-US" dirty="0" smtClean="0"/>
              <a:t>         ,  subject to </a:t>
            </a:r>
            <a:r>
              <a:rPr lang="en-US" b="1" dirty="0" smtClean="0"/>
              <a:t>constraints</a:t>
            </a:r>
            <a:r>
              <a:rPr lang="en-US" dirty="0" smtClean="0"/>
              <a:t>, which are linear equations or inequalities involving the n variables x</a:t>
            </a:r>
            <a:r>
              <a:rPr lang="en-US" baseline="-25000" dirty="0" smtClean="0"/>
              <a:t>1</a:t>
            </a:r>
            <a:r>
              <a:rPr lang="en-US" dirty="0" smtClean="0"/>
              <a:t>,…,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baseline="-25000" dirty="0" smtClean="0"/>
              <a:t> 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constraints define a region, so we seek to maximize the function within that region.</a:t>
            </a:r>
          </a:p>
          <a:p>
            <a:r>
              <a:rPr lang="en-US" dirty="0" smtClean="0"/>
              <a:t>If the function has a maximum or minimum in the region it happens at one of the vertices of the convex hull of the region.</a:t>
            </a:r>
          </a:p>
          <a:p>
            <a:r>
              <a:rPr lang="en-US" dirty="0" smtClean="0"/>
              <a:t>The simplex method is a well-known algorithm for solving linear programming problems.  We will not deal with it in this course.</a:t>
            </a:r>
          </a:p>
          <a:p>
            <a:r>
              <a:rPr lang="en-US" dirty="0" smtClean="0"/>
              <a:t>The Operations Research courses cover linear programming in some detail.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914401" y="1295400"/>
          <a:ext cx="602906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4" imgW="444240" imgH="431640" progId="Equation.3">
                  <p:embed/>
                </p:oleObj>
              </mc:Choice>
              <mc:Fallback>
                <p:oleObj name="Equation" r:id="rId4" imgW="4442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1" y="1295400"/>
                        <a:ext cx="602906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564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Integer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linear programming problem is called an </a:t>
            </a:r>
            <a:r>
              <a:rPr lang="en-US" b="1" dirty="0" smtClean="0"/>
              <a:t>integer programming </a:t>
            </a:r>
            <a:r>
              <a:rPr lang="en-US" dirty="0" smtClean="0"/>
              <a:t>problem if the values of the variables must all be integers.</a:t>
            </a:r>
          </a:p>
          <a:p>
            <a:r>
              <a:rPr lang="en-US" dirty="0" smtClean="0"/>
              <a:t>The knapsack problem can be reduced to an integer programming problem:</a:t>
            </a:r>
          </a:p>
          <a:p>
            <a:r>
              <a:rPr lang="en-US" dirty="0" smtClean="0"/>
              <a:t>maximize          subject to the constraints</a:t>
            </a:r>
            <a:br>
              <a:rPr lang="en-US" dirty="0" smtClean="0"/>
            </a:br>
            <a:r>
              <a:rPr lang="en-US" dirty="0" smtClean="0"/>
              <a:t>              and x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{0, 1} for </a:t>
            </a:r>
            <a:r>
              <a:rPr lang="en-US" dirty="0" err="1" smtClean="0">
                <a:sym typeface="Symbol"/>
              </a:rPr>
              <a:t>i</a:t>
            </a:r>
            <a:r>
              <a:rPr lang="en-US" dirty="0" smtClean="0">
                <a:sym typeface="Symbol"/>
              </a:rPr>
              <a:t>=1, …, 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514600" y="3657600"/>
          <a:ext cx="609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4" imgW="431640" imgH="431640" progId="Equation.3">
                  <p:embed/>
                </p:oleObj>
              </mc:Choice>
              <mc:Fallback>
                <p:oleObj name="Equation" r:id="rId4" imgW="4316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657600"/>
                        <a:ext cx="609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838200" y="4185920"/>
          <a:ext cx="1219200" cy="690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6" imgW="761760" imgH="431640" progId="Equation.3">
                  <p:embed/>
                </p:oleObj>
              </mc:Choice>
              <mc:Fallback>
                <p:oleObj name="Equation" r:id="rId6" imgW="7617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185920"/>
                        <a:ext cx="1219200" cy="6908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319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Space-time tradeoffs</a:t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Sometimes using a little more space saves a lot of time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5455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Space </a:t>
            </a:r>
            <a:r>
              <a:rPr lang="en-US" dirty="0" err="1" smtClean="0"/>
              <a:t>vs</a:t>
            </a:r>
            <a:r>
              <a:rPr lang="en-US" dirty="0" smtClean="0"/>
              <a:t> time tradeoffs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Often we can find a faster algorithm if we are willing to use additional space.</a:t>
            </a:r>
          </a:p>
          <a:p>
            <a:r>
              <a:rPr lang="en-US" dirty="0" smtClean="0"/>
              <a:t>Examples:</a:t>
            </a:r>
          </a:p>
        </p:txBody>
      </p:sp>
    </p:spTree>
    <p:extLst>
      <p:ext uri="{BB962C8B-B14F-4D97-AF65-F5344CB8AC3E}">
        <p14:creationId xmlns:p14="http://schemas.microsoft.com/office/powerpoint/2010/main" val="940530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Space </a:t>
            </a:r>
            <a:r>
              <a:rPr lang="en-US" dirty="0" err="1" smtClean="0"/>
              <a:t>vs</a:t>
            </a:r>
            <a:r>
              <a:rPr lang="en-US" dirty="0" smtClean="0"/>
              <a:t> time tradeoffs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Often we can find a faster algorithm if we are willing to use additional space.</a:t>
            </a:r>
          </a:p>
          <a:p>
            <a:r>
              <a:rPr lang="en-US" dirty="0" smtClean="0"/>
              <a:t>Give some examples (quiz question)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Binary heap </a:t>
            </a:r>
            <a:r>
              <a:rPr lang="en-US" i="1" dirty="0" err="1" smtClean="0"/>
              <a:t>vs</a:t>
            </a:r>
            <a:r>
              <a:rPr lang="en-US" dirty="0" smtClean="0"/>
              <a:t> simple sorted array. Uses one extra array position</a:t>
            </a:r>
          </a:p>
          <a:p>
            <a:pPr lvl="1"/>
            <a:r>
              <a:rPr lang="en-US" dirty="0" smtClean="0"/>
              <a:t>Merge sort</a:t>
            </a:r>
          </a:p>
          <a:p>
            <a:pPr lvl="1"/>
            <a:r>
              <a:rPr lang="en-US" dirty="0" smtClean="0"/>
              <a:t>Radix sort and Bucket Sort</a:t>
            </a:r>
          </a:p>
          <a:p>
            <a:pPr lvl="1"/>
            <a:r>
              <a:rPr lang="en-US" dirty="0" smtClean="0"/>
              <a:t>Anagram finder</a:t>
            </a:r>
          </a:p>
          <a:p>
            <a:pPr lvl="1"/>
            <a:r>
              <a:rPr lang="en-US" dirty="0" smtClean="0"/>
              <a:t>Binary Search Tree (extra space for the pointers)</a:t>
            </a:r>
          </a:p>
          <a:p>
            <a:pPr lvl="1"/>
            <a:r>
              <a:rPr lang="en-US" dirty="0" smtClean="0"/>
              <a:t>AVL Tree (extra space for the balance code)</a:t>
            </a:r>
          </a:p>
        </p:txBody>
      </p:sp>
    </p:spTree>
    <p:extLst>
      <p:ext uri="{BB962C8B-B14F-4D97-AF65-F5344CB8AC3E}">
        <p14:creationId xmlns:p14="http://schemas.microsoft.com/office/powerpoint/2010/main" val="3272639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en-US" dirty="0" smtClean="0"/>
              <a:t>Binary (max) Heap Quick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almost-complete Binary Tree</a:t>
            </a:r>
          </a:p>
          <a:p>
            <a:pPr lvl="1"/>
            <a:r>
              <a:rPr lang="en-US" dirty="0" smtClean="0"/>
              <a:t>All levels, except possibly the last, are full</a:t>
            </a:r>
          </a:p>
          <a:p>
            <a:pPr lvl="1"/>
            <a:r>
              <a:rPr lang="en-US" dirty="0" smtClean="0"/>
              <a:t>On the last level all nodes are as far left as possible</a:t>
            </a:r>
          </a:p>
          <a:p>
            <a:pPr lvl="1"/>
            <a:r>
              <a:rPr lang="en-US" dirty="0" smtClean="0"/>
              <a:t>No parent is smaller than either of its children</a:t>
            </a:r>
          </a:p>
          <a:p>
            <a:pPr lvl="1"/>
            <a:r>
              <a:rPr lang="en-US" dirty="0" smtClean="0"/>
              <a:t>A great way to represent a Priority Queue</a:t>
            </a:r>
          </a:p>
          <a:p>
            <a:r>
              <a:rPr lang="en-US" dirty="0" smtClean="0"/>
              <a:t>Representing a binary heap as an array:</a:t>
            </a:r>
          </a:p>
          <a:p>
            <a:endParaRPr lang="en-US" dirty="0"/>
          </a:p>
        </p:txBody>
      </p:sp>
      <p:pic>
        <p:nvPicPr>
          <p:cNvPr id="4" name="Picture 2" descr="fig06_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4303713"/>
            <a:ext cx="8248650" cy="217328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248400" y="685800"/>
            <a:ext cx="2667000" cy="1006429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200" b="1" dirty="0" smtClean="0">
                <a:solidFill>
                  <a:srgbClr val="0070C0"/>
                </a:solidFill>
              </a:rPr>
              <a:t>See also Weiss, Chapter 21 (Weiss does </a:t>
            </a:r>
            <a:r>
              <a:rPr lang="en-US" sz="2200" b="1" smtClean="0">
                <a:solidFill>
                  <a:srgbClr val="0070C0"/>
                </a:solidFill>
              </a:rPr>
              <a:t>min heaps)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609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Representation change example</a:t>
            </a:r>
            <a:endParaRPr lang="en-US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230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 and </a:t>
            </a:r>
            <a:r>
              <a:rPr lang="en-US" dirty="0" err="1" smtClean="0"/>
              <a:t>RemoveMax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Insertion:</a:t>
            </a:r>
          </a:p>
          <a:p>
            <a:pPr lvl="1"/>
            <a:r>
              <a:rPr lang="en-US" dirty="0" smtClean="0"/>
              <a:t>Insert at the next position (end of the array) to maintain an almost-complete tree, then "percolate up" within the tree to restore heap property.</a:t>
            </a:r>
          </a:p>
          <a:p>
            <a:r>
              <a:rPr lang="en-US" dirty="0" err="1" smtClean="0"/>
              <a:t>RemoveMax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Move last element of the heap to replace the root, then "percolate down" to restore heap property.</a:t>
            </a:r>
          </a:p>
          <a:p>
            <a:r>
              <a:rPr lang="en-US" dirty="0" smtClean="0"/>
              <a:t>Both operations are </a:t>
            </a:r>
            <a:r>
              <a:rPr lang="az-Cyrl-AZ" dirty="0" smtClean="0">
                <a:latin typeface="Calibri"/>
              </a:rPr>
              <a:t>Ѳ</a:t>
            </a:r>
            <a:r>
              <a:rPr lang="en-US" dirty="0" smtClean="0">
                <a:latin typeface="Calibri"/>
              </a:rPr>
              <a:t>(log n).</a:t>
            </a:r>
          </a:p>
          <a:p>
            <a:r>
              <a:rPr lang="en-US" dirty="0" smtClean="0">
                <a:latin typeface="Calibri"/>
              </a:rPr>
              <a:t>Many more </a:t>
            </a:r>
            <a:r>
              <a:rPr lang="en-US" dirty="0" smtClean="0">
                <a:latin typeface="Calibri"/>
              </a:rPr>
              <a:t>details (done for min-heaps):</a:t>
            </a:r>
            <a:endParaRPr lang="en-US" dirty="0" smtClean="0">
              <a:latin typeface="Calibri"/>
            </a:endParaRPr>
          </a:p>
          <a:p>
            <a:pPr lvl="1"/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www.rose-hulman.edu/class/csse/csse230/201230/Slides/18-Heaps.pdf</a:t>
            </a:r>
            <a:r>
              <a:rPr lang="en-US" dirty="0" smtClean="0"/>
              <a:t> </a:t>
            </a:r>
            <a:endParaRPr lang="en-US" dirty="0" smtClean="0">
              <a:latin typeface="Calibri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04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  </a:t>
            </a:r>
            <a:r>
              <a:rPr lang="en-US" dirty="0" err="1" smtClean="0"/>
              <a:t>utilitiy</a:t>
            </a:r>
            <a:r>
              <a:rPr lang="en-US" dirty="0" smtClean="0"/>
              <a:t>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5862935"/>
            <a:ext cx="6553200" cy="461665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Code is on-line, linked from the schedule page</a:t>
            </a:r>
            <a:endParaRPr lang="en-US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0"/>
            <a:ext cx="9032546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198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HeapSort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Arrange array into a heap.  (details next slide)</a:t>
            </a:r>
          </a:p>
          <a:p>
            <a:r>
              <a:rPr lang="en-US" dirty="0" smtClean="0"/>
              <a:t>for i </a:t>
            </a:r>
            <a:r>
              <a:rPr lang="en-US" smtClean="0"/>
              <a:t>= n </a:t>
            </a:r>
            <a:r>
              <a:rPr lang="en-US" dirty="0" err="1" smtClean="0"/>
              <a:t>downto</a:t>
            </a:r>
            <a:r>
              <a:rPr lang="en-US" dirty="0" smtClean="0"/>
              <a:t> 2:</a:t>
            </a:r>
            <a:br>
              <a:rPr lang="en-US" dirty="0" smtClean="0"/>
            </a:br>
            <a:r>
              <a:rPr lang="en-US" dirty="0" smtClean="0"/>
              <a:t>    a[1]</a:t>
            </a:r>
            <a:r>
              <a:rPr lang="en-US" dirty="0" smtClean="0">
                <a:sym typeface="Symbol"/>
              </a:rPr>
              <a:t></a:t>
            </a:r>
            <a:r>
              <a:rPr lang="en-US" dirty="0" smtClean="0"/>
              <a:t>a[i], then "</a:t>
            </a:r>
            <a:r>
              <a:rPr lang="en-US" dirty="0" err="1" smtClean="0"/>
              <a:t>reheapify</a:t>
            </a:r>
            <a:r>
              <a:rPr lang="en-US" dirty="0" smtClean="0"/>
              <a:t>" a[1]..a[i-1]</a:t>
            </a:r>
          </a:p>
          <a:p>
            <a:r>
              <a:rPr lang="en-US" dirty="0" smtClean="0"/>
              <a:t>Animation:</a:t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http://www.cs.auckland.ac.nz/software/AlgAnim/heapsort.html</a:t>
            </a:r>
            <a:endParaRPr lang="en-US" dirty="0" smtClean="0"/>
          </a:p>
          <a:p>
            <a:r>
              <a:rPr lang="en-US" dirty="0" smtClean="0"/>
              <a:t>Faster heap building algorithm: </a:t>
            </a:r>
            <a:r>
              <a:rPr lang="en-US" b="1" dirty="0" err="1" smtClean="0"/>
              <a:t>buildheap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4"/>
              </a:rPr>
              <a:t>http://students.ceid.upatras.gr/~perisian/data_structure/HeapSort/heap_applet.html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368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914400"/>
          </a:xfrm>
        </p:spPr>
        <p:txBody>
          <a:bodyPr/>
          <a:lstStyle/>
          <a:p>
            <a:r>
              <a:rPr lang="en-US" dirty="0" err="1" smtClean="0"/>
              <a:t>HeapSort</a:t>
            </a:r>
            <a:r>
              <a:rPr lang="en-US" dirty="0" smtClean="0"/>
              <a:t>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533400"/>
            <a:ext cx="8468306" cy="632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704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</a:t>
            </a:r>
            <a:r>
              <a:rPr lang="en-US" dirty="0" err="1" smtClean="0"/>
              <a:t>HeapSort</a:t>
            </a:r>
            <a:r>
              <a:rPr lang="en-US" dirty="0" smtClean="0"/>
              <a:t>: Build Initial Heap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approaches:</a:t>
            </a:r>
          </a:p>
          <a:p>
            <a:pPr lvl="1"/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 = 2 to n</a:t>
            </a:r>
            <a:br>
              <a:rPr lang="en-US" dirty="0" smtClean="0"/>
            </a:br>
            <a:r>
              <a:rPr lang="en-US" dirty="0" smtClean="0"/>
              <a:t>   </a:t>
            </a:r>
            <a:r>
              <a:rPr lang="en-US" dirty="0" err="1" smtClean="0"/>
              <a:t>percolateUp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for j = n/2 </a:t>
            </a:r>
            <a:r>
              <a:rPr lang="en-US" dirty="0" err="1" smtClean="0"/>
              <a:t>downto</a:t>
            </a:r>
            <a:r>
              <a:rPr lang="en-US" dirty="0" smtClean="0"/>
              <a:t> 1</a:t>
            </a:r>
            <a:br>
              <a:rPr lang="en-US" dirty="0" smtClean="0"/>
            </a:br>
            <a:r>
              <a:rPr lang="en-US" dirty="0" smtClean="0"/>
              <a:t>   </a:t>
            </a:r>
            <a:r>
              <a:rPr lang="en-US" dirty="0" err="1" smtClean="0"/>
              <a:t>percolateDown</a:t>
            </a:r>
            <a:r>
              <a:rPr lang="en-US" dirty="0" smtClean="0"/>
              <a:t>(j)</a:t>
            </a:r>
          </a:p>
          <a:p>
            <a:r>
              <a:rPr lang="en-US" dirty="0" smtClean="0"/>
              <a:t>Which is faster, and why?</a:t>
            </a:r>
          </a:p>
          <a:p>
            <a:r>
              <a:rPr lang="en-US" dirty="0" smtClean="0"/>
              <a:t>What does this say about overall big-theta running time for </a:t>
            </a:r>
            <a:r>
              <a:rPr lang="en-US" dirty="0" err="1" smtClean="0"/>
              <a:t>HeapSort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93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Transform and conquer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Polynomial Evaluation</a:t>
            </a:r>
          </a:p>
          <a:p>
            <a:r>
              <a:rPr lang="en-US" sz="2800" dirty="0" smtClean="0"/>
              <a:t>Problem </a:t>
            </a:r>
            <a:r>
              <a:rPr lang="en-US" sz="2800" dirty="0" err="1" smtClean="0"/>
              <a:t>Reductiion</a:t>
            </a:r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12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914400"/>
          </a:xfrm>
        </p:spPr>
        <p:txBody>
          <a:bodyPr/>
          <a:lstStyle/>
          <a:p>
            <a:r>
              <a:rPr lang="en-US" sz="4000" dirty="0" smtClean="0"/>
              <a:t>Recap: Horner's Rule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discussed it in class previously</a:t>
            </a:r>
          </a:p>
          <a:p>
            <a:r>
              <a:rPr lang="en-US" dirty="0" smtClean="0"/>
              <a:t>It involves a representation change.</a:t>
            </a:r>
          </a:p>
          <a:p>
            <a:r>
              <a:rPr lang="en-US" dirty="0" smtClean="0"/>
              <a:t>Instead of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n</a:t>
            </a:r>
            <a:r>
              <a:rPr lang="en-US" dirty="0" err="1" smtClean="0"/>
              <a:t>x</a:t>
            </a:r>
            <a:r>
              <a:rPr lang="en-US" baseline="30000" dirty="0" err="1" smtClean="0"/>
              <a:t>n</a:t>
            </a:r>
            <a:r>
              <a:rPr lang="en-US" dirty="0" smtClean="0"/>
              <a:t> + a</a:t>
            </a:r>
            <a:r>
              <a:rPr lang="en-US" baseline="-25000" dirty="0" smtClean="0"/>
              <a:t>n-1</a:t>
            </a:r>
            <a:r>
              <a:rPr lang="en-US" dirty="0" smtClean="0"/>
              <a:t>x</a:t>
            </a:r>
            <a:r>
              <a:rPr lang="en-US" baseline="30000" dirty="0" smtClean="0"/>
              <a:t>n-1</a:t>
            </a:r>
            <a:r>
              <a:rPr lang="en-US" dirty="0" smtClean="0"/>
              <a:t> + ….  + a</a:t>
            </a:r>
            <a:r>
              <a:rPr lang="en-US" baseline="-25000" dirty="0" smtClean="0"/>
              <a:t>1</a:t>
            </a:r>
            <a:r>
              <a:rPr lang="en-US" dirty="0" smtClean="0"/>
              <a:t>x + a</a:t>
            </a:r>
            <a:r>
              <a:rPr lang="en-US" baseline="-25000" dirty="0" smtClean="0"/>
              <a:t>0</a:t>
            </a:r>
            <a:r>
              <a:rPr lang="en-US" dirty="0" smtClean="0"/>
              <a:t>,  which requires a lot of multiplications, we write</a:t>
            </a:r>
          </a:p>
          <a:p>
            <a:r>
              <a:rPr lang="en-US" dirty="0" smtClean="0"/>
              <a:t>( … (</a:t>
            </a:r>
            <a:r>
              <a:rPr lang="en-US" dirty="0" err="1" smtClean="0"/>
              <a:t>a</a:t>
            </a:r>
            <a:r>
              <a:rPr lang="en-US" baseline="-25000" dirty="0" err="1" smtClean="0"/>
              <a:t>n</a:t>
            </a:r>
            <a:r>
              <a:rPr lang="en-US" dirty="0" err="1" smtClean="0"/>
              <a:t>x</a:t>
            </a:r>
            <a:r>
              <a:rPr lang="en-US" dirty="0" smtClean="0"/>
              <a:t> + a</a:t>
            </a:r>
            <a:r>
              <a:rPr lang="en-US" baseline="-25000" dirty="0" smtClean="0"/>
              <a:t>n-1</a:t>
            </a:r>
            <a:r>
              <a:rPr lang="en-US" dirty="0" smtClean="0"/>
              <a:t>)x + … +a</a:t>
            </a:r>
            <a:r>
              <a:rPr lang="en-US" baseline="-25000" dirty="0" smtClean="0"/>
              <a:t>1</a:t>
            </a:r>
            <a:r>
              <a:rPr lang="en-US" dirty="0" smtClean="0"/>
              <a:t> )x + a</a:t>
            </a:r>
            <a:r>
              <a:rPr lang="en-US" baseline="-25000" dirty="0" smtClean="0"/>
              <a:t>0</a:t>
            </a:r>
          </a:p>
          <a:p>
            <a:r>
              <a:rPr lang="en-US" dirty="0" smtClean="0"/>
              <a:t>code on next slide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289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28955</TotalTime>
  <Words>846</Words>
  <Application>Microsoft Office PowerPoint</Application>
  <PresentationFormat>On-screen Show (4:3)</PresentationFormat>
  <Paragraphs>138</Paragraphs>
  <Slides>18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Arial Black</vt:lpstr>
      <vt:lpstr>Calibri</vt:lpstr>
      <vt:lpstr>Symbol</vt:lpstr>
      <vt:lpstr>Default Design</vt:lpstr>
      <vt:lpstr>Equation</vt:lpstr>
      <vt:lpstr>PowerPoint Presentation</vt:lpstr>
      <vt:lpstr>Binary (max) Heap Quick Review</vt:lpstr>
      <vt:lpstr>Insertion and RemoveMax</vt:lpstr>
      <vt:lpstr>Heap  utilitiy functions</vt:lpstr>
      <vt:lpstr>HeapSort</vt:lpstr>
      <vt:lpstr>HeapSort Code</vt:lpstr>
      <vt:lpstr>Recap: HeapSort: Build Initial Heap</vt:lpstr>
      <vt:lpstr>Transform and conquer</vt:lpstr>
      <vt:lpstr>Recap: Horner's Rule</vt:lpstr>
      <vt:lpstr>Recap: Horner's Rule Code</vt:lpstr>
      <vt:lpstr>Problem Reduction</vt:lpstr>
      <vt:lpstr>Least Common Multiple</vt:lpstr>
      <vt:lpstr>Paths and Adjacency Matrices</vt:lpstr>
      <vt:lpstr>Linear programming</vt:lpstr>
      <vt:lpstr>Integer Programming</vt:lpstr>
      <vt:lpstr>Space-time tradeoffs </vt:lpstr>
      <vt:lpstr>Space vs time tradeoffs</vt:lpstr>
      <vt:lpstr>Space vs time tradeoffs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cp:lastModifiedBy>CSSE Department</cp:lastModifiedBy>
  <cp:revision>689</cp:revision>
  <cp:lastPrinted>2014-10-14T13:25:01Z</cp:lastPrinted>
  <dcterms:modified xsi:type="dcterms:W3CDTF">2014-10-14T13:47:24Z</dcterms:modified>
</cp:coreProperties>
</file>