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7" r:id="rId3"/>
    <p:sldId id="293" r:id="rId4"/>
    <p:sldId id="294" r:id="rId5"/>
    <p:sldId id="296" r:id="rId6"/>
    <p:sldId id="295" r:id="rId7"/>
    <p:sldId id="297" r:id="rId8"/>
    <p:sldId id="298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FF"/>
    <a:srgbClr val="FFA7A7"/>
    <a:srgbClr val="FF5050"/>
    <a:srgbClr val="FF0080"/>
    <a:srgbClr val="191919"/>
    <a:srgbClr val="F2FDF7"/>
    <a:srgbClr val="800040"/>
    <a:srgbClr val="5D7E9D"/>
    <a:srgbClr val="FFF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22" d="100"/>
          <a:sy n="22" d="100"/>
        </p:scale>
        <p:origin x="48" y="145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4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4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1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04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43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ym typeface="Symbol"/>
              </a:rPr>
              <a:t>Extra data to make this more efficient.  Balance code in each node.</a:t>
            </a:r>
          </a:p>
          <a:p>
            <a:r>
              <a:rPr lang="en-US" dirty="0" smtClean="0"/>
              <a:t>This is an essential</a:t>
            </a:r>
            <a:r>
              <a:rPr lang="en-US" baseline="0" dirty="0" smtClean="0"/>
              <a:t> part of the AVL data structure.</a:t>
            </a:r>
          </a:p>
          <a:p>
            <a:endParaRPr lang="en-US" baseline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Easy to balance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91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45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Upper bound:  A full binary tree.</a:t>
            </a:r>
            <a:r>
              <a:rPr lang="en-US" baseline="0" dirty="0" smtClean="0"/>
              <a:t>  So N ≥ 2</a:t>
            </a:r>
            <a:r>
              <a:rPr lang="en-US" baseline="30000" dirty="0" smtClean="0"/>
              <a:t>h+1</a:t>
            </a:r>
            <a:r>
              <a:rPr lang="en-US" baseline="0" dirty="0" smtClean="0"/>
              <a:t> -1.  h ≤ </a:t>
            </a:r>
            <a:r>
              <a:rPr lang="en-US" baseline="0" dirty="0" err="1" smtClean="0"/>
              <a:t>lg</a:t>
            </a:r>
            <a:r>
              <a:rPr lang="en-US" baseline="0" dirty="0" smtClean="0"/>
              <a:t>(N+1) -1.</a:t>
            </a:r>
          </a:p>
          <a:p>
            <a:r>
              <a:rPr lang="en-US" baseline="0" dirty="0" smtClean="0"/>
              <a:t>Lower bound.  Full ternary tree.  Two items in each node </a:t>
            </a:r>
          </a:p>
          <a:p>
            <a:r>
              <a:rPr lang="en-US" baseline="0" dirty="0" smtClean="0"/>
              <a:t>N &lt;= 2(1 + 3 + 3</a:t>
            </a:r>
            <a:r>
              <a:rPr lang="en-US" baseline="30000" dirty="0" smtClean="0"/>
              <a:t>2</a:t>
            </a:r>
            <a:r>
              <a:rPr lang="en-US" baseline="0" dirty="0" smtClean="0"/>
              <a:t> + … + 3</a:t>
            </a:r>
            <a:r>
              <a:rPr lang="en-US" baseline="30000" dirty="0" smtClean="0"/>
              <a:t>h</a:t>
            </a:r>
            <a:r>
              <a:rPr lang="en-US" baseline="0" dirty="0" smtClean="0"/>
              <a:t>) =  3</a:t>
            </a:r>
            <a:r>
              <a:rPr lang="en-US" baseline="30000" dirty="0" smtClean="0"/>
              <a:t>h+1</a:t>
            </a:r>
            <a:r>
              <a:rPr lang="en-US" baseline="0" dirty="0" smtClean="0"/>
              <a:t> -1.  So h ≥ log</a:t>
            </a:r>
            <a:r>
              <a:rPr lang="en-US" baseline="-25000" dirty="0" smtClean="0"/>
              <a:t>3</a:t>
            </a:r>
            <a:r>
              <a:rPr lang="en-US" baseline="0" dirty="0" smtClean="0"/>
              <a:t>(N+1) 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59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17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1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cr.edu/cs14/cs14_06win/slides/2-3_trees_covered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slady.net/java/bt/view.php?w=450&amp;h=300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AVL Tree </a:t>
            </a:r>
          </a:p>
          <a:p>
            <a:r>
              <a:rPr lang="en-US" sz="2800" b="1" dirty="0" smtClean="0"/>
              <a:t>Maximum height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2-3 Trees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>
                <a:solidFill>
                  <a:srgbClr val="FF0000"/>
                </a:solidFill>
              </a:rPr>
              <a:t>Student 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76200"/>
            <a:ext cx="8729663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Transform and Conquer Algorithms</a:t>
            </a:r>
            <a:br>
              <a:rPr lang="en-US" dirty="0" smtClean="0"/>
            </a:br>
            <a:r>
              <a:rPr lang="en-US" dirty="0" smtClean="0">
                <a:solidFill>
                  <a:srgbClr val="0000FF"/>
                </a:solidFill>
              </a:rPr>
              <a:t>But first:  Answer student questions 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Transform a problem to a simpler instance of the same problem – </a:t>
            </a:r>
            <a:r>
              <a:rPr lang="en-US" b="1" dirty="0" smtClean="0"/>
              <a:t>instance simplification</a:t>
            </a:r>
          </a:p>
          <a:p>
            <a:r>
              <a:rPr lang="en-US" dirty="0" smtClean="0"/>
              <a:t>Transformation to a different representation of the same instance – </a:t>
            </a:r>
            <a:r>
              <a:rPr lang="en-US" b="1" dirty="0" smtClean="0"/>
              <a:t>representation change</a:t>
            </a:r>
          </a:p>
          <a:p>
            <a:r>
              <a:rPr lang="en-US" dirty="0" smtClean="0"/>
              <a:t>Transformation to an instance of a different problem that we know how to solve – </a:t>
            </a:r>
            <a:r>
              <a:rPr lang="en-US" b="1" dirty="0" smtClean="0"/>
              <a:t>problem reduction</a:t>
            </a:r>
          </a:p>
          <a:p>
            <a:endParaRPr lang="en-US" dirty="0"/>
          </a:p>
        </p:txBody>
      </p:sp>
      <p:pic>
        <p:nvPicPr>
          <p:cNvPr id="4" name="Picture 17" descr="fig06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487862"/>
            <a:ext cx="8164513" cy="1836738"/>
          </a:xfrm>
          <a:prstGeom prst="rect">
            <a:avLst/>
          </a:prstGeom>
          <a:noFill/>
          <a:ln w="22225">
            <a:solidFill>
              <a:srgbClr val="0000FF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8620126" y="6324600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Q1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2999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000" dirty="0" smtClean="0"/>
              <a:t>Recap: </a:t>
            </a:r>
            <a:r>
              <a:rPr lang="en-US" sz="4000" dirty="0" smtClean="0"/>
              <a:t>Representation </a:t>
            </a:r>
            <a:r>
              <a:rPr lang="en-US" sz="4000" dirty="0" smtClean="0"/>
              <a:t>change:</a:t>
            </a:r>
            <a:br>
              <a:rPr lang="en-US" sz="4000" dirty="0" smtClean="0"/>
            </a:br>
            <a:r>
              <a:rPr lang="en-US" sz="4000" dirty="0" smtClean="0"/>
              <a:t>AVL Trees (</a:t>
            </a:r>
            <a:r>
              <a:rPr lang="en-US" sz="4000" dirty="0"/>
              <a:t>w</a:t>
            </a:r>
            <a:r>
              <a:rPr lang="en-US" sz="4000" dirty="0" smtClean="0"/>
              <a:t>hat you should remember…)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/>
              <a:t>Named for authors of original paper, </a:t>
            </a:r>
            <a:r>
              <a:rPr lang="en-US" sz="3100" b="1" dirty="0" err="1">
                <a:solidFill>
                  <a:srgbClr val="FF0000"/>
                </a:solidFill>
              </a:rPr>
              <a:t>A</a:t>
            </a:r>
            <a:r>
              <a:rPr lang="en-US" sz="3100" dirty="0" err="1"/>
              <a:t>delson-</a:t>
            </a:r>
            <a:r>
              <a:rPr lang="en-US" sz="3100" b="1" dirty="0" err="1">
                <a:solidFill>
                  <a:srgbClr val="FF0000"/>
                </a:solidFill>
              </a:rPr>
              <a:t>V</a:t>
            </a:r>
            <a:r>
              <a:rPr lang="en-US" sz="3100" dirty="0" err="1"/>
              <a:t>elskii</a:t>
            </a:r>
            <a:r>
              <a:rPr lang="en-US" sz="3100" dirty="0"/>
              <a:t> and </a:t>
            </a:r>
            <a:r>
              <a:rPr lang="en-US" sz="3100" b="1" dirty="0">
                <a:solidFill>
                  <a:srgbClr val="FF0000"/>
                </a:solidFill>
              </a:rPr>
              <a:t>L</a:t>
            </a:r>
            <a:r>
              <a:rPr lang="en-US" sz="3100" dirty="0"/>
              <a:t>andis (1962).</a:t>
            </a:r>
          </a:p>
          <a:p>
            <a:r>
              <a:rPr lang="en-US" sz="3100" dirty="0" smtClean="0"/>
              <a:t>An AVL tree </a:t>
            </a:r>
            <a:r>
              <a:rPr lang="en-US" sz="3100" dirty="0"/>
              <a:t>is a height-balanced Binary Search Tree.</a:t>
            </a:r>
          </a:p>
          <a:p>
            <a:r>
              <a:rPr lang="en-US" sz="3500" dirty="0" smtClean="0"/>
              <a:t>A </a:t>
            </a:r>
            <a:r>
              <a:rPr lang="en-US" sz="3500" dirty="0"/>
              <a:t>BST T is </a:t>
            </a:r>
            <a:r>
              <a:rPr lang="en-US" sz="3500" b="1" dirty="0">
                <a:solidFill>
                  <a:srgbClr val="FF0000"/>
                </a:solidFill>
              </a:rPr>
              <a:t>height balanced </a:t>
            </a:r>
            <a:r>
              <a:rPr lang="en-US" sz="3500" dirty="0"/>
              <a:t>if </a:t>
            </a:r>
            <a:r>
              <a:rPr lang="en-US" sz="3200" dirty="0" smtClean="0"/>
              <a:t>T </a:t>
            </a:r>
            <a:r>
              <a:rPr lang="en-US" sz="3200" dirty="0"/>
              <a:t>is empty, or if</a:t>
            </a:r>
          </a:p>
          <a:p>
            <a:pPr lvl="1">
              <a:spcAft>
                <a:spcPct val="20000"/>
              </a:spcAft>
            </a:pPr>
            <a:r>
              <a:rPr lang="en-US" sz="3600" dirty="0"/>
              <a:t> | height( T</a:t>
            </a:r>
            <a:r>
              <a:rPr lang="en-US" sz="3600" baseline="-25000" dirty="0"/>
              <a:t>L </a:t>
            </a:r>
            <a:r>
              <a:rPr lang="en-US" sz="3600" dirty="0"/>
              <a:t>) - height( T</a:t>
            </a:r>
            <a:r>
              <a:rPr lang="en-US" sz="3600" baseline="-25000" dirty="0"/>
              <a:t>R </a:t>
            </a:r>
            <a:r>
              <a:rPr lang="en-US" sz="3600" dirty="0"/>
              <a:t>) | </a:t>
            </a:r>
            <a:r>
              <a:rPr lang="en-US" sz="3600" dirty="0">
                <a:sym typeface="Symbol" pitchFamily="18" charset="2"/>
              </a:rPr>
              <a:t> 1, and</a:t>
            </a:r>
          </a:p>
          <a:p>
            <a:pPr lvl="1">
              <a:spcAft>
                <a:spcPct val="25000"/>
              </a:spcAft>
            </a:pPr>
            <a:r>
              <a:rPr lang="en-US" sz="3600" dirty="0"/>
              <a:t> T</a:t>
            </a:r>
            <a:r>
              <a:rPr lang="en-US" sz="3600" baseline="-25000" dirty="0"/>
              <a:t>L</a:t>
            </a:r>
            <a:r>
              <a:rPr lang="en-US" sz="3600" dirty="0"/>
              <a:t> and T</a:t>
            </a:r>
            <a:r>
              <a:rPr lang="en-US" sz="3600" baseline="-25000" dirty="0"/>
              <a:t>R</a:t>
            </a:r>
            <a:r>
              <a:rPr lang="en-US" sz="3600" dirty="0"/>
              <a:t> are both height-balanced.</a:t>
            </a:r>
          </a:p>
          <a:p>
            <a:r>
              <a:rPr lang="en-US" sz="3100" dirty="0" smtClean="0"/>
              <a:t>Show: Maximum </a:t>
            </a:r>
            <a:r>
              <a:rPr lang="en-US" sz="3100" dirty="0"/>
              <a:t>height of an AVL tree with </a:t>
            </a:r>
            <a:r>
              <a:rPr lang="en-US" sz="3100" dirty="0" smtClean="0"/>
              <a:t>N nodes is </a:t>
            </a:r>
            <a:r>
              <a:rPr lang="en-US" sz="3100" dirty="0" smtClean="0">
                <a:sym typeface="Symbol"/>
              </a:rPr>
              <a:t>(log N</a:t>
            </a:r>
            <a:r>
              <a:rPr lang="en-US" sz="3100" dirty="0" smtClean="0">
                <a:sym typeface="Symbol"/>
              </a:rPr>
              <a:t>) </a:t>
            </a:r>
          </a:p>
          <a:p>
            <a:r>
              <a:rPr lang="en-US" sz="3100" dirty="0" smtClean="0">
                <a:sym typeface="Symbol"/>
              </a:rPr>
              <a:t>How </a:t>
            </a:r>
            <a:r>
              <a:rPr lang="en-US" sz="3100" dirty="0" smtClean="0">
                <a:sym typeface="Symbol"/>
              </a:rPr>
              <a:t>do we maintain balance after insertion?  </a:t>
            </a:r>
          </a:p>
          <a:p>
            <a:r>
              <a:rPr lang="en-US" sz="3100" b="1" dirty="0" smtClean="0">
                <a:sym typeface="Symbol"/>
              </a:rPr>
              <a:t>Exercise:  </a:t>
            </a:r>
            <a:r>
              <a:rPr lang="en-US" sz="3100" dirty="0" smtClean="0">
                <a:sym typeface="Symbol"/>
              </a:rPr>
              <a:t>Given a pointer to the root of an AVL tree with N nodes, find the height of the tree in log N </a:t>
            </a:r>
            <a:r>
              <a:rPr lang="en-US" sz="3100" dirty="0" smtClean="0">
                <a:sym typeface="Symbol"/>
              </a:rPr>
              <a:t>time</a:t>
            </a:r>
            <a:endParaRPr lang="en-US" sz="3100" dirty="0" smtClean="0">
              <a:sym typeface="Symbol"/>
            </a:endParaRPr>
          </a:p>
          <a:p>
            <a:r>
              <a:rPr lang="en-US" sz="3100" dirty="0" smtClean="0">
                <a:sym typeface="Symbol"/>
              </a:rPr>
              <a:t>Details on balance codes and various rotations are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in the CSSE 230 slides that are linked from the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schedule page.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1" y="4126468"/>
            <a:ext cx="3124200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sym typeface="Symbol"/>
              </a:rPr>
              <a:t>Let's review that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together</a:t>
            </a:r>
            <a:endParaRPr lang="en-US" b="1" dirty="0">
              <a:solidFill>
                <a:srgbClr val="FF00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260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Representation change:  2-3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4495800"/>
          </a:xfrm>
        </p:spPr>
        <p:txBody>
          <a:bodyPr/>
          <a:lstStyle/>
          <a:p>
            <a:r>
              <a:rPr lang="en-US" dirty="0" smtClean="0"/>
              <a:t>Another approach to balanced trees</a:t>
            </a:r>
          </a:p>
          <a:p>
            <a:r>
              <a:rPr lang="en-US" dirty="0" smtClean="0"/>
              <a:t>Keeps all leaves on the same level</a:t>
            </a:r>
          </a:p>
          <a:p>
            <a:r>
              <a:rPr lang="en-US" dirty="0" smtClean="0"/>
              <a:t>Some non-leaf nodes have 2 keys and 3 </a:t>
            </a:r>
            <a:r>
              <a:rPr lang="en-US" dirty="0" err="1" smtClean="0"/>
              <a:t>subtrees</a:t>
            </a:r>
            <a:endParaRPr lang="en-US" dirty="0" smtClean="0"/>
          </a:p>
          <a:p>
            <a:r>
              <a:rPr lang="en-US" dirty="0" smtClean="0"/>
              <a:t>Others are regular binary nodes.</a:t>
            </a:r>
            <a:endParaRPr lang="en-US" dirty="0"/>
          </a:p>
        </p:txBody>
      </p:sp>
      <p:pic>
        <p:nvPicPr>
          <p:cNvPr id="4" name="Picture 2" descr="fig06_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3687" y="3450598"/>
            <a:ext cx="8621713" cy="31788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34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2-3 tree insertion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4495800"/>
          </a:xfrm>
        </p:spPr>
        <p:txBody>
          <a:bodyPr/>
          <a:lstStyle/>
          <a:p>
            <a:r>
              <a:rPr lang="en-US" dirty="0" smtClean="0"/>
              <a:t>More examples of insertion:</a:t>
            </a:r>
            <a:br>
              <a:rPr lang="en-US" dirty="0" smtClean="0"/>
            </a:br>
            <a:r>
              <a:rPr lang="en-US" sz="3000" dirty="0" smtClean="0">
                <a:hlinkClick r:id="rId3"/>
              </a:rPr>
              <a:t>http://www.cs.ucr.edu/cs14/cs14_06win/slides/2-3_trees_covered.pdf</a:t>
            </a:r>
            <a:r>
              <a:rPr lang="en-US" sz="30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sz="3000" dirty="0">
                <a:hlinkClick r:id="rId4"/>
              </a:rPr>
              <a:t>http://</a:t>
            </a:r>
            <a:r>
              <a:rPr lang="en-US" sz="3000" dirty="0" smtClean="0">
                <a:hlinkClick r:id="rId4"/>
              </a:rPr>
              <a:t>slady.net/java/bt/view.php?w=450&amp;h=300</a:t>
            </a:r>
            <a:r>
              <a:rPr lang="en-US" sz="3000" dirty="0" smtClean="0"/>
              <a:t> </a:t>
            </a:r>
            <a:endParaRPr lang="en-US" sz="3000" dirty="0"/>
          </a:p>
        </p:txBody>
      </p:sp>
      <p:pic>
        <p:nvPicPr>
          <p:cNvPr id="4" name="Picture 2" descr="fig06_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2362200"/>
            <a:ext cx="6566221" cy="3733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39579" y="6260068"/>
            <a:ext cx="4280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Add 10, 11, 12, … to the last tree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3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2-3 tree insertion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Upper and lower bounds on height of a tree with n elements?</a:t>
            </a:r>
          </a:p>
          <a:p>
            <a:r>
              <a:rPr lang="en-US" dirty="0" smtClean="0"/>
              <a:t>Worst case insertion and lookup times is proportional to the height of the tree.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93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2-3 Tree insertion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84 into this tree and show the resulting tree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694578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5852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2-3 Tree insertion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84 into this tree and show the resulting tree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694578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010025"/>
            <a:ext cx="7311752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24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28183</TotalTime>
  <Words>392</Words>
  <Application>Microsoft Office PowerPoint</Application>
  <PresentationFormat>On-screen Show (4:3)</PresentationFormat>
  <Paragraphs>52</Paragraphs>
  <Slides>8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Symbol</vt:lpstr>
      <vt:lpstr>Default Design</vt:lpstr>
      <vt:lpstr>PowerPoint Presentation</vt:lpstr>
      <vt:lpstr>Transform and Conquer Algorithms But first:  Answer student questions </vt:lpstr>
      <vt:lpstr>Recap: Representation change: AVL Trees (what you should remember…)</vt:lpstr>
      <vt:lpstr>Representation change:  2-3 trees</vt:lpstr>
      <vt:lpstr>2-3 tree insertion example</vt:lpstr>
      <vt:lpstr>Efficiency of 2-3 tree insertion</vt:lpstr>
      <vt:lpstr>2-3 Tree insertion practice</vt:lpstr>
      <vt:lpstr>2-3 Tree insertion practice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677</cp:revision>
  <dcterms:modified xsi:type="dcterms:W3CDTF">2014-10-11T20:23:59Z</dcterms:modified>
</cp:coreProperties>
</file>