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65" r:id="rId2"/>
    <p:sldId id="466" r:id="rId3"/>
    <p:sldId id="456" r:id="rId4"/>
    <p:sldId id="457" r:id="rId5"/>
    <p:sldId id="458" r:id="rId6"/>
    <p:sldId id="459" r:id="rId7"/>
    <p:sldId id="460" r:id="rId8"/>
    <p:sldId id="461" r:id="rId9"/>
    <p:sldId id="462" r:id="rId10"/>
    <p:sldId id="463" r:id="rId11"/>
    <p:sldId id="464" r:id="rId1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1939" autoAdjust="0"/>
    <p:restoredTop sz="67969" autoAdjust="0"/>
  </p:normalViewPr>
  <p:slideViewPr>
    <p:cSldViewPr snapToObjects="1">
      <p:cViewPr varScale="1">
        <p:scale>
          <a:sx n="72" d="100"/>
          <a:sy n="72" d="100"/>
        </p:scale>
        <p:origin x="1878" y="72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4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4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49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1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04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7129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ym typeface="Symbol"/>
              </a:rPr>
              <a:t>Extra data to make this more efficient.  Balance code in each node.</a:t>
            </a:r>
          </a:p>
          <a:p>
            <a:r>
              <a:rPr lang="en-US" dirty="0" smtClean="0"/>
              <a:t>This is an essential</a:t>
            </a:r>
            <a:r>
              <a:rPr lang="en-US" baseline="0" dirty="0" smtClean="0"/>
              <a:t> part of the AVL data structure.</a:t>
            </a:r>
          </a:p>
          <a:p>
            <a:endParaRPr lang="en-US" baseline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146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545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25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n=8:  First pass eliminates positions 2, 4, 6, 8.  Second pass eliminates 3, 7.  Third pass 5.</a:t>
            </a:r>
            <a:r>
              <a:rPr lang="en-US" baseline="0" dirty="0" smtClean="0"/>
              <a:t>  1 left</a:t>
            </a:r>
          </a:p>
          <a:p>
            <a:endParaRPr lang="en-US" baseline="0" dirty="0" smtClean="0"/>
          </a:p>
          <a:p>
            <a:r>
              <a:rPr lang="en-US" baseline="0" dirty="0" smtClean="0"/>
              <a:t>n=7.  First pass 2, 4, 6, 1.  Then 5, 3 .  7 is left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If n is even:</a:t>
            </a:r>
            <a:r>
              <a:rPr lang="en-US" baseline="0" dirty="0" smtClean="0"/>
              <a:t>  We eliminate 2, 4, 6, … n on first round.</a:t>
            </a:r>
          </a:p>
          <a:p>
            <a:r>
              <a:rPr lang="en-US" baseline="0" dirty="0" smtClean="0"/>
              <a:t>This leaves us with the same problem for n/2 (except for renumbering)</a:t>
            </a:r>
          </a:p>
          <a:p>
            <a:r>
              <a:rPr lang="en-US" baseline="0" dirty="0" smtClean="0"/>
              <a:t>1</a:t>
            </a:r>
            <a:r>
              <a:rPr lang="en-US" baseline="0" dirty="0" smtClean="0">
                <a:sym typeface="Wingdings" pitchFamily="2" charset="2"/>
              </a:rPr>
              <a:t> 1, 2 3, 35, etc.  i2*i-1.</a:t>
            </a:r>
          </a:p>
          <a:p>
            <a:r>
              <a:rPr lang="en-US" baseline="0" dirty="0" smtClean="0">
                <a:sym typeface="Wingdings" pitchFamily="2" charset="2"/>
              </a:rPr>
              <a:t>Thus J(2k) = 2∙J(k)-1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="1" baseline="0" dirty="0" smtClean="0"/>
              <a:t>If n is odd:</a:t>
            </a:r>
            <a:r>
              <a:rPr lang="en-US" baseline="0" dirty="0" smtClean="0"/>
              <a:t>  We eliminate 2, 4, 6, … n-1, 1 on first round.</a:t>
            </a:r>
          </a:p>
          <a:p>
            <a:r>
              <a:rPr lang="en-US" baseline="0" dirty="0" smtClean="0"/>
              <a:t>This leaves us with the same problem for (n-1)/2 items (except for renumbering)</a:t>
            </a:r>
          </a:p>
          <a:p>
            <a:r>
              <a:rPr lang="en-US" baseline="0" dirty="0" smtClean="0"/>
              <a:t>1</a:t>
            </a:r>
            <a:r>
              <a:rPr lang="en-US" baseline="0" dirty="0" smtClean="0">
                <a:sym typeface="Wingdings" pitchFamily="2" charset="2"/>
              </a:rPr>
              <a:t> 3, 2 5, 37, etc.  i2*i+1.</a:t>
            </a:r>
          </a:p>
          <a:p>
            <a:r>
              <a:rPr lang="en-US" baseline="0" dirty="0" smtClean="0">
                <a:sym typeface="Wingdings" pitchFamily="2" charset="2"/>
              </a:rPr>
              <a:t>Thus J(2k+1) = 2∙J(k)+1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Cyclic bit shift:  11, 1001, 1111, 100001, 101011, 110101, 111</a:t>
            </a:r>
            <a:r>
              <a:rPr lang="en-US" baseline="0" dirty="0" smtClean="0">
                <a:sym typeface="Wingdings" pitchFamily="2" charset="2"/>
              </a:rPr>
              <a:t>111</a:t>
            </a:r>
            <a:r>
              <a:rPr lang="en-US" baseline="0" dirty="0" smtClean="0">
                <a:sym typeface="Wingdings" pitchFamily="2" charset="2"/>
              </a:rPr>
              <a:t>, 100001</a:t>
            </a:r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78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465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6503"/>
            <a:r>
              <a:rPr lang="en-US" dirty="0" smtClean="0"/>
              <a:t>Why are these "transform and conquer"?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476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is this "transform and conquer"?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2901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Multiples determinant by -1</a:t>
            </a:r>
          </a:p>
          <a:p>
            <a:r>
              <a:rPr lang="en-US" dirty="0" smtClean="0"/>
              <a:t>Multiplies</a:t>
            </a:r>
            <a:r>
              <a:rPr lang="en-US" baseline="0" dirty="0" smtClean="0"/>
              <a:t> determinant by that constant</a:t>
            </a:r>
          </a:p>
          <a:p>
            <a:r>
              <a:rPr lang="en-US" baseline="0" dirty="0" smtClean="0"/>
              <a:t>No effect.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061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Example, solving Ax = B is the same as solving </a:t>
            </a:r>
            <a:r>
              <a:rPr lang="en-US" dirty="0" err="1" smtClean="0"/>
              <a:t>LUx</a:t>
            </a:r>
            <a:r>
              <a:rPr lang="en-US" dirty="0" smtClean="0"/>
              <a:t> = B.</a:t>
            </a:r>
          </a:p>
          <a:p>
            <a:r>
              <a:rPr lang="en-US" dirty="0" smtClean="0"/>
              <a:t>let y = Ux.  Solve Ly = B, easy because L is triangular.</a:t>
            </a:r>
          </a:p>
          <a:p>
            <a:r>
              <a:rPr lang="en-US" dirty="0" smtClean="0"/>
              <a:t>Then solve </a:t>
            </a:r>
            <a:r>
              <a:rPr lang="en-US" dirty="0" err="1" smtClean="0"/>
              <a:t>Ux</a:t>
            </a:r>
            <a:r>
              <a:rPr lang="en-US" dirty="0" smtClean="0"/>
              <a:t> = y, also easy because U is triangular.</a:t>
            </a:r>
          </a:p>
          <a:p>
            <a:endParaRPr lang="en-US" dirty="0" smtClean="0"/>
          </a:p>
          <a:p>
            <a:r>
              <a:rPr lang="en-US" dirty="0" smtClean="0"/>
              <a:t>We won't</a:t>
            </a:r>
            <a:r>
              <a:rPr lang="en-US" baseline="0" dirty="0" smtClean="0"/>
              <a:t> do the details.  It turns out that finding L and U are theta(n^3) – like G.E..</a:t>
            </a:r>
          </a:p>
          <a:p>
            <a:r>
              <a:rPr lang="en-US" baseline="0" dirty="0" smtClean="0"/>
              <a:t>But once we have done it, doing the multiplication is theta(n^2)</a:t>
            </a:r>
          </a:p>
          <a:p>
            <a:endParaRPr lang="en-US" baseline="0" dirty="0" smtClean="0"/>
          </a:p>
          <a:p>
            <a:r>
              <a:rPr lang="en-US" baseline="0" dirty="0" smtClean="0"/>
              <a:t>Helpful in situation where we want to solve several different equations:  Ax = b, Ax = c, Ax=d, etc.  The L and U are the same for all of the cases.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84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Josephu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Gauss-Jordan_elimination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-152400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</a:t>
            </a:r>
            <a:r>
              <a:rPr lang="en-US" sz="8000" b="1" dirty="0" smtClean="0"/>
              <a:t>20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048000"/>
            <a:ext cx="3581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Josephus problem</a:t>
            </a:r>
            <a:endParaRPr lang="en-US" sz="2800" b="1" dirty="0" smtClean="0"/>
          </a:p>
          <a:p>
            <a:r>
              <a:rPr lang="en-US" sz="2800" b="1" dirty="0" smtClean="0"/>
              <a:t>Transform and conquer examples</a:t>
            </a: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8867606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 Decomposition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4495800"/>
          </a:xfrm>
        </p:spPr>
        <p:txBody>
          <a:bodyPr/>
          <a:lstStyle/>
          <a:p>
            <a:r>
              <a:rPr lang="en-US" dirty="0" smtClean="0"/>
              <a:t>This can speed up all three applications of Gaussian Elimination</a:t>
            </a:r>
          </a:p>
          <a:p>
            <a:r>
              <a:rPr lang="en-US" dirty="0" smtClean="0"/>
              <a:t>Write the matrix A as a product of a Lower Triangular matrix L and an upper Triangular matrix U.</a:t>
            </a:r>
          </a:p>
          <a:p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2590800" y="3124200"/>
          <a:ext cx="2514600" cy="1508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4" imgW="1193800" imgH="711200" progId="Equation.3">
                  <p:embed/>
                </p:oleObj>
              </mc:Choice>
              <mc:Fallback>
                <p:oleObj name="Equatio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124200"/>
                        <a:ext cx="2514600" cy="1508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827374" y="4785361"/>
          <a:ext cx="3879494" cy="1691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6" imgW="1638300" imgH="711200" progId="Equation.3">
                  <p:embed/>
                </p:oleObj>
              </mc:Choice>
              <mc:Fallback>
                <p:oleObj name="Equation" r:id="rId6" imgW="16383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7374" y="4785361"/>
                        <a:ext cx="3879494" cy="1691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57200" y="4785360"/>
          <a:ext cx="3135173" cy="1691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8" imgW="1320227" imgH="710891" progId="Equation.3">
                  <p:embed/>
                </p:oleObj>
              </mc:Choice>
              <mc:Fallback>
                <p:oleObj name="Equation" r:id="rId8" imgW="1320227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785360"/>
                        <a:ext cx="3135173" cy="1691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7259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2999" cy="914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000" dirty="0" smtClean="0"/>
              <a:t>Representation change:</a:t>
            </a:r>
            <a:br>
              <a:rPr lang="en-US" sz="4000" dirty="0" smtClean="0"/>
            </a:br>
            <a:r>
              <a:rPr lang="en-US" sz="4000" dirty="0" smtClean="0"/>
              <a:t>AVL Trees (</a:t>
            </a:r>
            <a:r>
              <a:rPr lang="en-US" sz="4000" dirty="0"/>
              <a:t>w</a:t>
            </a:r>
            <a:r>
              <a:rPr lang="en-US" sz="4000" dirty="0" smtClean="0"/>
              <a:t>hat you should remember…)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sz="3100" dirty="0"/>
              <a:t>Named for authors of original paper, </a:t>
            </a:r>
            <a:r>
              <a:rPr lang="en-US" sz="3100" b="1" dirty="0" err="1">
                <a:solidFill>
                  <a:srgbClr val="FF0000"/>
                </a:solidFill>
              </a:rPr>
              <a:t>A</a:t>
            </a:r>
            <a:r>
              <a:rPr lang="en-US" sz="3100" dirty="0" err="1"/>
              <a:t>delson-</a:t>
            </a:r>
            <a:r>
              <a:rPr lang="en-US" sz="3100" b="1" dirty="0" err="1">
                <a:solidFill>
                  <a:srgbClr val="FF0000"/>
                </a:solidFill>
              </a:rPr>
              <a:t>V</a:t>
            </a:r>
            <a:r>
              <a:rPr lang="en-US" sz="3100" dirty="0" err="1"/>
              <a:t>elskii</a:t>
            </a:r>
            <a:r>
              <a:rPr lang="en-US" sz="3100" dirty="0"/>
              <a:t> and </a:t>
            </a:r>
            <a:r>
              <a:rPr lang="en-US" sz="3100" b="1" dirty="0">
                <a:solidFill>
                  <a:srgbClr val="FF0000"/>
                </a:solidFill>
              </a:rPr>
              <a:t>L</a:t>
            </a:r>
            <a:r>
              <a:rPr lang="en-US" sz="3100" dirty="0"/>
              <a:t>andis (1962).</a:t>
            </a:r>
          </a:p>
          <a:p>
            <a:r>
              <a:rPr lang="en-US" sz="3100" dirty="0" smtClean="0"/>
              <a:t>An AVL tree </a:t>
            </a:r>
            <a:r>
              <a:rPr lang="en-US" sz="3100" dirty="0"/>
              <a:t>is a height-balanced Binary Search Tree.</a:t>
            </a:r>
          </a:p>
          <a:p>
            <a:r>
              <a:rPr lang="en-US" sz="3500" dirty="0" smtClean="0"/>
              <a:t>A </a:t>
            </a:r>
            <a:r>
              <a:rPr lang="en-US" sz="3500" dirty="0"/>
              <a:t>BST T is </a:t>
            </a:r>
            <a:r>
              <a:rPr lang="en-US" sz="3500" b="1" dirty="0">
                <a:solidFill>
                  <a:srgbClr val="FF0000"/>
                </a:solidFill>
              </a:rPr>
              <a:t>height balanced </a:t>
            </a:r>
            <a:r>
              <a:rPr lang="en-US" sz="3500" dirty="0"/>
              <a:t>if </a:t>
            </a:r>
            <a:r>
              <a:rPr lang="en-US" sz="3200" dirty="0" smtClean="0"/>
              <a:t>T </a:t>
            </a:r>
            <a:r>
              <a:rPr lang="en-US" sz="3200" dirty="0"/>
              <a:t>is empty, or if</a:t>
            </a:r>
          </a:p>
          <a:p>
            <a:pPr lvl="1">
              <a:spcAft>
                <a:spcPct val="20000"/>
              </a:spcAft>
            </a:pPr>
            <a:r>
              <a:rPr lang="en-US" sz="3600" dirty="0"/>
              <a:t> | height( T</a:t>
            </a:r>
            <a:r>
              <a:rPr lang="en-US" sz="3600" baseline="-25000" dirty="0"/>
              <a:t>L </a:t>
            </a:r>
            <a:r>
              <a:rPr lang="en-US" sz="3600" dirty="0"/>
              <a:t>) - height( T</a:t>
            </a:r>
            <a:r>
              <a:rPr lang="en-US" sz="3600" baseline="-25000" dirty="0"/>
              <a:t>R </a:t>
            </a:r>
            <a:r>
              <a:rPr lang="en-US" sz="3600" dirty="0"/>
              <a:t>) | </a:t>
            </a:r>
            <a:r>
              <a:rPr lang="en-US" sz="3600" dirty="0">
                <a:sym typeface="Symbol" pitchFamily="18" charset="2"/>
              </a:rPr>
              <a:t> 1, and</a:t>
            </a:r>
          </a:p>
          <a:p>
            <a:pPr lvl="1">
              <a:spcAft>
                <a:spcPct val="25000"/>
              </a:spcAft>
            </a:pPr>
            <a:r>
              <a:rPr lang="en-US" sz="3600" dirty="0"/>
              <a:t> T</a:t>
            </a:r>
            <a:r>
              <a:rPr lang="en-US" sz="3600" baseline="-25000" dirty="0"/>
              <a:t>L</a:t>
            </a:r>
            <a:r>
              <a:rPr lang="en-US" sz="3600" dirty="0"/>
              <a:t> and T</a:t>
            </a:r>
            <a:r>
              <a:rPr lang="en-US" sz="3600" baseline="-25000" dirty="0"/>
              <a:t>R</a:t>
            </a:r>
            <a:r>
              <a:rPr lang="en-US" sz="3600" dirty="0"/>
              <a:t> are both height-balanced.</a:t>
            </a:r>
          </a:p>
          <a:p>
            <a:r>
              <a:rPr lang="en-US" sz="3100" dirty="0" smtClean="0"/>
              <a:t>Show: Maximum </a:t>
            </a:r>
            <a:r>
              <a:rPr lang="en-US" sz="3100" dirty="0"/>
              <a:t>height of an AVL tree with </a:t>
            </a:r>
            <a:r>
              <a:rPr lang="en-US" sz="3100" dirty="0" smtClean="0"/>
              <a:t>N nodes is </a:t>
            </a:r>
            <a:r>
              <a:rPr lang="en-US" sz="3100" dirty="0" smtClean="0">
                <a:sym typeface="Symbol"/>
              </a:rPr>
              <a:t>(log N).</a:t>
            </a:r>
          </a:p>
          <a:p>
            <a:r>
              <a:rPr lang="en-US" sz="3100" dirty="0" smtClean="0">
                <a:sym typeface="Symbol"/>
              </a:rPr>
              <a:t>How do we maintain balance after insertion?  </a:t>
            </a:r>
          </a:p>
          <a:p>
            <a:r>
              <a:rPr lang="en-US" sz="3100" b="1" dirty="0" smtClean="0">
                <a:sym typeface="Symbol"/>
              </a:rPr>
              <a:t>Exercise:  </a:t>
            </a:r>
            <a:r>
              <a:rPr lang="en-US" sz="3100" dirty="0" smtClean="0">
                <a:sym typeface="Symbol"/>
              </a:rPr>
              <a:t>Given a pointer to the root of an AVL tree with N nodes, find the height of the tree in log N time.</a:t>
            </a:r>
          </a:p>
          <a:p>
            <a:r>
              <a:rPr lang="en-US" sz="3100" dirty="0" smtClean="0">
                <a:sym typeface="Symbol"/>
              </a:rPr>
              <a:t>Details on balance codes and various rotations are </a:t>
            </a:r>
            <a:br>
              <a:rPr lang="en-US" sz="3100" dirty="0" smtClean="0">
                <a:sym typeface="Symbol"/>
              </a:rPr>
            </a:br>
            <a:r>
              <a:rPr lang="en-US" sz="3100" dirty="0" smtClean="0">
                <a:sym typeface="Symbol"/>
              </a:rPr>
              <a:t>in the CSSE 230 slides that are linked from the </a:t>
            </a:r>
            <a:br>
              <a:rPr lang="en-US" sz="3100" dirty="0" smtClean="0">
                <a:sym typeface="Symbol"/>
              </a:rPr>
            </a:br>
            <a:r>
              <a:rPr lang="en-US" sz="3100" dirty="0" smtClean="0">
                <a:sym typeface="Symbol"/>
              </a:rPr>
              <a:t>schedule page.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58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</a:t>
            </a:r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b="1" dirty="0" smtClean="0"/>
              <a:t>Student Questions</a:t>
            </a:r>
          </a:p>
          <a:p>
            <a:endParaRPr lang="en-US" dirty="0" smtClean="0"/>
          </a:p>
          <a:p>
            <a:r>
              <a:rPr lang="en-US" dirty="0" smtClean="0"/>
              <a:t>Josephus problem</a:t>
            </a:r>
            <a:endParaRPr lang="en-US" dirty="0" smtClean="0"/>
          </a:p>
          <a:p>
            <a:r>
              <a:rPr lang="en-US" dirty="0" smtClean="0"/>
              <a:t>Transform and conquer – what's it all about?</a:t>
            </a:r>
          </a:p>
          <a:p>
            <a:r>
              <a:rPr lang="en-US" dirty="0" smtClean="0"/>
              <a:t>Instance simplification: presorting</a:t>
            </a:r>
          </a:p>
          <a:p>
            <a:r>
              <a:rPr lang="en-US" dirty="0" smtClean="0"/>
              <a:t>Instance simplification: Gaussian elimination and LU decomposition</a:t>
            </a:r>
          </a:p>
          <a:p>
            <a:r>
              <a:rPr lang="en-US" dirty="0" smtClean="0"/>
              <a:t>Representation change:  AVL trees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0530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Josephus problem -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Flavius Josephus was a Jewish general and historian who lived and wrote in the 1</a:t>
            </a:r>
            <a:r>
              <a:rPr lang="en-US" baseline="30000" dirty="0" smtClean="0"/>
              <a:t>st</a:t>
            </a:r>
            <a:r>
              <a:rPr lang="en-US" dirty="0" smtClean="0"/>
              <a:t> century AD</a:t>
            </a:r>
          </a:p>
          <a:p>
            <a:r>
              <a:rPr lang="en-US" dirty="0" smtClean="0"/>
              <a:t>Much of what we know about 1</a:t>
            </a:r>
            <a:r>
              <a:rPr lang="en-US" baseline="30000" dirty="0" smtClean="0"/>
              <a:t>st</a:t>
            </a:r>
            <a:r>
              <a:rPr lang="en-US" dirty="0" smtClean="0"/>
              <a:t> century life in Israel (and the beginnings of Christianity) before and after the Roman destruction of the Jewish temple in 70 AD comes from his writings</a:t>
            </a:r>
          </a:p>
          <a:p>
            <a:r>
              <a:rPr lang="en-US" dirty="0" smtClean="0"/>
              <a:t>The "Josephus problem" is based on an odd suicide pact that he describes</a:t>
            </a:r>
          </a:p>
          <a:p>
            <a:pPr lvl="1"/>
            <a:r>
              <a:rPr lang="en-US" dirty="0" smtClean="0"/>
              <a:t>He and his men stood in a circle and counted off</a:t>
            </a:r>
          </a:p>
          <a:p>
            <a:pPr lvl="1"/>
            <a:r>
              <a:rPr lang="en-US" dirty="0" smtClean="0"/>
              <a:t>Every other person (or every third person, accounts vary) was killed  </a:t>
            </a:r>
          </a:p>
          <a:p>
            <a:pPr lvl="1"/>
            <a:r>
              <a:rPr lang="en-US" dirty="0" smtClean="0"/>
              <a:t>The last person was supposed to kill himself</a:t>
            </a:r>
          </a:p>
          <a:p>
            <a:pPr lvl="1"/>
            <a:r>
              <a:rPr lang="en-US" dirty="0" smtClean="0"/>
              <a:t>He must have been the next-to-last person!</a:t>
            </a:r>
          </a:p>
          <a:p>
            <a:pPr lvl="1"/>
            <a:r>
              <a:rPr lang="en-US" dirty="0" smtClean="0"/>
              <a:t>When it got down to two people, he persuaded the other person that they should surrender instead</a:t>
            </a:r>
          </a:p>
          <a:p>
            <a:r>
              <a:rPr lang="en-US" dirty="0" smtClean="0">
                <a:hlinkClick r:id="rId3"/>
              </a:rPr>
              <a:t>http://en.wikipedia.org/wiki/Josephus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7878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Josephus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 people, numbered 1-n, are in a circle</a:t>
            </a:r>
          </a:p>
          <a:p>
            <a:r>
              <a:rPr lang="en-US" dirty="0" smtClean="0"/>
              <a:t>Count starts with 1</a:t>
            </a:r>
          </a:p>
          <a:p>
            <a:r>
              <a:rPr lang="en-US" dirty="0" smtClean="0"/>
              <a:t>Every 2</a:t>
            </a:r>
            <a:r>
              <a:rPr lang="en-US" baseline="30000" dirty="0" smtClean="0"/>
              <a:t>nd</a:t>
            </a:r>
            <a:r>
              <a:rPr lang="en-US" dirty="0" smtClean="0"/>
              <a:t> person is eliminated</a:t>
            </a:r>
          </a:p>
          <a:p>
            <a:r>
              <a:rPr lang="en-US" dirty="0" smtClean="0"/>
              <a:t>The last person left, J(n),  is the winner</a:t>
            </a:r>
          </a:p>
          <a:p>
            <a:r>
              <a:rPr lang="en-US" dirty="0" smtClean="0"/>
              <a:t>Examples:  n=8, n=7</a:t>
            </a:r>
          </a:p>
          <a:p>
            <a:r>
              <a:rPr lang="en-US" dirty="0" smtClean="0"/>
              <a:t>J(1) = 1</a:t>
            </a:r>
          </a:p>
          <a:p>
            <a:r>
              <a:rPr lang="en-US" dirty="0" smtClean="0"/>
              <a:t>Solution if n is even</a:t>
            </a:r>
          </a:p>
          <a:p>
            <a:r>
              <a:rPr lang="en-US" dirty="0" smtClean="0"/>
              <a:t>Solution if n is odd</a:t>
            </a:r>
          </a:p>
          <a:p>
            <a:r>
              <a:rPr lang="en-US" dirty="0" smtClean="0"/>
              <a:t>Use it to find J(2) … J(8)</a:t>
            </a:r>
          </a:p>
          <a:p>
            <a:r>
              <a:rPr lang="en-US" dirty="0" smtClean="0"/>
              <a:t>Clever solution: cyclic bit shift left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6675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76200"/>
            <a:ext cx="8729663" cy="914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 smtClean="0"/>
              <a:t>Transform and Conquer Algorithms</a:t>
            </a:r>
            <a:br>
              <a:rPr lang="en-US" dirty="0" smtClean="0"/>
            </a:b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276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Transform a problem to a simpler instance of the same problem – </a:t>
            </a:r>
            <a:r>
              <a:rPr lang="en-US" b="1" dirty="0" smtClean="0"/>
              <a:t>instance simplification</a:t>
            </a:r>
          </a:p>
          <a:p>
            <a:r>
              <a:rPr lang="en-US" dirty="0" smtClean="0"/>
              <a:t>Transformation to a different representation of the same instance – </a:t>
            </a:r>
            <a:r>
              <a:rPr lang="en-US" b="1" dirty="0" smtClean="0"/>
              <a:t>representation change</a:t>
            </a:r>
          </a:p>
          <a:p>
            <a:r>
              <a:rPr lang="en-US" dirty="0" smtClean="0"/>
              <a:t>Transformation to an instance of a different problem that we know how to solve – </a:t>
            </a:r>
            <a:r>
              <a:rPr lang="en-US" b="1" dirty="0" smtClean="0"/>
              <a:t>problem reduction</a:t>
            </a:r>
          </a:p>
          <a:p>
            <a:endParaRPr lang="en-US" dirty="0"/>
          </a:p>
        </p:txBody>
      </p:sp>
      <p:pic>
        <p:nvPicPr>
          <p:cNvPr id="4" name="Picture 17" descr="fig06_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487862"/>
            <a:ext cx="8164513" cy="1836738"/>
          </a:xfrm>
          <a:prstGeom prst="rect">
            <a:avLst/>
          </a:prstGeom>
          <a:noFill/>
          <a:ln w="22225">
            <a:solidFill>
              <a:srgbClr val="0000FF"/>
            </a:solidFill>
          </a:ln>
        </p:spPr>
      </p:pic>
    </p:spTree>
    <p:extLst>
      <p:ext uri="{BB962C8B-B14F-4D97-AF65-F5344CB8AC3E}">
        <p14:creationId xmlns:p14="http://schemas.microsoft.com/office/powerpoint/2010/main" val="2366211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Instance simplification:</a:t>
            </a:r>
            <a:br>
              <a:rPr lang="en-US" dirty="0" smtClean="0"/>
            </a:br>
            <a:r>
              <a:rPr lang="en-US" dirty="0" smtClean="0"/>
              <a:t>Presorting an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following problems are simplified by pre-sorting the array:</a:t>
            </a:r>
          </a:p>
          <a:p>
            <a:pPr lvl="1"/>
            <a:r>
              <a:rPr lang="en-US" b="1" dirty="0" smtClean="0"/>
              <a:t>Search</a:t>
            </a:r>
            <a:r>
              <a:rPr lang="en-US" dirty="0" smtClean="0"/>
              <a:t> (can do Binary or Interpolation search)</a:t>
            </a:r>
          </a:p>
          <a:p>
            <a:pPr lvl="1"/>
            <a:r>
              <a:rPr lang="en-US" dirty="0" smtClean="0"/>
              <a:t>Determine whether the array contains </a:t>
            </a:r>
            <a:r>
              <a:rPr lang="en-US" b="1" dirty="0" smtClean="0"/>
              <a:t>duplicates</a:t>
            </a:r>
          </a:p>
          <a:p>
            <a:pPr lvl="1"/>
            <a:r>
              <a:rPr lang="en-US" dirty="0" smtClean="0"/>
              <a:t>Find the </a:t>
            </a:r>
            <a:r>
              <a:rPr lang="en-US" b="1" dirty="0" smtClean="0"/>
              <a:t>median</a:t>
            </a:r>
            <a:r>
              <a:rPr lang="en-US" dirty="0" smtClean="0"/>
              <a:t> of the array</a:t>
            </a:r>
          </a:p>
          <a:p>
            <a:pPr lvl="1"/>
            <a:r>
              <a:rPr lang="en-US" dirty="0" smtClean="0"/>
              <a:t>Find the </a:t>
            </a:r>
            <a:r>
              <a:rPr lang="en-US" b="1" dirty="0" smtClean="0"/>
              <a:t>mode</a:t>
            </a:r>
            <a:r>
              <a:rPr lang="en-US" dirty="0" smtClean="0"/>
              <a:t> of the elements of the array</a:t>
            </a:r>
          </a:p>
          <a:p>
            <a:pPr lvl="2"/>
            <a:r>
              <a:rPr lang="en-US" dirty="0" smtClean="0"/>
              <a:t>The most frequently-occurring element</a:t>
            </a:r>
          </a:p>
          <a:p>
            <a:pPr lvl="1"/>
            <a:r>
              <a:rPr lang="en-US" dirty="0" smtClean="0"/>
              <a:t>A related problem: Anagrams</a:t>
            </a:r>
          </a:p>
          <a:p>
            <a:pPr lvl="2"/>
            <a:r>
              <a:rPr lang="en-US" dirty="0" smtClean="0"/>
              <a:t>In a large collection of words, find words that are anagrams of each other</a:t>
            </a:r>
          </a:p>
          <a:p>
            <a:pPr lvl="2"/>
            <a:r>
              <a:rPr lang="en-US" dirty="0" smtClean="0"/>
              <a:t>How can pre-sorting help?</a:t>
            </a:r>
          </a:p>
          <a:p>
            <a:pPr lvl="2"/>
            <a:r>
              <a:rPr lang="en-US" dirty="0" smtClean="0"/>
              <a:t>Sort the letters of each word</a:t>
            </a:r>
          </a:p>
          <a:p>
            <a:pPr lvl="1"/>
            <a:r>
              <a:rPr lang="en-US" dirty="0" smtClean="0"/>
              <a:t>Interval union problem from early part of PLC</a:t>
            </a:r>
          </a:p>
        </p:txBody>
      </p:sp>
    </p:spTree>
    <p:extLst>
      <p:ext uri="{BB962C8B-B14F-4D97-AF65-F5344CB8AC3E}">
        <p14:creationId xmlns:p14="http://schemas.microsoft.com/office/powerpoint/2010/main" val="1391616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15400" cy="914400"/>
          </a:xfrm>
        </p:spPr>
        <p:txBody>
          <a:bodyPr/>
          <a:lstStyle/>
          <a:p>
            <a:r>
              <a:rPr lang="en-US" sz="3600" dirty="0" smtClean="0"/>
              <a:t>Instance </a:t>
            </a:r>
            <a:r>
              <a:rPr lang="en-US" sz="3600" dirty="0" err="1" smtClean="0"/>
              <a:t>Simplificaiton</a:t>
            </a:r>
            <a:r>
              <a:rPr lang="en-US" sz="3600" dirty="0" smtClean="0"/>
              <a:t>: Gaussian Elimination </a:t>
            </a:r>
            <a:br>
              <a:rPr lang="en-US" sz="3600" dirty="0" smtClean="0"/>
            </a:br>
            <a:r>
              <a:rPr lang="en-US" sz="3600" dirty="0" smtClean="0"/>
              <a:t>(hopefully you saw it in a DE class)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863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Solve a system of n linear equations in n unknowns</a:t>
            </a:r>
          </a:p>
          <a:p>
            <a:pPr lvl="1"/>
            <a:r>
              <a:rPr lang="en-US" dirty="0" smtClean="0"/>
              <a:t>Represent the system by an augmented coefficient matrix</a:t>
            </a:r>
          </a:p>
          <a:p>
            <a:pPr lvl="1"/>
            <a:r>
              <a:rPr lang="en-US" dirty="0" smtClean="0"/>
              <a:t>Transform the matrix to triangular matrix by a combination of the following solution-preserving  elementary operations:</a:t>
            </a:r>
          </a:p>
          <a:p>
            <a:pPr lvl="2"/>
            <a:r>
              <a:rPr lang="en-US" dirty="0" smtClean="0"/>
              <a:t>exchange two rows</a:t>
            </a:r>
          </a:p>
          <a:p>
            <a:pPr lvl="2"/>
            <a:r>
              <a:rPr lang="en-US" dirty="0" smtClean="0"/>
              <a:t>multiply a row by a nonzero constant</a:t>
            </a:r>
          </a:p>
          <a:p>
            <a:pPr lvl="2"/>
            <a:r>
              <a:rPr lang="en-US" dirty="0" smtClean="0"/>
              <a:t>replace a row by that row plus or minus a constant multiple of a different row</a:t>
            </a:r>
          </a:p>
          <a:p>
            <a:pPr lvl="1"/>
            <a:r>
              <a:rPr lang="en-US" dirty="0" smtClean="0"/>
              <a:t>Look at the algorithm and analysis on  pp 207-208; if you can't understand them, ask at some point.</a:t>
            </a:r>
          </a:p>
          <a:p>
            <a:pPr lvl="1"/>
            <a:r>
              <a:rPr lang="en-US" dirty="0" smtClean="0">
                <a:latin typeface="Calibri"/>
              </a:rPr>
              <a:t>Ѳ(n</a:t>
            </a:r>
            <a:r>
              <a:rPr lang="en-US" baseline="30000" dirty="0" smtClean="0">
                <a:latin typeface="Calibri"/>
              </a:rPr>
              <a:t>3</a:t>
            </a:r>
            <a:r>
              <a:rPr lang="en-US" dirty="0" smtClean="0">
                <a:latin typeface="Calibri"/>
              </a:rPr>
              <a:t>)  </a:t>
            </a:r>
            <a:r>
              <a:rPr lang="en-US" dirty="0" smtClean="0">
                <a:solidFill>
                  <a:srgbClr val="FF0000"/>
                </a:solidFill>
                <a:latin typeface="Calibri"/>
              </a:rPr>
              <a:t>[previous HW]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88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Applications of G.E.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Matrix inverse</a:t>
            </a:r>
          </a:p>
          <a:p>
            <a:pPr lvl="1"/>
            <a:r>
              <a:rPr lang="en-US" dirty="0" smtClean="0"/>
              <a:t>Augment a square matrix by the identity matrix</a:t>
            </a:r>
          </a:p>
          <a:p>
            <a:pPr lvl="1"/>
            <a:r>
              <a:rPr lang="en-US" dirty="0" smtClean="0"/>
              <a:t>Perform elementary operations until the original matrix is the identity.</a:t>
            </a:r>
          </a:p>
          <a:p>
            <a:pPr lvl="1"/>
            <a:r>
              <a:rPr lang="en-US" dirty="0" smtClean="0"/>
              <a:t>The "augmented part" will be the inverse</a:t>
            </a:r>
          </a:p>
          <a:p>
            <a:pPr lvl="1"/>
            <a:r>
              <a:rPr lang="en-US" dirty="0" smtClean="0"/>
              <a:t>More details and an example at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http://en.wikipedia.org/wiki/Gauss-Jordan_elimination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8476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Applications of G.E.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Determinant calculation</a:t>
            </a:r>
          </a:p>
          <a:p>
            <a:pPr lvl="1"/>
            <a:r>
              <a:rPr lang="en-US" dirty="0" smtClean="0"/>
              <a:t>Calculation of the determinant of a triangular matrix is easy</a:t>
            </a:r>
          </a:p>
          <a:p>
            <a:r>
              <a:rPr lang="en-US" dirty="0" smtClean="0"/>
              <a:t>What effect does each of the elementary operations have on the determinant?</a:t>
            </a:r>
          </a:p>
          <a:p>
            <a:pPr lvl="1"/>
            <a:r>
              <a:rPr lang="en-US" dirty="0" smtClean="0"/>
              <a:t>exchange two rows</a:t>
            </a:r>
          </a:p>
          <a:p>
            <a:pPr lvl="1"/>
            <a:r>
              <a:rPr lang="en-US" dirty="0" smtClean="0"/>
              <a:t>multiply a row by a nonzero constant</a:t>
            </a:r>
          </a:p>
          <a:p>
            <a:pPr lvl="1"/>
            <a:r>
              <a:rPr lang="en-US" dirty="0" smtClean="0"/>
              <a:t>replace a row by that row plus or minus a constant multiple of a different row</a:t>
            </a:r>
          </a:p>
          <a:p>
            <a:r>
              <a:rPr lang="en-US" dirty="0" smtClean="0"/>
              <a:t>Do these operations until you get a triangular matrix</a:t>
            </a:r>
          </a:p>
          <a:p>
            <a:r>
              <a:rPr lang="en-US" dirty="0" smtClean="0"/>
              <a:t>Keep track of the operations' cumulative effect on the determinant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3383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22080</TotalTime>
  <Words>1134</Words>
  <Application>Microsoft Office PowerPoint</Application>
  <PresentationFormat>On-screen Show (4:3)</PresentationFormat>
  <Paragraphs>128</Paragraphs>
  <Slides>11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 Black</vt:lpstr>
      <vt:lpstr>Calibri</vt:lpstr>
      <vt:lpstr>Symbol</vt:lpstr>
      <vt:lpstr>Wingdings</vt:lpstr>
      <vt:lpstr>Default Design</vt:lpstr>
      <vt:lpstr>Equation</vt:lpstr>
      <vt:lpstr>PowerPoint Presentation</vt:lpstr>
      <vt:lpstr>MA/CSSE 473 Day 20</vt:lpstr>
      <vt:lpstr>Josephus problem - background</vt:lpstr>
      <vt:lpstr>Josephus Problem</vt:lpstr>
      <vt:lpstr>Transform and Conquer Algorithms </vt:lpstr>
      <vt:lpstr>Instance simplification: Presorting an Array</vt:lpstr>
      <vt:lpstr>Instance Simplificaiton: Gaussian Elimination  (hopefully you saw it in a DE class)</vt:lpstr>
      <vt:lpstr>Other Applications of G.E.</vt:lpstr>
      <vt:lpstr>Other Applications of G.E.</vt:lpstr>
      <vt:lpstr>LU Decomposition</vt:lpstr>
      <vt:lpstr>Representation change: AVL Trees (what you should remember…)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CSSE Department</cp:lastModifiedBy>
  <cp:revision>671</cp:revision>
  <cp:lastPrinted>2014-10-07T13:35:46Z</cp:lastPrinted>
  <dcterms:modified xsi:type="dcterms:W3CDTF">2014-10-07T13:45:43Z</dcterms:modified>
</cp:coreProperties>
</file>