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413" r:id="rId3"/>
    <p:sldId id="286" r:id="rId4"/>
    <p:sldId id="399" r:id="rId5"/>
    <p:sldId id="408" r:id="rId6"/>
    <p:sldId id="409" r:id="rId7"/>
    <p:sldId id="410" r:id="rId8"/>
    <p:sldId id="411" r:id="rId9"/>
    <p:sldId id="412" r:id="rId10"/>
    <p:sldId id="390" r:id="rId11"/>
    <p:sldId id="384" r:id="rId12"/>
    <p:sldId id="391" r:id="rId13"/>
    <p:sldId id="385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1939" autoAdjust="0"/>
    <p:restoredTop sz="75809" autoAdjust="0"/>
  </p:normalViewPr>
  <p:slideViewPr>
    <p:cSldViewPr snapToObjects="1">
      <p:cViewPr varScale="1">
        <p:scale>
          <a:sx n="57" d="100"/>
          <a:sy n="57" d="100"/>
        </p:scale>
        <p:origin x="96" y="6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3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3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006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53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556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6166F5-086F-46F1-B068-A3731CD2FB98}" type="slidenum">
              <a:rPr lang="en-US"/>
              <a:pPr/>
              <a:t>11</a:t>
            </a:fld>
            <a:endParaRPr lang="en-US"/>
          </a:p>
        </p:txBody>
      </p:sp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678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analysis:  T(n)</a:t>
            </a:r>
            <a:r>
              <a:rPr lang="en-US" baseline="0" dirty="0" smtClean="0"/>
              <a:t> = 8T(n/2) + 1.  a = 8, b = 2, k = 0.    Third case of master theorem.</a:t>
            </a:r>
          </a:p>
          <a:p>
            <a:r>
              <a:rPr lang="en-US" baseline="0" dirty="0" smtClean="0"/>
              <a:t>So T(n) = n^3</a:t>
            </a:r>
          </a:p>
          <a:p>
            <a:endParaRPr lang="en-US" baseline="0" dirty="0" smtClean="0"/>
          </a:p>
          <a:p>
            <a:r>
              <a:rPr lang="en-US" dirty="0" smtClean="0"/>
              <a:t>Second analysis (is on a later slide)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02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9E98FA-C855-4C32-8734-04763E0DCF22}" type="slidenum">
              <a:rPr lang="en-US"/>
              <a:pPr/>
              <a:t>13</a:t>
            </a:fld>
            <a:endParaRPr lang="en-US"/>
          </a:p>
        </p:txBody>
      </p:sp>
      <p:sp>
        <p:nvSpPr>
          <p:cNvPr id="41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ANIMATION:  Analysis M(N) =  7 M(N/2) = 49 M(N/4)</a:t>
            </a:r>
            <a:r>
              <a:rPr lang="en-US" baseline="0" dirty="0" smtClean="0"/>
              <a:t> ….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do we know that x^(log y) =y^(log x)?</a:t>
            </a:r>
          </a:p>
          <a:p>
            <a:endParaRPr lang="en-US" baseline="0" dirty="0" smtClean="0"/>
          </a:p>
          <a:p>
            <a:r>
              <a:rPr lang="en-US" baseline="0" dirty="0" smtClean="0"/>
              <a:t>A(N) = 7A(N/2) + 18(N/2)</a:t>
            </a:r>
            <a:r>
              <a:rPr lang="en-US" baseline="30000" dirty="0" smtClean="0"/>
              <a:t>2  </a:t>
            </a:r>
          </a:p>
          <a:p>
            <a:endParaRPr lang="en-US" baseline="30000" dirty="0" smtClean="0"/>
          </a:p>
          <a:p>
            <a:r>
              <a:rPr lang="en-US" sz="1200" baseline="0" dirty="0" smtClean="0"/>
              <a:t>We are doing 7 multiplications of smaller matrices, and 18 additions of smaller matrices.</a:t>
            </a:r>
          </a:p>
          <a:p>
            <a:endParaRPr lang="en-US" baseline="30000" dirty="0" smtClean="0"/>
          </a:p>
          <a:p>
            <a:endParaRPr lang="en-US" baseline="30000" dirty="0" smtClean="0"/>
          </a:p>
          <a:p>
            <a:r>
              <a:rPr lang="en-US" baseline="0" dirty="0" smtClean="0"/>
              <a:t>Use Master Theorem</a:t>
            </a:r>
          </a:p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946142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02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here for reference again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76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Define the upper hull and lower hull.</a:t>
            </a:r>
          </a:p>
          <a:p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en-US" dirty="0" smtClean="0"/>
              <a:t> is set of points above the P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 line</a:t>
            </a:r>
          </a:p>
          <a:p>
            <a:endParaRPr lang="en-US" dirty="0" smtClean="0"/>
          </a:p>
          <a:p>
            <a:r>
              <a:rPr lang="en-US" dirty="0" smtClean="0"/>
              <a:t>To construct Upper Hull:</a:t>
            </a:r>
          </a:p>
          <a:p>
            <a:pPr defTabSz="955957">
              <a:defRPr/>
            </a:pPr>
            <a:r>
              <a:rPr lang="en-US" dirty="0" smtClean="0"/>
              <a:t>If S1 is empty,</a:t>
            </a:r>
            <a:r>
              <a:rPr lang="en-US" baseline="0" dirty="0" smtClean="0"/>
              <a:t> the upper hull is simply the 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 line.  Otherwise …</a:t>
            </a:r>
          </a:p>
          <a:p>
            <a:pPr defTabSz="955957">
              <a:defRPr/>
            </a:pPr>
            <a:r>
              <a:rPr lang="en-US" dirty="0" smtClean="0"/>
              <a:t>Find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dirty="0" smtClean="0"/>
              <a:t>,</a:t>
            </a:r>
            <a:r>
              <a:rPr lang="en-US" baseline="0" dirty="0" smtClean="0"/>
              <a:t> a point in S1 furthest away from the line.  If there is a tie, select the point that maximizes the angle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dirty="0" smtClean="0"/>
              <a:t> P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baseline="0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Next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38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1,1</a:t>
            </a:r>
            <a:r>
              <a:rPr lang="en-US" baseline="0" dirty="0" smtClean="0"/>
              <a:t> is the set of points from S1 that are to the left of line P</a:t>
            </a:r>
            <a:r>
              <a:rPr lang="en-US" baseline="-25000" dirty="0" smtClean="0"/>
              <a:t>1</a:t>
            </a:r>
            <a:r>
              <a:rPr lang="en-US" baseline="0" dirty="0" smtClean="0"/>
              <a:t>P</a:t>
            </a:r>
            <a:r>
              <a:rPr lang="en-US" baseline="-25000" dirty="0" smtClean="0"/>
              <a:t>max</a:t>
            </a:r>
            <a:r>
              <a:rPr lang="en-US" baseline="0" dirty="0" smtClean="0"/>
              <a:t>.</a:t>
            </a:r>
          </a:p>
          <a:p>
            <a:pPr defTabSz="955957">
              <a:defRPr/>
            </a:pPr>
            <a:r>
              <a:rPr lang="en-US" dirty="0" smtClean="0"/>
              <a:t>S</a:t>
            </a:r>
            <a:r>
              <a:rPr lang="en-US" baseline="-25000" dirty="0" smtClean="0"/>
              <a:t>1,2</a:t>
            </a:r>
            <a:r>
              <a:rPr lang="en-US" baseline="0" dirty="0" smtClean="0"/>
              <a:t> is the set of points from S1 that are to the left of line 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baseline="0" dirty="0" smtClean="0"/>
              <a:t>.</a:t>
            </a:r>
          </a:p>
          <a:p>
            <a:pPr defTabSz="955957">
              <a:defRPr/>
            </a:pPr>
            <a:endParaRPr lang="en-US" baseline="0" dirty="0" smtClean="0"/>
          </a:p>
          <a:p>
            <a:pPr defTabSz="955957">
              <a:defRPr/>
            </a:pPr>
            <a:r>
              <a:rPr lang="en-US" baseline="0" dirty="0" smtClean="0"/>
              <a:t>Note that </a:t>
            </a:r>
          </a:p>
          <a:p>
            <a:pPr marL="238989" indent="-238989" defTabSz="955957">
              <a:buFont typeface="+mj-lt"/>
              <a:buAutoNum type="arabicPeriod"/>
              <a:defRPr/>
            </a:pPr>
            <a:r>
              <a:rPr lang="en-US" baseline="0" dirty="0" smtClean="0"/>
              <a:t>these sets must be disjoint (or else we did not choose 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baseline="0" dirty="0" smtClean="0"/>
              <a:t> correctly)</a:t>
            </a:r>
          </a:p>
          <a:p>
            <a:pPr marL="238989" indent="-238989" defTabSz="955957">
              <a:buFont typeface="+mj-lt"/>
              <a:buAutoNum type="arabicPeriod"/>
              <a:defRPr/>
            </a:pPr>
            <a:r>
              <a:rPr lang="en-US" baseline="0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baseline="0" dirty="0" smtClean="0"/>
              <a:t> must be in the upper hull.  </a:t>
            </a:r>
          </a:p>
          <a:p>
            <a:pPr marL="238989" indent="-238989" defTabSz="955957">
              <a:buFont typeface="+mj-lt"/>
              <a:buAutoNum type="arabicPeriod"/>
              <a:defRPr/>
            </a:pPr>
            <a:r>
              <a:rPr lang="en-US" baseline="0" dirty="0" smtClean="0"/>
              <a:t>No points inside the triangle can be in the upper hull.</a:t>
            </a:r>
          </a:p>
          <a:p>
            <a:pPr marL="238989" indent="-238989" defTabSz="955957">
              <a:buFont typeface="+mj-lt"/>
              <a:buAutoNum type="arabicPeriod"/>
              <a:defRPr/>
            </a:pPr>
            <a:endParaRPr lang="en-US" baseline="0" dirty="0" smtClean="0"/>
          </a:p>
          <a:p>
            <a:pPr defTabSz="955957">
              <a:defRPr/>
            </a:pPr>
            <a:r>
              <a:rPr lang="en-US" baseline="0" dirty="0" smtClean="0"/>
              <a:t>Recursively construct upper hulls of P</a:t>
            </a:r>
            <a:r>
              <a:rPr lang="en-US" baseline="-25000" dirty="0" smtClean="0"/>
              <a:t>1</a:t>
            </a:r>
            <a:r>
              <a:rPr lang="en-US" baseline="0" dirty="0" smtClean="0"/>
              <a:t> U </a:t>
            </a:r>
            <a:r>
              <a:rPr lang="en-US" dirty="0" smtClean="0"/>
              <a:t>S</a:t>
            </a:r>
            <a:r>
              <a:rPr lang="en-US" baseline="-25000" dirty="0" smtClean="0"/>
              <a:t>1,1</a:t>
            </a:r>
            <a:r>
              <a:rPr lang="en-US" baseline="0" dirty="0" smtClean="0"/>
              <a:t>  U 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baseline="0" dirty="0" smtClean="0"/>
              <a:t> and of 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baseline="0" dirty="0" smtClean="0"/>
              <a:t> U </a:t>
            </a:r>
            <a:r>
              <a:rPr lang="en-US" dirty="0" smtClean="0"/>
              <a:t>S</a:t>
            </a:r>
            <a:r>
              <a:rPr lang="en-US" baseline="-25000" dirty="0" smtClean="0"/>
              <a:t>1,2</a:t>
            </a:r>
            <a:r>
              <a:rPr lang="en-US" baseline="0" dirty="0" smtClean="0"/>
              <a:t>  U 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baseline="0" dirty="0" smtClean="0"/>
              <a:t>.</a:t>
            </a:r>
          </a:p>
          <a:p>
            <a:pPr defTabSz="955957">
              <a:defRPr/>
            </a:pPr>
            <a:endParaRPr lang="en-US" baseline="0" dirty="0" smtClean="0"/>
          </a:p>
          <a:p>
            <a:pPr defTabSz="955957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40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 sz="1900" b="1" dirty="0"/>
              <a:t>Speeding up he calculation of the determinant</a:t>
            </a:r>
          </a:p>
          <a:p>
            <a:r>
              <a:rPr lang="en-US" sz="1900" dirty="0"/>
              <a:t>Note that the first two terms of the determinant are the same for all P3, </a:t>
            </a:r>
          </a:p>
          <a:p>
            <a:r>
              <a:rPr lang="en-US" sz="1900" dirty="0"/>
              <a:t>so for each point we only have to do  4 multiplications and 4 additions.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0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55957">
              <a:defRPr/>
            </a:pPr>
            <a:r>
              <a:rPr lang="en-US" dirty="0" smtClean="0"/>
              <a:t>Worst Case is O(n</a:t>
            </a:r>
            <a:r>
              <a:rPr lang="en-US" baseline="30000" dirty="0" smtClean="0"/>
              <a:t>2</a:t>
            </a:r>
            <a:r>
              <a:rPr lang="en-US" dirty="0" smtClean="0"/>
              <a:t>).  What is the worst case (none of the points are inside the triangle).</a:t>
            </a:r>
          </a:p>
          <a:p>
            <a:pPr defTabSz="955957">
              <a:defRPr/>
            </a:pPr>
            <a:endParaRPr lang="en-US" dirty="0" smtClean="0"/>
          </a:p>
          <a:p>
            <a:pPr defTabSz="955957">
              <a:defRPr/>
            </a:pPr>
            <a:r>
              <a:rPr lang="en-US" dirty="0" smtClean="0"/>
              <a:t>Average turns out to be O(N), where N = number of points.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9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BD425A-08EA-4096-B5C3-9F5B10484B26}" type="slidenum">
              <a:rPr lang="en-US"/>
              <a:pPr/>
              <a:t>9</a:t>
            </a:fld>
            <a:endParaRPr lang="en-US"/>
          </a:p>
        </p:txBody>
      </p:sp>
      <p:sp>
        <p:nvSpPr>
          <p:cNvPr id="40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40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BD425A-08EA-4096-B5C3-9F5B10484B26}" type="slidenum">
              <a:rPr lang="en-US"/>
              <a:pPr/>
              <a:t>10</a:t>
            </a:fld>
            <a:endParaRPr lang="en-US"/>
          </a:p>
        </p:txBody>
      </p:sp>
      <p:sp>
        <p:nvSpPr>
          <p:cNvPr id="40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735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.bin"/><Relationship Id="rId4" Type="http://schemas.openxmlformats.org/officeDocument/2006/relationships/hyperlink" Target="http://mathforum.org/library/drmath/view/55063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-152400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17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048000"/>
            <a:ext cx="3581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Divide-and-conquer Convex Hull</a:t>
            </a:r>
          </a:p>
          <a:p>
            <a:endParaRPr lang="en-US" sz="2800" b="1" dirty="0"/>
          </a:p>
          <a:p>
            <a:r>
              <a:rPr lang="en-US" sz="2800" b="1" dirty="0" err="1" smtClean="0"/>
              <a:t>Strassen's</a:t>
            </a:r>
            <a:r>
              <a:rPr lang="en-US" sz="2800" b="1" dirty="0" smtClean="0"/>
              <a:t> Algorithm: Matrix Multiplication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Strassen’s Matrix Multiplication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28600" y="962025"/>
            <a:ext cx="8610600" cy="4905375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dirty="0"/>
              <a:t>    </a:t>
            </a:r>
            <a:r>
              <a:rPr lang="en-US" dirty="0" err="1"/>
              <a:t>Strassen</a:t>
            </a:r>
            <a:r>
              <a:rPr lang="en-US" dirty="0"/>
              <a:t> observed [1969] that  the product of two matrices can be computed as follows:</a:t>
            </a:r>
          </a:p>
          <a:p>
            <a:endParaRPr lang="en-US" dirty="0"/>
          </a:p>
          <a:p>
            <a:pPr lvl="2">
              <a:buFontTx/>
              <a:buNone/>
            </a:pPr>
            <a:r>
              <a:rPr lang="en-US" dirty="0"/>
              <a:t>C</a:t>
            </a:r>
            <a:r>
              <a:rPr lang="en-US" baseline="-25000" dirty="0"/>
              <a:t>00    </a:t>
            </a:r>
            <a:r>
              <a:rPr lang="en-US" dirty="0"/>
              <a:t>C</a:t>
            </a:r>
            <a:r>
              <a:rPr lang="en-US" baseline="-25000" dirty="0"/>
              <a:t>01</a:t>
            </a:r>
            <a:r>
              <a:rPr lang="en-US" dirty="0"/>
              <a:t>                A</a:t>
            </a:r>
            <a:r>
              <a:rPr lang="en-US" baseline="-25000" dirty="0"/>
              <a:t>00</a:t>
            </a:r>
            <a:r>
              <a:rPr lang="en-US" dirty="0"/>
              <a:t>    A</a:t>
            </a:r>
            <a:r>
              <a:rPr lang="en-US" baseline="-25000" dirty="0"/>
              <a:t>01</a:t>
            </a:r>
            <a:r>
              <a:rPr lang="en-US" dirty="0"/>
              <a:t>                B</a:t>
            </a:r>
            <a:r>
              <a:rPr lang="en-US" baseline="-25000" dirty="0"/>
              <a:t>00</a:t>
            </a:r>
            <a:r>
              <a:rPr lang="en-US" dirty="0"/>
              <a:t>    B</a:t>
            </a:r>
            <a:r>
              <a:rPr lang="en-US" baseline="-25000" dirty="0"/>
              <a:t>01</a:t>
            </a:r>
          </a:p>
          <a:p>
            <a:pPr lvl="2">
              <a:buFontTx/>
              <a:buNone/>
            </a:pPr>
            <a:r>
              <a:rPr lang="en-US" baseline="-25000" dirty="0"/>
              <a:t>                              </a:t>
            </a:r>
            <a:r>
              <a:rPr lang="en-US" dirty="0"/>
              <a:t>=                             *</a:t>
            </a:r>
          </a:p>
          <a:p>
            <a:pPr lvl="2">
              <a:buFontTx/>
              <a:buNone/>
            </a:pPr>
            <a:r>
              <a:rPr lang="en-US" dirty="0"/>
              <a:t>C</a:t>
            </a:r>
            <a:r>
              <a:rPr lang="en-US" baseline="-25000" dirty="0"/>
              <a:t>10    </a:t>
            </a:r>
            <a:r>
              <a:rPr lang="en-US" dirty="0"/>
              <a:t>C</a:t>
            </a:r>
            <a:r>
              <a:rPr lang="en-US" baseline="-25000" dirty="0"/>
              <a:t>11</a:t>
            </a:r>
            <a:r>
              <a:rPr lang="en-US" dirty="0"/>
              <a:t>                A</a:t>
            </a:r>
            <a:r>
              <a:rPr lang="en-US" baseline="-25000" dirty="0"/>
              <a:t>10</a:t>
            </a:r>
            <a:r>
              <a:rPr lang="en-US" dirty="0"/>
              <a:t>    A</a:t>
            </a:r>
            <a:r>
              <a:rPr lang="en-US" baseline="-25000" dirty="0"/>
              <a:t>11</a:t>
            </a:r>
            <a:r>
              <a:rPr lang="en-US" dirty="0"/>
              <a:t>                B</a:t>
            </a:r>
            <a:r>
              <a:rPr lang="en-US" baseline="-25000" dirty="0"/>
              <a:t>10</a:t>
            </a:r>
            <a:r>
              <a:rPr lang="en-US" dirty="0"/>
              <a:t>    B</a:t>
            </a:r>
            <a:r>
              <a:rPr lang="en-US" baseline="-25000" dirty="0"/>
              <a:t>11</a:t>
            </a:r>
          </a:p>
          <a:p>
            <a:pPr lvl="2">
              <a:buFontTx/>
              <a:buNone/>
            </a:pPr>
            <a:endParaRPr lang="en-US" baseline="-25000" dirty="0"/>
          </a:p>
          <a:p>
            <a:pPr lvl="2">
              <a:buFontTx/>
              <a:buNone/>
            </a:pPr>
            <a:endParaRPr lang="en-US" baseline="-25000" dirty="0"/>
          </a:p>
          <a:p>
            <a:pPr lvl="2">
              <a:buFontTx/>
              <a:buNone/>
            </a:pPr>
            <a:r>
              <a:rPr lang="en-US" dirty="0"/>
              <a:t>                      </a:t>
            </a:r>
            <a:r>
              <a:rPr lang="en-US" dirty="0" smtClean="0"/>
              <a:t>M</a:t>
            </a:r>
            <a:r>
              <a:rPr lang="en-US" baseline="-25000" dirty="0" smtClean="0"/>
              <a:t>1</a:t>
            </a:r>
            <a:r>
              <a:rPr lang="en-US" dirty="0" smtClean="0"/>
              <a:t>   </a:t>
            </a:r>
            <a:r>
              <a:rPr lang="en-US" dirty="0"/>
              <a:t>+ M</a:t>
            </a:r>
            <a:r>
              <a:rPr lang="en-US" baseline="-25000" dirty="0"/>
              <a:t>4</a:t>
            </a:r>
            <a:r>
              <a:rPr lang="en-US" dirty="0"/>
              <a:t>  - M</a:t>
            </a:r>
            <a:r>
              <a:rPr lang="en-US" baseline="-25000" dirty="0"/>
              <a:t>5 </a:t>
            </a:r>
            <a:r>
              <a:rPr lang="en-US" dirty="0"/>
              <a:t>+ M</a:t>
            </a:r>
            <a:r>
              <a:rPr lang="en-US" baseline="-25000" dirty="0"/>
              <a:t>7</a:t>
            </a:r>
            <a:r>
              <a:rPr lang="en-US" dirty="0"/>
              <a:t>                        M</a:t>
            </a:r>
            <a:r>
              <a:rPr lang="en-US" baseline="-25000" dirty="0"/>
              <a:t>3 </a:t>
            </a:r>
            <a:r>
              <a:rPr lang="en-US" dirty="0"/>
              <a:t>+ M</a:t>
            </a:r>
            <a:r>
              <a:rPr lang="en-US" baseline="-25000" dirty="0"/>
              <a:t>5</a:t>
            </a:r>
            <a:r>
              <a:rPr lang="en-US" dirty="0"/>
              <a:t> </a:t>
            </a:r>
            <a:endParaRPr lang="en-US" baseline="-25000" dirty="0"/>
          </a:p>
          <a:p>
            <a:pPr lvl="2">
              <a:buFontTx/>
              <a:buNone/>
            </a:pPr>
            <a:r>
              <a:rPr lang="en-US" baseline="-25000" dirty="0"/>
              <a:t>                       </a:t>
            </a:r>
            <a:r>
              <a:rPr lang="en-US" dirty="0" smtClean="0"/>
              <a:t>=                   </a:t>
            </a:r>
            <a:endParaRPr lang="en-US" dirty="0"/>
          </a:p>
          <a:p>
            <a:pPr lvl="2">
              <a:buFontTx/>
              <a:buNone/>
            </a:pPr>
            <a:r>
              <a:rPr lang="en-US" dirty="0"/>
              <a:t>                       </a:t>
            </a:r>
            <a:r>
              <a:rPr lang="en-US" dirty="0" smtClean="0"/>
              <a:t>M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+ M</a:t>
            </a:r>
            <a:r>
              <a:rPr lang="en-US" baseline="-25000" dirty="0"/>
              <a:t>4                                               </a:t>
            </a:r>
            <a:r>
              <a:rPr lang="en-US" dirty="0"/>
              <a:t>M</a:t>
            </a:r>
            <a:r>
              <a:rPr lang="en-US" baseline="-25000" dirty="0"/>
              <a:t>1</a:t>
            </a:r>
            <a:r>
              <a:rPr lang="en-US" dirty="0"/>
              <a:t>   + M</a:t>
            </a:r>
            <a:r>
              <a:rPr lang="en-US" baseline="-25000" dirty="0"/>
              <a:t>3</a:t>
            </a:r>
            <a:r>
              <a:rPr lang="en-US" dirty="0"/>
              <a:t>  - M</a:t>
            </a:r>
            <a:r>
              <a:rPr lang="en-US" baseline="-25000" dirty="0"/>
              <a:t>2 </a:t>
            </a:r>
            <a:r>
              <a:rPr lang="en-US" dirty="0"/>
              <a:t>+ M</a:t>
            </a:r>
            <a:r>
              <a:rPr lang="en-US" baseline="-25000" dirty="0"/>
              <a:t>6</a:t>
            </a:r>
            <a:r>
              <a:rPr lang="en-US" dirty="0"/>
              <a:t> </a:t>
            </a:r>
            <a:endParaRPr lang="en-US" baseline="-25000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04800" y="2209800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smtClean="0">
                <a:latin typeface="+mn-lt"/>
              </a:rPr>
              <a:t>[</a:t>
            </a:r>
            <a:r>
              <a:rPr lang="en-US" sz="9600" dirty="0" smtClean="0">
                <a:latin typeface="+mn-lt"/>
              </a:rPr>
              <a:t>   </a:t>
            </a:r>
            <a:r>
              <a:rPr lang="en-US" sz="12000" dirty="0" smtClean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86000" y="2286000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smtClean="0">
                <a:latin typeface="+mn-lt"/>
              </a:rPr>
              <a:t>[</a:t>
            </a:r>
            <a:r>
              <a:rPr lang="en-US" sz="9600" dirty="0" smtClean="0">
                <a:latin typeface="+mn-lt"/>
              </a:rPr>
              <a:t>   </a:t>
            </a:r>
            <a:r>
              <a:rPr lang="en-US" sz="12000" dirty="0" smtClean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19600" y="2252008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smtClean="0">
                <a:latin typeface="+mn-lt"/>
              </a:rPr>
              <a:t>[</a:t>
            </a:r>
            <a:r>
              <a:rPr lang="en-US" sz="9600" dirty="0" smtClean="0">
                <a:latin typeface="+mn-lt"/>
              </a:rPr>
              <a:t>   </a:t>
            </a:r>
            <a:r>
              <a:rPr lang="en-US" sz="12000" dirty="0" smtClean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28800" y="4114800"/>
            <a:ext cx="685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smtClean="0">
                <a:latin typeface="+mn-lt"/>
              </a:rPr>
              <a:t>[</a:t>
            </a:r>
            <a:r>
              <a:rPr lang="en-US" sz="9600" dirty="0" smtClean="0">
                <a:latin typeface="+mn-lt"/>
              </a:rPr>
              <a:t>                    </a:t>
            </a:r>
            <a:r>
              <a:rPr lang="en-US" sz="12000" dirty="0" smtClean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4400" y="64008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Values of M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 M</a:t>
            </a:r>
            <a:r>
              <a:rPr lang="en-US" sz="2400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, … , M</a:t>
            </a:r>
            <a:r>
              <a:rPr lang="en-US" sz="2400" baseline="-25000" dirty="0" smtClean="0">
                <a:solidFill>
                  <a:srgbClr val="FF0000"/>
                </a:solidFill>
              </a:rPr>
              <a:t>7</a:t>
            </a:r>
            <a:r>
              <a:rPr lang="en-US" sz="2400" dirty="0" smtClean="0">
                <a:solidFill>
                  <a:srgbClr val="FF0000"/>
                </a:solidFill>
              </a:rPr>
              <a:t> are on the next slide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24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686800" cy="685800"/>
          </a:xfrm>
        </p:spPr>
        <p:txBody>
          <a:bodyPr/>
          <a:lstStyle/>
          <a:p>
            <a:r>
              <a:rPr lang="en-US"/>
              <a:t>Formulas for Strassen’s Algorithm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4953000" cy="5562600"/>
          </a:xfrm>
          <a:ln w="19050">
            <a:solidFill>
              <a:srgbClr val="191919"/>
            </a:solidFill>
          </a:ln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1</a:t>
            </a:r>
            <a:r>
              <a:rPr lang="en-US" dirty="0"/>
              <a:t> = (A</a:t>
            </a:r>
            <a:r>
              <a:rPr lang="en-US" baseline="-25000" dirty="0"/>
              <a:t>00</a:t>
            </a:r>
            <a:r>
              <a:rPr lang="en-US" dirty="0"/>
              <a:t> + A</a:t>
            </a:r>
            <a:r>
              <a:rPr lang="en-US" baseline="-25000" dirty="0"/>
              <a:t>11</a:t>
            </a:r>
            <a:r>
              <a:rPr lang="en-US" dirty="0"/>
              <a:t>)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(B</a:t>
            </a:r>
            <a:r>
              <a:rPr lang="en-US" baseline="-25000" dirty="0"/>
              <a:t>00</a:t>
            </a:r>
            <a:r>
              <a:rPr lang="en-US" dirty="0"/>
              <a:t> + </a:t>
            </a:r>
            <a:r>
              <a:rPr lang="en-US" b="0" dirty="0"/>
              <a:t>B</a:t>
            </a:r>
            <a:r>
              <a:rPr lang="en-US" b="0" baseline="-25000" dirty="0"/>
              <a:t>11</a:t>
            </a:r>
            <a:r>
              <a:rPr lang="en-US" b="0" dirty="0"/>
              <a:t>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2</a:t>
            </a:r>
            <a:r>
              <a:rPr lang="en-US" dirty="0"/>
              <a:t> = (A</a:t>
            </a:r>
            <a:r>
              <a:rPr lang="en-US" baseline="-25000" dirty="0"/>
              <a:t>10</a:t>
            </a:r>
            <a:r>
              <a:rPr lang="en-US" dirty="0"/>
              <a:t> + A</a:t>
            </a:r>
            <a:r>
              <a:rPr lang="en-US" baseline="-25000" dirty="0"/>
              <a:t>11</a:t>
            </a:r>
            <a:r>
              <a:rPr lang="en-US" dirty="0"/>
              <a:t>)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B</a:t>
            </a:r>
            <a:r>
              <a:rPr lang="en-US" baseline="-25000" dirty="0"/>
              <a:t>00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3</a:t>
            </a:r>
            <a:r>
              <a:rPr lang="en-US" dirty="0"/>
              <a:t> = A</a:t>
            </a:r>
            <a:r>
              <a:rPr lang="en-US" baseline="-25000" dirty="0"/>
              <a:t>00</a:t>
            </a:r>
            <a:r>
              <a:rPr lang="en-US" dirty="0"/>
              <a:t>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(B</a:t>
            </a:r>
            <a:r>
              <a:rPr lang="en-US" baseline="-25000" dirty="0"/>
              <a:t>01</a:t>
            </a:r>
            <a:r>
              <a:rPr lang="en-US" dirty="0"/>
              <a:t> - </a:t>
            </a:r>
            <a:r>
              <a:rPr lang="en-US" b="0" dirty="0"/>
              <a:t>B</a:t>
            </a:r>
            <a:r>
              <a:rPr lang="en-US" b="0" baseline="-25000" dirty="0"/>
              <a:t>11</a:t>
            </a:r>
            <a:r>
              <a:rPr lang="en-US" b="0" dirty="0"/>
              <a:t>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4</a:t>
            </a:r>
            <a:r>
              <a:rPr lang="en-US" dirty="0"/>
              <a:t> =  A</a:t>
            </a:r>
            <a:r>
              <a:rPr lang="en-US" baseline="-25000" dirty="0"/>
              <a:t>11</a:t>
            </a:r>
            <a:r>
              <a:rPr lang="en-US" dirty="0"/>
              <a:t>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(B</a:t>
            </a:r>
            <a:r>
              <a:rPr lang="en-US" baseline="-25000" dirty="0"/>
              <a:t>10</a:t>
            </a:r>
            <a:r>
              <a:rPr lang="en-US" dirty="0"/>
              <a:t> - </a:t>
            </a:r>
            <a:r>
              <a:rPr lang="en-US" b="0" dirty="0"/>
              <a:t>B</a:t>
            </a:r>
            <a:r>
              <a:rPr lang="en-US" b="0" baseline="-25000" dirty="0"/>
              <a:t>00</a:t>
            </a:r>
            <a:r>
              <a:rPr lang="en-US" b="0" dirty="0"/>
              <a:t>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5</a:t>
            </a:r>
            <a:r>
              <a:rPr lang="en-US" dirty="0"/>
              <a:t> = (A</a:t>
            </a:r>
            <a:r>
              <a:rPr lang="en-US" baseline="-25000" dirty="0"/>
              <a:t>00</a:t>
            </a:r>
            <a:r>
              <a:rPr lang="en-US" dirty="0"/>
              <a:t> + A</a:t>
            </a:r>
            <a:r>
              <a:rPr lang="en-US" baseline="-25000" dirty="0"/>
              <a:t>01</a:t>
            </a:r>
            <a:r>
              <a:rPr lang="en-US" dirty="0"/>
              <a:t>)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</a:t>
            </a:r>
            <a:r>
              <a:rPr lang="en-US" b="0" dirty="0"/>
              <a:t>B</a:t>
            </a:r>
            <a:r>
              <a:rPr lang="en-US" b="0" baseline="-25000" dirty="0"/>
              <a:t>11</a:t>
            </a: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6</a:t>
            </a:r>
            <a:r>
              <a:rPr lang="en-US" dirty="0"/>
              <a:t> = (A</a:t>
            </a:r>
            <a:r>
              <a:rPr lang="en-US" baseline="-25000" dirty="0"/>
              <a:t>10</a:t>
            </a:r>
            <a:r>
              <a:rPr lang="en-US" dirty="0"/>
              <a:t> - A</a:t>
            </a:r>
            <a:r>
              <a:rPr lang="en-US" baseline="-25000" dirty="0"/>
              <a:t>00</a:t>
            </a:r>
            <a:r>
              <a:rPr lang="en-US" dirty="0"/>
              <a:t>)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(B</a:t>
            </a:r>
            <a:r>
              <a:rPr lang="en-US" baseline="-25000" dirty="0"/>
              <a:t>00</a:t>
            </a:r>
            <a:r>
              <a:rPr lang="en-US" dirty="0"/>
              <a:t> + </a:t>
            </a:r>
            <a:r>
              <a:rPr lang="en-US" b="0" dirty="0"/>
              <a:t>B</a:t>
            </a:r>
            <a:r>
              <a:rPr lang="en-US" b="0" baseline="-25000" dirty="0"/>
              <a:t>01</a:t>
            </a:r>
            <a:r>
              <a:rPr lang="en-US" b="0" dirty="0"/>
              <a:t>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7</a:t>
            </a:r>
            <a:r>
              <a:rPr lang="en-US" dirty="0"/>
              <a:t> = (A</a:t>
            </a:r>
            <a:r>
              <a:rPr lang="en-US" baseline="-25000" dirty="0"/>
              <a:t>01</a:t>
            </a:r>
            <a:r>
              <a:rPr lang="en-US" dirty="0"/>
              <a:t> - A</a:t>
            </a:r>
            <a:r>
              <a:rPr lang="en-US" baseline="-25000" dirty="0"/>
              <a:t>11</a:t>
            </a:r>
            <a:r>
              <a:rPr lang="en-US" dirty="0"/>
              <a:t>)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(B</a:t>
            </a:r>
            <a:r>
              <a:rPr lang="en-US" baseline="-25000" dirty="0"/>
              <a:t>10</a:t>
            </a:r>
            <a:r>
              <a:rPr lang="en-US" dirty="0"/>
              <a:t> + </a:t>
            </a:r>
            <a:r>
              <a:rPr lang="en-US" b="0" dirty="0"/>
              <a:t>B</a:t>
            </a:r>
            <a:r>
              <a:rPr lang="en-US" b="0" baseline="-25000" dirty="0"/>
              <a:t>11</a:t>
            </a:r>
            <a:r>
              <a:rPr lang="en-US" b="0" dirty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72200" y="106680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many additions and multiplications?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Recursive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We multiply square matrices whose size is a power of 2 (if not, pad with zeroes)</a:t>
            </a:r>
          </a:p>
          <a:p>
            <a:r>
              <a:rPr lang="en-US" dirty="0" smtClean="0"/>
              <a:t>Break up each matrix into four N/2 x N/2 </a:t>
            </a:r>
            <a:r>
              <a:rPr lang="en-US" dirty="0" err="1" smtClean="0"/>
              <a:t>submatrices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Recursively multiply the parts.</a:t>
            </a:r>
          </a:p>
          <a:p>
            <a:r>
              <a:rPr lang="en-US" dirty="0"/>
              <a:t>How many additions and multiplications</a:t>
            </a:r>
            <a:r>
              <a:rPr lang="en-US" dirty="0" smtClean="0"/>
              <a:t>?</a:t>
            </a: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dirty="0"/>
              <a:t> If we do "normal matrix multiplication" recursively using divide and conquer</a:t>
            </a:r>
            <a:r>
              <a:rPr lang="en-US" dirty="0" smtClean="0"/>
              <a:t>?</a:t>
            </a: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dirty="0"/>
              <a:t> If we use </a:t>
            </a:r>
            <a:r>
              <a:rPr lang="en-US" dirty="0" err="1"/>
              <a:t>Strassen's</a:t>
            </a:r>
            <a:r>
              <a:rPr lang="en-US" dirty="0"/>
              <a:t> formulas?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15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 of Strassen’s Algorithm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610600" cy="5286375"/>
          </a:xfrm>
        </p:spPr>
        <p:txBody>
          <a:bodyPr>
            <a:normAutofit/>
          </a:bodyPr>
          <a:lstStyle/>
          <a:p>
            <a:pPr marL="457200" indent="-457200">
              <a:buFont typeface="Monotype Sorts" pitchFamily="2" charset="2"/>
              <a:buNone/>
            </a:pPr>
            <a:r>
              <a:rPr lang="en-US" dirty="0"/>
              <a:t>If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/>
              <a:t>is not a power of 2, matrices can be padded with zeros.</a:t>
            </a:r>
          </a:p>
          <a:p>
            <a:pPr marL="457200" indent="-457200">
              <a:buFont typeface="Monotype Sorts" pitchFamily="2" charset="2"/>
              <a:buNone/>
            </a:pPr>
            <a:r>
              <a:rPr lang="en-US" dirty="0" smtClean="0"/>
              <a:t>Number </a:t>
            </a:r>
            <a:r>
              <a:rPr lang="en-US" dirty="0"/>
              <a:t>of multiplications:</a:t>
            </a:r>
          </a:p>
          <a:p>
            <a:pPr marL="457200" indent="-457200">
              <a:buFont typeface="Monotype Sorts" pitchFamily="2" charset="2"/>
              <a:buNone/>
            </a:pPr>
            <a:r>
              <a:rPr lang="en-US" dirty="0"/>
              <a:t>          </a:t>
            </a:r>
            <a:r>
              <a:rPr lang="en-US" dirty="0" smtClean="0"/>
              <a:t>M(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dirty="0"/>
              <a:t>= </a:t>
            </a:r>
            <a:r>
              <a:rPr lang="en-US" dirty="0" smtClean="0"/>
              <a:t>7M(</a:t>
            </a:r>
            <a:r>
              <a:rPr lang="en-US" i="1" dirty="0" smtClean="0"/>
              <a:t>N</a:t>
            </a:r>
            <a:r>
              <a:rPr lang="en-US" dirty="0" smtClean="0"/>
              <a:t>/2) + C,   </a:t>
            </a:r>
            <a:r>
              <a:rPr lang="en-US" dirty="0"/>
              <a:t>M(1) = 1</a:t>
            </a:r>
          </a:p>
          <a:p>
            <a:pPr marL="457200" indent="-457200">
              <a:buFont typeface="Monotype Sorts" pitchFamily="2" charset="2"/>
              <a:buNone/>
            </a:pPr>
            <a:r>
              <a:rPr lang="en-US" dirty="0"/>
              <a:t>Solution: </a:t>
            </a:r>
            <a:r>
              <a:rPr lang="en-US" dirty="0" smtClean="0"/>
              <a:t>M(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dirty="0"/>
              <a:t>= </a:t>
            </a:r>
            <a:r>
              <a:rPr lang="en-US" dirty="0" smtClean="0"/>
              <a:t>  </a:t>
            </a:r>
            <a:r>
              <a:rPr lang="en-US" dirty="0" smtClean="0">
                <a:sym typeface="Symbol"/>
              </a:rPr>
              <a:t>(</a:t>
            </a:r>
            <a:r>
              <a:rPr lang="en-US" i="1" dirty="0" err="1" smtClean="0"/>
              <a:t>N</a:t>
            </a:r>
            <a:r>
              <a:rPr lang="en-US" baseline="30000" dirty="0" err="1" smtClean="0"/>
              <a:t>log</a:t>
            </a:r>
            <a:r>
              <a:rPr lang="en-US" baseline="30000" dirty="0" smtClean="0"/>
              <a:t> </a:t>
            </a:r>
            <a:r>
              <a:rPr lang="en-US" sz="2400" baseline="8000" dirty="0" smtClean="0"/>
              <a:t>2</a:t>
            </a:r>
            <a:r>
              <a:rPr lang="en-US" baseline="30000" dirty="0" smtClean="0"/>
              <a:t>7</a:t>
            </a:r>
            <a:r>
              <a:rPr lang="en-US" dirty="0" smtClean="0"/>
              <a:t>)</a:t>
            </a:r>
            <a:r>
              <a:rPr lang="en-US" baseline="30000" dirty="0" smtClean="0"/>
              <a:t> </a:t>
            </a:r>
            <a:r>
              <a:rPr lang="en-US" dirty="0">
                <a:latin typeface="Lucida Grande" pitchFamily="84" charset="0"/>
                <a:cs typeface="Times New Roman" pitchFamily="18" charset="0"/>
              </a:rPr>
              <a:t>≈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 smtClean="0"/>
              <a:t>N</a:t>
            </a:r>
            <a:r>
              <a:rPr lang="en-US" baseline="30000" dirty="0" smtClean="0"/>
              <a:t>2.807   </a:t>
            </a:r>
            <a:br>
              <a:rPr lang="en-US" baseline="30000" dirty="0" smtClean="0"/>
            </a:br>
            <a:r>
              <a:rPr lang="en-US" baseline="30000" dirty="0" smtClean="0"/>
              <a:t>                                </a:t>
            </a:r>
            <a:r>
              <a:rPr lang="en-US" dirty="0"/>
              <a:t>vs.  </a:t>
            </a:r>
            <a:r>
              <a:rPr lang="en-US" i="1" dirty="0" smtClean="0"/>
              <a:t>N</a:t>
            </a:r>
            <a:r>
              <a:rPr lang="en-US" baseline="30000" dirty="0" smtClean="0"/>
              <a:t>3 </a:t>
            </a:r>
            <a:r>
              <a:rPr lang="en-US" dirty="0"/>
              <a:t>of brute-force </a:t>
            </a:r>
            <a:r>
              <a:rPr lang="en-US" dirty="0" smtClean="0"/>
              <a:t>algorithm.</a:t>
            </a:r>
          </a:p>
          <a:p>
            <a:pPr marL="457200" indent="-457200">
              <a:buFont typeface="Monotype Sorts" pitchFamily="2" charset="2"/>
              <a:buNone/>
            </a:pPr>
            <a:r>
              <a:rPr lang="en-US" dirty="0" smtClean="0"/>
              <a:t>What if we also count the additions?</a:t>
            </a:r>
            <a:endParaRPr lang="en-US" dirty="0"/>
          </a:p>
          <a:p>
            <a:pPr marL="457200" indent="-457200">
              <a:buFont typeface="Monotype Sorts" pitchFamily="2" charset="2"/>
              <a:buNone/>
            </a:pPr>
            <a:r>
              <a:rPr lang="en-US" dirty="0" smtClean="0"/>
              <a:t>Algorithms </a:t>
            </a:r>
            <a:r>
              <a:rPr lang="en-US" dirty="0"/>
              <a:t>with better asymptotic efficiency are known but </a:t>
            </a:r>
            <a:r>
              <a:rPr lang="en-US" dirty="0" smtClean="0"/>
              <a:t>they are </a:t>
            </a:r>
            <a:r>
              <a:rPr lang="en-US" dirty="0"/>
              <a:t>even more complex. </a:t>
            </a:r>
            <a:endParaRPr lang="en-US" dirty="0" smtClean="0"/>
          </a:p>
          <a:p>
            <a:pPr marL="457200" indent="-457200">
              <a:buFont typeface="Monotype Sorts" pitchFamily="2" charset="2"/>
              <a:buNone/>
            </a:pPr>
            <a:endParaRPr lang="en-US" dirty="0"/>
          </a:p>
          <a:p>
            <a:pPr marL="457200" indent="-45720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 results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95400"/>
            <a:ext cx="2895600" cy="26474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1295400"/>
            <a:ext cx="2895600" cy="468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356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b="1" dirty="0" smtClean="0"/>
              <a:t>Student Questions</a:t>
            </a:r>
          </a:p>
          <a:p>
            <a:endParaRPr lang="en-US" dirty="0" smtClean="0"/>
          </a:p>
          <a:p>
            <a:r>
              <a:rPr lang="en-US" dirty="0" smtClean="0"/>
              <a:t>Convex Hull (Divide and Conquer)</a:t>
            </a:r>
          </a:p>
          <a:p>
            <a:r>
              <a:rPr lang="en-US" dirty="0" smtClean="0"/>
              <a:t>Matrix Multiplication (</a:t>
            </a:r>
            <a:r>
              <a:rPr lang="en-US" dirty="0" err="1" smtClean="0"/>
              <a:t>Strassen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Reminder: The Master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Master Theorem for Divide and Conquer recurrence relations:</a:t>
            </a:r>
          </a:p>
          <a:p>
            <a:r>
              <a:rPr lang="en-US" dirty="0" smtClean="0"/>
              <a:t>Consider</a:t>
            </a:r>
            <a:br>
              <a:rPr lang="en-US" dirty="0" smtClean="0"/>
            </a:br>
            <a:r>
              <a:rPr lang="en-US" dirty="0" smtClean="0"/>
              <a:t>            T(n) = </a:t>
            </a:r>
            <a:r>
              <a:rPr lang="en-US" dirty="0" err="1" smtClean="0"/>
              <a:t>aT</a:t>
            </a:r>
            <a:r>
              <a:rPr lang="en-US" dirty="0" smtClean="0"/>
              <a:t>(n/b) +</a:t>
            </a:r>
            <a:r>
              <a:rPr lang="az-Cyrl-AZ" dirty="0"/>
              <a:t> Ѳ</a:t>
            </a:r>
            <a:r>
              <a:rPr lang="en-US" dirty="0"/>
              <a:t>(</a:t>
            </a:r>
            <a:r>
              <a:rPr lang="en-US" dirty="0" err="1"/>
              <a:t>n</a:t>
            </a:r>
            <a:r>
              <a:rPr lang="en-US" baseline="30000" dirty="0" err="1"/>
              <a:t>k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solution is </a:t>
            </a:r>
          </a:p>
          <a:p>
            <a:pPr lvl="1"/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k</a:t>
            </a:r>
            <a:r>
              <a:rPr lang="en-US" dirty="0" smtClean="0"/>
              <a:t>)		if   a &lt; </a:t>
            </a:r>
            <a:r>
              <a:rPr lang="en-US" dirty="0" err="1" smtClean="0"/>
              <a:t>b</a:t>
            </a:r>
            <a:r>
              <a:rPr lang="en-US" baseline="30000" dirty="0" err="1" smtClean="0"/>
              <a:t>k</a:t>
            </a:r>
            <a:endParaRPr lang="en-US" baseline="30000" dirty="0" smtClean="0"/>
          </a:p>
          <a:p>
            <a:pPr lvl="1"/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k</a:t>
            </a:r>
            <a:r>
              <a:rPr lang="en-US" baseline="30000" dirty="0" smtClean="0"/>
              <a:t> </a:t>
            </a:r>
            <a:r>
              <a:rPr lang="en-US" dirty="0" smtClean="0"/>
              <a:t>log n)	if   a = </a:t>
            </a:r>
            <a:r>
              <a:rPr lang="en-US" dirty="0" err="1" smtClean="0"/>
              <a:t>b</a:t>
            </a:r>
            <a:r>
              <a:rPr lang="en-US" baseline="30000" dirty="0" err="1" smtClean="0"/>
              <a:t>k</a:t>
            </a:r>
            <a:endParaRPr lang="en-US" baseline="30000" dirty="0" smtClean="0"/>
          </a:p>
          <a:p>
            <a:pPr lvl="1"/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log</a:t>
            </a:r>
            <a:r>
              <a:rPr lang="en-US" sz="2000" baseline="14000" dirty="0" err="1" smtClean="0"/>
              <a:t>b</a:t>
            </a:r>
            <a:r>
              <a:rPr lang="en-US" baseline="30000" dirty="0" err="1" smtClean="0"/>
              <a:t>a</a:t>
            </a:r>
            <a:r>
              <a:rPr lang="en-US" dirty="0" smtClean="0"/>
              <a:t>)	if   a &gt; </a:t>
            </a:r>
            <a:r>
              <a:rPr lang="en-US" dirty="0" err="1" smtClean="0"/>
              <a:t>b</a:t>
            </a:r>
            <a:r>
              <a:rPr lang="en-US" baseline="30000" dirty="0" err="1" smtClean="0"/>
              <a:t>k</a:t>
            </a:r>
            <a:endParaRPr lang="en-US" baseline="300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05760" y="3244334"/>
            <a:ext cx="2732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(40 is the highest possible)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79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 Hull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Again, sort by x-coordinate, with tie going to larger y-coordinate.</a:t>
            </a:r>
          </a:p>
          <a:p>
            <a:endParaRPr lang="en-US" dirty="0"/>
          </a:p>
        </p:txBody>
      </p:sp>
      <p:pic>
        <p:nvPicPr>
          <p:cNvPr id="4" name="Picture 4" descr="fig04_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2286000"/>
            <a:ext cx="8153400" cy="38052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885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calculation of Upper Hull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027" descr="fig04_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720850"/>
            <a:ext cx="8153400" cy="35528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767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Simplifying the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8458200" cy="6172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400" b="1" dirty="0" smtClean="0">
                <a:solidFill>
                  <a:srgbClr val="FF0000"/>
                </a:solidFill>
              </a:rPr>
              <a:t>We can simplify two things at once:</a:t>
            </a:r>
          </a:p>
          <a:p>
            <a:r>
              <a:rPr lang="en-US" dirty="0" smtClean="0"/>
              <a:t>Finding the distance of P from line P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2, and</a:t>
            </a:r>
          </a:p>
          <a:p>
            <a:r>
              <a:rPr lang="en-US" dirty="0" smtClean="0"/>
              <a:t>Determining whether P is "to the left" of  P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</a:p>
          <a:p>
            <a:pPr lvl="1"/>
            <a:r>
              <a:rPr lang="en-US" dirty="0" smtClean="0"/>
              <a:t>The area of the triangle through P</a:t>
            </a:r>
            <a:r>
              <a:rPr lang="en-US" baseline="-25000" dirty="0" smtClean="0"/>
              <a:t>1</a:t>
            </a:r>
            <a:r>
              <a:rPr lang="en-US" dirty="0" smtClean="0"/>
              <a:t>=(x</a:t>
            </a:r>
            <a:r>
              <a:rPr lang="en-US" baseline="-25000" dirty="0" smtClean="0"/>
              <a:t>1</a:t>
            </a:r>
            <a:r>
              <a:rPr lang="en-US" dirty="0" smtClean="0"/>
              <a:t>,y</a:t>
            </a:r>
            <a:r>
              <a:rPr lang="en-US" baseline="-25000" dirty="0" smtClean="0"/>
              <a:t>1</a:t>
            </a:r>
            <a:r>
              <a:rPr lang="en-US" dirty="0" smtClean="0"/>
              <a:t>), P</a:t>
            </a:r>
            <a:r>
              <a:rPr lang="en-US" baseline="-25000" dirty="0" smtClean="0"/>
              <a:t>2</a:t>
            </a:r>
            <a:r>
              <a:rPr lang="en-US" dirty="0" smtClean="0"/>
              <a:t>=(x</a:t>
            </a:r>
            <a:r>
              <a:rPr lang="en-US" baseline="-25000" dirty="0" smtClean="0"/>
              <a:t>2</a:t>
            </a:r>
            <a:r>
              <a:rPr lang="en-US" dirty="0" smtClean="0"/>
              <a:t>,y</a:t>
            </a:r>
            <a:r>
              <a:rPr lang="en-US" baseline="-25000" dirty="0" smtClean="0"/>
              <a:t>2</a:t>
            </a:r>
            <a:r>
              <a:rPr lang="en-US" dirty="0" smtClean="0"/>
              <a:t>), and P</a:t>
            </a:r>
            <a:r>
              <a:rPr lang="en-US" baseline="-25000" dirty="0" smtClean="0"/>
              <a:t>3</a:t>
            </a:r>
            <a:r>
              <a:rPr lang="en-US" dirty="0" smtClean="0"/>
              <a:t>=(x</a:t>
            </a:r>
            <a:r>
              <a:rPr lang="en-US" baseline="-25000" dirty="0" smtClean="0"/>
              <a:t>3</a:t>
            </a:r>
            <a:r>
              <a:rPr lang="en-US" dirty="0" smtClean="0"/>
              <a:t>,y</a:t>
            </a:r>
            <a:r>
              <a:rPr lang="en-US" baseline="-25000" dirty="0" smtClean="0"/>
              <a:t>e</a:t>
            </a:r>
            <a:r>
              <a:rPr lang="en-US" dirty="0" smtClean="0"/>
              <a:t>) is ½ of the absolute value of the determinant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2"/>
            <a:r>
              <a:rPr lang="en-US" dirty="0"/>
              <a:t>For a proof of this property, see </a:t>
            </a:r>
            <a:r>
              <a:rPr lang="en-US" u="sng" dirty="0">
                <a:hlinkClick r:id="rId4"/>
              </a:rPr>
              <a:t>http://</a:t>
            </a:r>
            <a:r>
              <a:rPr lang="en-US" u="sng" dirty="0" smtClean="0">
                <a:hlinkClick r:id="rId4"/>
              </a:rPr>
              <a:t>mathforum.org/library/drmath/view/55063.html</a:t>
            </a:r>
            <a:endParaRPr lang="en-US" u="sng" dirty="0" smtClean="0"/>
          </a:p>
          <a:p>
            <a:pPr lvl="2"/>
            <a:r>
              <a:rPr lang="en-US" dirty="0" smtClean="0"/>
              <a:t>How do we use this to calculate distance from P to the line?</a:t>
            </a:r>
            <a:endParaRPr lang="en-US" dirty="0"/>
          </a:p>
          <a:p>
            <a:pPr lvl="1"/>
            <a:r>
              <a:rPr lang="en-US" dirty="0" smtClean="0"/>
              <a:t>The sign of the determinant is positive if the order of the three points is clockwise, and negative if it is counter-clockwise</a:t>
            </a:r>
          </a:p>
          <a:p>
            <a:pPr lvl="2"/>
            <a:r>
              <a:rPr lang="en-US" dirty="0" smtClean="0"/>
              <a:t>Clockwise means that P</a:t>
            </a:r>
            <a:r>
              <a:rPr lang="en-US" baseline="-25000" dirty="0" smtClean="0"/>
              <a:t>3 </a:t>
            </a:r>
            <a:r>
              <a:rPr lang="en-US" dirty="0" smtClean="0"/>
              <a:t>is "to the left" of directed line segment P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</a:p>
          <a:p>
            <a:r>
              <a:rPr lang="en-US" dirty="0" smtClean="0"/>
              <a:t>Speeding up the calculation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828799" y="2438400"/>
          <a:ext cx="5597979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3073320" imgH="711000" progId="Equation.3">
                  <p:embed/>
                </p:oleObj>
              </mc:Choice>
              <mc:Fallback>
                <p:oleObj name="Equation" r:id="rId5" imgW="307332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799" y="2438400"/>
                        <a:ext cx="5597979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295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of </a:t>
            </a:r>
            <a:r>
              <a:rPr lang="en-US" dirty="0" err="1" smtClean="0"/>
              <a:t>quickhull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362200"/>
          </a:xfrm>
        </p:spPr>
        <p:txBody>
          <a:bodyPr/>
          <a:lstStyle/>
          <a:p>
            <a:r>
              <a:rPr lang="en-US" dirty="0" smtClean="0"/>
              <a:t>What arrangements of points give us worst case behavior?</a:t>
            </a:r>
          </a:p>
          <a:p>
            <a:r>
              <a:rPr lang="en-US" dirty="0" smtClean="0"/>
              <a:t>Average case is much better.  Why?</a:t>
            </a:r>
          </a:p>
        </p:txBody>
      </p:sp>
      <p:pic>
        <p:nvPicPr>
          <p:cNvPr id="4" name="Picture 1027" descr="fig04_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914400"/>
            <a:ext cx="5105400" cy="22246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0764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Ordinary  </a:t>
            </a:r>
            <a:r>
              <a:rPr lang="en-US" dirty="0"/>
              <a:t>Matrix Multiplication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28600" y="962025"/>
            <a:ext cx="8610600" cy="4905375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dirty="0"/>
              <a:t>    </a:t>
            </a:r>
            <a:r>
              <a:rPr lang="en-US" dirty="0" smtClean="0"/>
              <a:t>How many additions and multiplications are needed to compute the product of two 2x2 matrices?</a:t>
            </a:r>
            <a:endParaRPr lang="en-US" dirty="0"/>
          </a:p>
          <a:p>
            <a:endParaRPr lang="en-US" dirty="0"/>
          </a:p>
          <a:p>
            <a:pPr lvl="2">
              <a:buFontTx/>
              <a:buNone/>
            </a:pPr>
            <a:r>
              <a:rPr lang="en-US" dirty="0"/>
              <a:t>C</a:t>
            </a:r>
            <a:r>
              <a:rPr lang="en-US" baseline="-25000" dirty="0"/>
              <a:t>00    </a:t>
            </a:r>
            <a:r>
              <a:rPr lang="en-US" dirty="0"/>
              <a:t>C</a:t>
            </a:r>
            <a:r>
              <a:rPr lang="en-US" baseline="-25000" dirty="0"/>
              <a:t>01</a:t>
            </a:r>
            <a:r>
              <a:rPr lang="en-US" dirty="0"/>
              <a:t>                A</a:t>
            </a:r>
            <a:r>
              <a:rPr lang="en-US" baseline="-25000" dirty="0"/>
              <a:t>00</a:t>
            </a:r>
            <a:r>
              <a:rPr lang="en-US" dirty="0"/>
              <a:t>    A</a:t>
            </a:r>
            <a:r>
              <a:rPr lang="en-US" baseline="-25000" dirty="0"/>
              <a:t>01</a:t>
            </a:r>
            <a:r>
              <a:rPr lang="en-US" dirty="0"/>
              <a:t>                B</a:t>
            </a:r>
            <a:r>
              <a:rPr lang="en-US" baseline="-25000" dirty="0"/>
              <a:t>00</a:t>
            </a:r>
            <a:r>
              <a:rPr lang="en-US" dirty="0"/>
              <a:t>    B</a:t>
            </a:r>
            <a:r>
              <a:rPr lang="en-US" baseline="-25000" dirty="0"/>
              <a:t>01</a:t>
            </a:r>
          </a:p>
          <a:p>
            <a:pPr lvl="2">
              <a:buFontTx/>
              <a:buNone/>
            </a:pPr>
            <a:r>
              <a:rPr lang="en-US" baseline="-25000" dirty="0"/>
              <a:t>                              </a:t>
            </a:r>
            <a:r>
              <a:rPr lang="en-US" dirty="0"/>
              <a:t>=                             *</a:t>
            </a:r>
          </a:p>
          <a:p>
            <a:pPr lvl="2">
              <a:buFontTx/>
              <a:buNone/>
            </a:pPr>
            <a:r>
              <a:rPr lang="en-US" dirty="0"/>
              <a:t>C</a:t>
            </a:r>
            <a:r>
              <a:rPr lang="en-US" baseline="-25000" dirty="0"/>
              <a:t>10    </a:t>
            </a:r>
            <a:r>
              <a:rPr lang="en-US" dirty="0"/>
              <a:t>C</a:t>
            </a:r>
            <a:r>
              <a:rPr lang="en-US" baseline="-25000" dirty="0"/>
              <a:t>11</a:t>
            </a:r>
            <a:r>
              <a:rPr lang="en-US" dirty="0"/>
              <a:t>                A</a:t>
            </a:r>
            <a:r>
              <a:rPr lang="en-US" baseline="-25000" dirty="0"/>
              <a:t>10</a:t>
            </a:r>
            <a:r>
              <a:rPr lang="en-US" dirty="0"/>
              <a:t>    A</a:t>
            </a:r>
            <a:r>
              <a:rPr lang="en-US" baseline="-25000" dirty="0"/>
              <a:t>11</a:t>
            </a:r>
            <a:r>
              <a:rPr lang="en-US" dirty="0"/>
              <a:t>                B</a:t>
            </a:r>
            <a:r>
              <a:rPr lang="en-US" baseline="-25000" dirty="0"/>
              <a:t>10</a:t>
            </a:r>
            <a:r>
              <a:rPr lang="en-US" dirty="0"/>
              <a:t>    B</a:t>
            </a:r>
            <a:r>
              <a:rPr lang="en-US" baseline="-25000" dirty="0"/>
              <a:t>11</a:t>
            </a:r>
          </a:p>
          <a:p>
            <a:pPr lvl="2">
              <a:buFontTx/>
              <a:buNone/>
            </a:pPr>
            <a:endParaRPr lang="en-US" baseline="-25000" dirty="0"/>
          </a:p>
          <a:p>
            <a:pPr lvl="2">
              <a:buFontTx/>
              <a:buNone/>
            </a:pPr>
            <a:endParaRPr lang="en-US" baseline="-25000" dirty="0" smtClean="0"/>
          </a:p>
          <a:p>
            <a:pPr lvl="2">
              <a:buFontTx/>
              <a:buNone/>
            </a:pPr>
            <a:endParaRPr lang="en-US" baseline="-25000" dirty="0"/>
          </a:p>
          <a:p>
            <a:pPr lvl="2">
              <a:buFontTx/>
              <a:buNone/>
            </a:pPr>
            <a:endParaRPr lang="en-US" baseline="-25000" dirty="0" smtClean="0"/>
          </a:p>
          <a:p>
            <a:pPr lvl="2">
              <a:buFontTx/>
              <a:buNone/>
            </a:pPr>
            <a:endParaRPr lang="en-US" baseline="-25000" dirty="0"/>
          </a:p>
          <a:p>
            <a:pPr lvl="2">
              <a:buFontTx/>
              <a:buNone/>
            </a:pPr>
            <a:endParaRPr lang="en-US" baseline="-25000" dirty="0" smtClean="0"/>
          </a:p>
          <a:p>
            <a:pPr lvl="2">
              <a:buFontTx/>
              <a:buNone/>
            </a:pPr>
            <a:endParaRPr lang="en-US" baseline="-25000" dirty="0"/>
          </a:p>
          <a:p>
            <a:pPr lvl="2">
              <a:buFontTx/>
              <a:buNone/>
            </a:pPr>
            <a:endParaRPr lang="en-US" baseline="-25000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228600" y="2709208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smtClean="0">
                <a:latin typeface="+mn-lt"/>
              </a:rPr>
              <a:t>[</a:t>
            </a:r>
            <a:r>
              <a:rPr lang="en-US" sz="9600" dirty="0" smtClean="0">
                <a:latin typeface="+mn-lt"/>
              </a:rPr>
              <a:t>   </a:t>
            </a:r>
            <a:r>
              <a:rPr lang="en-US" sz="12000" dirty="0" smtClean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86000" y="2709208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smtClean="0">
                <a:latin typeface="+mn-lt"/>
              </a:rPr>
              <a:t>[</a:t>
            </a:r>
            <a:r>
              <a:rPr lang="en-US" sz="9600" dirty="0" smtClean="0">
                <a:latin typeface="+mn-lt"/>
              </a:rPr>
              <a:t>   </a:t>
            </a:r>
            <a:r>
              <a:rPr lang="en-US" sz="12000" dirty="0" smtClean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19600" y="2709208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 smtClean="0">
                <a:latin typeface="+mn-lt"/>
              </a:rPr>
              <a:t>[</a:t>
            </a:r>
            <a:r>
              <a:rPr lang="en-US" sz="9600" dirty="0" smtClean="0">
                <a:latin typeface="+mn-lt"/>
              </a:rPr>
              <a:t>   </a:t>
            </a:r>
            <a:r>
              <a:rPr lang="en-US" sz="12000" dirty="0" smtClean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103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18713</TotalTime>
  <Words>835</Words>
  <Application>Microsoft Office PowerPoint</Application>
  <PresentationFormat>On-screen Show (4:3)</PresentationFormat>
  <Paragraphs>149</Paragraphs>
  <Slides>13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Arial Black</vt:lpstr>
      <vt:lpstr>Calibri</vt:lpstr>
      <vt:lpstr>Lucida Grande</vt:lpstr>
      <vt:lpstr>Monotype Sorts</vt:lpstr>
      <vt:lpstr>Symbol</vt:lpstr>
      <vt:lpstr>Times New Roman</vt:lpstr>
      <vt:lpstr>Default Design</vt:lpstr>
      <vt:lpstr>Equation</vt:lpstr>
      <vt:lpstr>PowerPoint Presentation</vt:lpstr>
      <vt:lpstr>Exam results</vt:lpstr>
      <vt:lpstr>MA/CSSE 473 Day 17</vt:lpstr>
      <vt:lpstr>Reminder: The Master Theorem</vt:lpstr>
      <vt:lpstr>Convex Hull Problem</vt:lpstr>
      <vt:lpstr>Recursive calculation of Upper Hull</vt:lpstr>
      <vt:lpstr>Simplifying the Calculations</vt:lpstr>
      <vt:lpstr>Efficiency of quickhull algorithm</vt:lpstr>
      <vt:lpstr>Ordinary  Matrix Multiplication</vt:lpstr>
      <vt:lpstr>Strassen’s Matrix Multiplication</vt:lpstr>
      <vt:lpstr>Formulas for Strassen’s Algorithm</vt:lpstr>
      <vt:lpstr>The Recursive Algorithm</vt:lpstr>
      <vt:lpstr>Analysis of Strassen’s Algorithm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CSSE Department</cp:lastModifiedBy>
  <cp:revision>621</cp:revision>
  <cp:lastPrinted>2012-09-21T13:34:02Z</cp:lastPrinted>
  <dcterms:modified xsi:type="dcterms:W3CDTF">2014-10-02T13:39:07Z</dcterms:modified>
</cp:coreProperties>
</file>