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6" r:id="rId3"/>
    <p:sldId id="429" r:id="rId4"/>
    <p:sldId id="438" r:id="rId5"/>
    <p:sldId id="432" r:id="rId6"/>
    <p:sldId id="433" r:id="rId7"/>
    <p:sldId id="442" r:id="rId8"/>
    <p:sldId id="441" r:id="rId9"/>
    <p:sldId id="434" r:id="rId10"/>
    <p:sldId id="443" r:id="rId11"/>
    <p:sldId id="451" r:id="rId12"/>
    <p:sldId id="444" r:id="rId13"/>
    <p:sldId id="445" r:id="rId14"/>
    <p:sldId id="446" r:id="rId15"/>
    <p:sldId id="448" r:id="rId16"/>
    <p:sldId id="449" r:id="rId17"/>
    <p:sldId id="450" r:id="rId18"/>
    <p:sldId id="447" r:id="rId19"/>
    <p:sldId id="440" r:id="rId20"/>
    <p:sldId id="452" r:id="rId21"/>
    <p:sldId id="453" r:id="rId22"/>
    <p:sldId id="454" r:id="rId23"/>
    <p:sldId id="455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8" autoAdjust="0"/>
    <p:restoredTop sz="99622" autoAdjust="0"/>
  </p:normalViewPr>
  <p:slideViewPr>
    <p:cSldViewPr snapToObjects="1">
      <p:cViewPr varScale="1">
        <p:scale>
          <a:sx n="83" d="100"/>
          <a:sy n="83" d="100"/>
        </p:scale>
        <p:origin x="90" y="93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4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4" y="883158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17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1" y="2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657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55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14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28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the</a:t>
            </a:r>
            <a:r>
              <a:rPr lang="en-US" baseline="0" dirty="0" smtClean="0"/>
              <a:t> </a:t>
            </a:r>
            <a:r>
              <a:rPr lang="en-US" dirty="0" smtClean="0"/>
              <a:t>proof by induction.</a:t>
            </a:r>
          </a:p>
          <a:p>
            <a:endParaRPr lang="en-US" dirty="0" smtClean="0"/>
          </a:p>
          <a:p>
            <a:r>
              <a:rPr lang="en-US" dirty="0" smtClean="0"/>
              <a:t>Do the traversal of</a:t>
            </a:r>
            <a:r>
              <a:rPr lang="en-US" baseline="0" dirty="0" smtClean="0"/>
              <a:t> the vertices of a cube.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02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584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Horner's method code is on a later</a:t>
            </a:r>
            <a:r>
              <a:rPr lang="en-US" baseline="0" dirty="0" smtClean="0"/>
              <a:t>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909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89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382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70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414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the Wilkes-Barre phone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68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05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these, with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16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6503">
              <a:defRPr/>
            </a:pPr>
            <a:r>
              <a:rPr lang="en-US" dirty="0" smtClean="0"/>
              <a:t>After 183647520:  183650247                    After 471638520:  471650238</a:t>
            </a:r>
          </a:p>
          <a:p>
            <a:pPr marL="0" lvl="1" defTabSz="916503">
              <a:defRPr/>
            </a:pPr>
            <a:r>
              <a:rPr lang="en-US" dirty="0" smtClean="0"/>
              <a:t>Algorithm:  Scan from</a:t>
            </a:r>
            <a:r>
              <a:rPr lang="en-US" baseline="0" dirty="0" smtClean="0"/>
              <a:t> right, find first place where p[i] &lt; p[i+1].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find j, position of smallest among numbers in  p[i+1]…p[n-1] that are greater than p[i].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exchange p[i] and p[j], then reverse p[i+1] ..p[n-1]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92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 up this example:  183647532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03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00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6503">
              <a:defRPr/>
            </a:pPr>
            <a:r>
              <a:rPr lang="en-US" dirty="0" smtClean="0"/>
              <a:t>After 183647520:  183650247                    After 471638520:  471650238</a:t>
            </a:r>
          </a:p>
          <a:p>
            <a:pPr marL="0" lvl="1" defTabSz="916503">
              <a:defRPr/>
            </a:pPr>
            <a:r>
              <a:rPr lang="en-US" dirty="0" smtClean="0"/>
              <a:t>Algorithm:  Scan from</a:t>
            </a:r>
            <a:r>
              <a:rPr lang="en-US" baseline="0" dirty="0" smtClean="0"/>
              <a:t> right, find first place where p[i] &lt; p[i+1].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find j, position of smallest among numbers in  p[i+1]…p[n-1] that are greater than p[i].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exchange p[i] and p[j], then reverse p[i+1] ..p[n-1]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92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80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1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14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810000"/>
            <a:ext cx="3581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Permutations </a:t>
            </a:r>
            <a:br>
              <a:rPr lang="en-US" sz="2800" b="1" dirty="0" smtClean="0"/>
            </a:br>
            <a:r>
              <a:rPr lang="en-US" sz="2800" b="1" dirty="0" smtClean="0"/>
              <a:t>wrap-up</a:t>
            </a:r>
          </a:p>
          <a:p>
            <a:endParaRPr lang="en-US" sz="2800" b="1" dirty="0"/>
          </a:p>
          <a:p>
            <a:r>
              <a:rPr lang="en-US" sz="2800" b="1" dirty="0" smtClean="0"/>
              <a:t>Subset generation</a:t>
            </a:r>
          </a:p>
          <a:p>
            <a:endParaRPr lang="en-US" sz="2800" b="1" dirty="0"/>
          </a:p>
          <a:p>
            <a:r>
              <a:rPr lang="en-US" sz="2800" b="1" dirty="0" smtClean="0"/>
              <a:t>(Horner’s method)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Find permutation from  sequence 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8902469" cy="3609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97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generation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Bottom-up, “numeric order”, binary reflected Gray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2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all Subsets of 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Application:</a:t>
            </a:r>
          </a:p>
          <a:p>
            <a:pPr lvl="1"/>
            <a:r>
              <a:rPr lang="en-US" dirty="0" smtClean="0"/>
              <a:t>Solving the knapsack problem</a:t>
            </a:r>
          </a:p>
          <a:p>
            <a:pPr lvl="1"/>
            <a:r>
              <a:rPr lang="en-US" dirty="0" smtClean="0"/>
              <a:t>In the brute force approach, we try all subsets</a:t>
            </a:r>
          </a:p>
          <a:p>
            <a:r>
              <a:rPr lang="en-US" dirty="0" smtClean="0"/>
              <a:t>If A is a set, the set of all subsets is called the </a:t>
            </a:r>
            <a:r>
              <a:rPr lang="en-US" b="1" dirty="0" smtClean="0"/>
              <a:t>power set</a:t>
            </a:r>
            <a:r>
              <a:rPr lang="en-US" dirty="0" smtClean="0"/>
              <a:t> of A, and often denoted 2</a:t>
            </a:r>
            <a:r>
              <a:rPr lang="en-US" baseline="30000" dirty="0" smtClean="0"/>
              <a:t>A</a:t>
            </a:r>
          </a:p>
          <a:p>
            <a:r>
              <a:rPr lang="en-US" dirty="0" smtClean="0"/>
              <a:t>If A is finite, then </a:t>
            </a:r>
          </a:p>
          <a:p>
            <a:r>
              <a:rPr lang="en-US" dirty="0" smtClean="0"/>
              <a:t>So we know how many subsets we need to generate.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10000" y="3665537"/>
          <a:ext cx="220027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571320" imgH="279360" progId="Equation.3">
                  <p:embed/>
                </p:oleObj>
              </mc:Choice>
              <mc:Fallback>
                <p:oleObj name="Equation" r:id="rId3" imgW="5713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665537"/>
                        <a:ext cx="2200275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401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Subsets of {a</a:t>
            </a:r>
            <a:r>
              <a:rPr lang="en-US" baseline="-25000" dirty="0" smtClean="0"/>
              <a:t>1</a:t>
            </a:r>
            <a:r>
              <a:rPr lang="en-US" dirty="0" smtClean="0"/>
              <a:t>, …, a</a:t>
            </a:r>
            <a:r>
              <a:rPr lang="en-US" baseline="-25000" dirty="0" smtClean="0"/>
              <a:t>n</a:t>
            </a: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Decrease by one (bottom up):</a:t>
            </a:r>
          </a:p>
          <a:p>
            <a:r>
              <a:rPr lang="en-US" dirty="0" smtClean="0"/>
              <a:t>Generate S</a:t>
            </a:r>
            <a:r>
              <a:rPr lang="en-US" baseline="-25000" dirty="0" smtClean="0"/>
              <a:t>n-1</a:t>
            </a:r>
            <a:r>
              <a:rPr lang="en-US" dirty="0" smtClean="0"/>
              <a:t>, the collection of the 2</a:t>
            </a:r>
            <a:r>
              <a:rPr lang="en-US" baseline="30000" dirty="0" smtClean="0"/>
              <a:t>n-1</a:t>
            </a:r>
            <a:r>
              <a:rPr lang="en-US" dirty="0" smtClean="0"/>
              <a:t> subsets of  {a</a:t>
            </a:r>
            <a:r>
              <a:rPr lang="en-US" baseline="-25000" dirty="0" smtClean="0"/>
              <a:t>1</a:t>
            </a:r>
            <a:r>
              <a:rPr lang="en-US" dirty="0" smtClean="0"/>
              <a:t>, …, a</a:t>
            </a:r>
            <a:r>
              <a:rPr lang="en-US" baseline="-25000" dirty="0" smtClean="0"/>
              <a:t>n-1</a:t>
            </a:r>
            <a:r>
              <a:rPr lang="en-US" dirty="0" smtClean="0"/>
              <a:t>}</a:t>
            </a:r>
          </a:p>
          <a:p>
            <a:r>
              <a:rPr lang="en-US" dirty="0" smtClean="0"/>
              <a:t>Then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n</a:t>
            </a:r>
            <a:r>
              <a:rPr lang="en-US" dirty="0" smtClean="0"/>
              <a:t> = S</a:t>
            </a:r>
            <a:r>
              <a:rPr lang="en-US" baseline="-25000" dirty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 { </a:t>
            </a:r>
            <a:r>
              <a:rPr lang="en-US" dirty="0" smtClean="0"/>
              <a:t>S</a:t>
            </a:r>
            <a:r>
              <a:rPr lang="en-US" baseline="-25000" dirty="0" smtClean="0"/>
              <a:t>n-1</a:t>
            </a:r>
            <a:r>
              <a:rPr lang="en-US" dirty="0" smtClean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</a:t>
            </a:r>
            <a:r>
              <a:rPr lang="en-US" dirty="0" smtClean="0">
                <a:sym typeface="Symbol"/>
              </a:rPr>
              <a:t> {a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} : s</a:t>
            </a:r>
            <a:r>
              <a:rPr lang="en-US" dirty="0" smtClean="0"/>
              <a:t>S</a:t>
            </a:r>
            <a:r>
              <a:rPr lang="en-US" baseline="-25000" dirty="0" smtClean="0"/>
              <a:t>n-1</a:t>
            </a:r>
            <a:r>
              <a:rPr lang="en-US" dirty="0" smtClean="0">
                <a:sym typeface="Symbol"/>
              </a:rPr>
              <a:t>}</a:t>
            </a:r>
          </a:p>
          <a:p>
            <a:r>
              <a:rPr lang="en-US" dirty="0" smtClean="0">
                <a:sym typeface="Symbol"/>
              </a:rPr>
              <a:t>Numeric approach:</a:t>
            </a:r>
          </a:p>
          <a:p>
            <a:pPr lvl="1"/>
            <a:r>
              <a:rPr lang="en-US" dirty="0" smtClean="0">
                <a:sym typeface="Symbol"/>
              </a:rPr>
              <a:t>Each subset of {a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…, a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} corresponds to an bit string of length n, where the </a:t>
            </a:r>
            <a:r>
              <a:rPr lang="en-US" dirty="0" err="1" smtClean="0">
                <a:sym typeface="Symbol"/>
              </a:rPr>
              <a:t>i</a:t>
            </a:r>
            <a:r>
              <a:rPr lang="en-US" baseline="30000" dirty="0" err="1" smtClean="0">
                <a:sym typeface="Symbol"/>
              </a:rPr>
              <a:t>th</a:t>
            </a:r>
            <a:r>
              <a:rPr lang="en-US" dirty="0" smtClean="0">
                <a:sym typeface="Symbol"/>
              </a:rPr>
              <a:t> bit is 1 iff </a:t>
            </a:r>
            <a:r>
              <a:rPr lang="en-US" dirty="0" err="1" smtClean="0">
                <a:sym typeface="Symbol"/>
              </a:rPr>
              <a:t>a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is in the subset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71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of numeric approach: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495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sym typeface="Symbol"/>
              </a:rPr>
              <a:t>Each subset of {a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…, a</a:t>
            </a:r>
            <a:r>
              <a:rPr lang="en-US" baseline="-25000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} corresponds to a bit string of length n, where the </a:t>
            </a:r>
            <a:r>
              <a:rPr lang="en-US" dirty="0" err="1" smtClean="0">
                <a:sym typeface="Symbol"/>
              </a:rPr>
              <a:t>J</a:t>
            </a:r>
            <a:r>
              <a:rPr lang="en-US" baseline="30000" dirty="0" err="1" smtClean="0">
                <a:sym typeface="Symbol"/>
              </a:rPr>
              <a:t>th</a:t>
            </a:r>
            <a:r>
              <a:rPr lang="en-US" dirty="0" smtClean="0">
                <a:sym typeface="Symbol"/>
              </a:rPr>
              <a:t> bit is 1 if and only if </a:t>
            </a:r>
            <a:r>
              <a:rPr lang="en-US" dirty="0" err="1" smtClean="0">
                <a:sym typeface="Symbol"/>
              </a:rPr>
              <a:t>a</a:t>
            </a:r>
            <a:r>
              <a:rPr lang="en-US" baseline="-25000" dirty="0" err="1" smtClean="0">
                <a:sym typeface="Symbol"/>
              </a:rPr>
              <a:t>J</a:t>
            </a:r>
            <a:r>
              <a:rPr lang="en-US" dirty="0" smtClean="0">
                <a:sym typeface="Symbol"/>
              </a:rPr>
              <a:t> is in the subset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362200"/>
            <a:ext cx="5410200" cy="4524315"/>
          </a:xfrm>
          <a:prstGeom prst="rect">
            <a:avLst/>
          </a:prstGeom>
          <a:solidFill>
            <a:schemeClr val="accent3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Courier New"/>
              </a:rPr>
              <a:t>def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allSubsets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(a):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n = 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len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(a)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subsets=[]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in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range(</a:t>
            </a:r>
            <a:r>
              <a:rPr lang="en-US" sz="2400" b="1" dirty="0" smtClean="0">
                <a:solidFill>
                  <a:srgbClr val="800000"/>
                </a:solidFill>
                <a:latin typeface="Courier New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**n):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subset = []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current = 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</a:t>
            </a:r>
            <a:endParaRPr lang="en-US" sz="2400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for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j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in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range (n):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if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current % </a:t>
            </a:r>
            <a:r>
              <a:rPr lang="en-US" sz="2400" b="1" dirty="0" smtClean="0">
                <a:solidFill>
                  <a:srgbClr val="800000"/>
                </a:solidFill>
                <a:latin typeface="Courier New"/>
              </a:rPr>
              <a:t>2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== </a:t>
            </a:r>
            <a:r>
              <a:rPr lang="en-US" sz="2400" b="1" dirty="0" smtClean="0">
                <a:solidFill>
                  <a:srgbClr val="800000"/>
                </a:solidFill>
                <a:latin typeface="Courier New"/>
              </a:rPr>
              <a:t>1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: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    subset += [a[j]]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  current /= </a:t>
            </a:r>
            <a:r>
              <a:rPr lang="en-US" sz="2400" b="1" dirty="0" smtClean="0">
                <a:solidFill>
                  <a:srgbClr val="800000"/>
                </a:solidFill>
                <a:latin typeface="Courier New"/>
              </a:rPr>
              <a:t>2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  subsets += [subset]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2400" b="1" dirty="0" smtClean="0">
                <a:solidFill>
                  <a:srgbClr val="0000FF"/>
                </a:solidFill>
                <a:latin typeface="Courier New"/>
              </a:rPr>
              <a:t>return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subsets</a:t>
            </a:r>
            <a:endParaRPr lang="en-US" sz="2400" b="1" dirty="0" smtClean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1905000"/>
            <a:ext cx="2743200" cy="2985433"/>
          </a:xfrm>
          <a:prstGeom prst="rect">
            <a:avLst/>
          </a:prstGeom>
          <a:solidFill>
            <a:schemeClr val="bg1">
              <a:lumMod val="85000"/>
            </a:schemeClr>
          </a:solidFill>
          <a:ln w="2222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Output for </a:t>
            </a:r>
          </a:p>
          <a:p>
            <a:r>
              <a:rPr lang="en-US" sz="2400" b="1" dirty="0">
                <a:solidFill>
                  <a:srgbClr val="FF0000"/>
                </a:solidFill>
                <a:latin typeface="+mn-lt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+mn-lt"/>
                <a:cs typeface="Courier New" pitchFamily="49" charset="0"/>
              </a:rPr>
              <a:t>       a=[1, 2, 3]: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[[], [1], [2], [1, 2], [3], [1, 3], [2, 3], </a:t>
            </a:r>
            <a:br>
              <a:rPr lang="en-US" sz="28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[1, 2, 3]]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6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Named for Frank Gray</a:t>
            </a:r>
          </a:p>
          <a:p>
            <a:r>
              <a:rPr lang="en-US" dirty="0" smtClean="0"/>
              <a:t>An ordering of the 2</a:t>
            </a:r>
            <a:r>
              <a:rPr lang="en-US" baseline="30000" dirty="0" smtClean="0"/>
              <a:t>n</a:t>
            </a:r>
            <a:r>
              <a:rPr lang="en-US" dirty="0" smtClean="0"/>
              <a:t> n-bit binary codes such that any two consecutive codes differ in only one bit</a:t>
            </a:r>
          </a:p>
          <a:p>
            <a:r>
              <a:rPr lang="en-US" dirty="0" smtClean="0"/>
              <a:t>Example: </a:t>
            </a:r>
            <a:br>
              <a:rPr lang="en-US" dirty="0" smtClean="0"/>
            </a:br>
            <a:r>
              <a:rPr lang="en-US" dirty="0" smtClean="0"/>
              <a:t>000, 001, 011, 010, 110, 111, 101, 100</a:t>
            </a:r>
          </a:p>
          <a:p>
            <a:r>
              <a:rPr lang="en-US" dirty="0" smtClean="0"/>
              <a:t>Note also that only one bit changes between the last code and the first code.</a:t>
            </a:r>
          </a:p>
          <a:p>
            <a:r>
              <a:rPr lang="en-US" dirty="0" smtClean="0"/>
              <a:t>A Gray code can be represented by its </a:t>
            </a:r>
            <a:r>
              <a:rPr lang="en-US" b="1" dirty="0" smtClean="0"/>
              <a:t>transition sequence:</a:t>
            </a:r>
            <a:r>
              <a:rPr lang="en-US" dirty="0" smtClean="0"/>
              <a:t> indicates which bit changes each time</a:t>
            </a:r>
            <a:br>
              <a:rPr lang="en-US" dirty="0" smtClean="0"/>
            </a:br>
            <a:r>
              <a:rPr lang="en-US" b="1" dirty="0" smtClean="0"/>
              <a:t>In above example:</a:t>
            </a:r>
            <a:r>
              <a:rPr lang="en-US" dirty="0" smtClean="0"/>
              <a:t> 0, 1, 0, 2, 0, 1, 0</a:t>
            </a:r>
          </a:p>
          <a:p>
            <a:r>
              <a:rPr lang="en-US" dirty="0" smtClean="0"/>
              <a:t>Traversal of the edges of a (hyper)cube.</a:t>
            </a:r>
          </a:p>
          <a:p>
            <a:r>
              <a:rPr lang="en-US" dirty="0" smtClean="0"/>
              <a:t>In terms of subsets, the transition sequence tells which element to add or remove from one subset to get the next subset</a:t>
            </a:r>
          </a:p>
        </p:txBody>
      </p:sp>
    </p:spTree>
    <p:extLst>
      <p:ext uri="{BB962C8B-B14F-4D97-AF65-F5344CB8AC3E}">
        <p14:creationId xmlns:p14="http://schemas.microsoft.com/office/powerpoint/2010/main" val="141468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Recursively Generating a Gray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 Reflected Gray Code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= 0</a:t>
            </a:r>
          </a:p>
          <a:p>
            <a:r>
              <a:rPr lang="en-US" dirty="0" smtClean="0"/>
              <a:t>T</a:t>
            </a:r>
            <a:r>
              <a:rPr lang="en-US" baseline="-25000" dirty="0" smtClean="0"/>
              <a:t>n+1</a:t>
            </a:r>
            <a:r>
              <a:rPr lang="en-US" dirty="0" smtClean="0"/>
              <a:t> 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dirty="0" smtClean="0"/>
              <a:t> , n,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baseline="30000" dirty="0" err="1" smtClean="0"/>
              <a:t>reversed</a:t>
            </a:r>
            <a:endParaRPr lang="en-US" dirty="0" smtClean="0"/>
          </a:p>
          <a:p>
            <a:r>
              <a:rPr lang="en-US" dirty="0" smtClean="0"/>
              <a:t>Show by induction that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baseline="30000" dirty="0" err="1" smtClean="0"/>
              <a:t>reversed</a:t>
            </a:r>
            <a:r>
              <a:rPr lang="en-US" dirty="0" smtClean="0"/>
              <a:t> 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r>
              <a:rPr lang="en-US" dirty="0" smtClean="0"/>
              <a:t>Thus  T</a:t>
            </a:r>
            <a:r>
              <a:rPr lang="en-US" baseline="-25000" dirty="0" smtClean="0"/>
              <a:t>n+1</a:t>
            </a:r>
            <a:r>
              <a:rPr lang="en-US" dirty="0" smtClean="0"/>
              <a:t> 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dirty="0" smtClean="0"/>
              <a:t> , n,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6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Iteratively Generating a Gray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add a parity bit, p.  </a:t>
            </a:r>
          </a:p>
          <a:p>
            <a:r>
              <a:rPr lang="en-US" dirty="0" smtClean="0"/>
              <a:t>Set all bits (including p) to 0.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13" y="2438400"/>
            <a:ext cx="832142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324600"/>
            <a:ext cx="52578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* Based on Knuth, Volume 4, Fascicle 2, page 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29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road: Polynomial Evaluation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polynomial </a:t>
            </a:r>
            <a:br>
              <a:rPr lang="en-US" dirty="0" smtClean="0"/>
            </a:br>
            <a:r>
              <a:rPr lang="en-US" dirty="0" smtClean="0"/>
              <a:t>p(x)</a:t>
            </a:r>
            <a:r>
              <a:rPr lang="en-US" dirty="0"/>
              <a:t> = </a:t>
            </a:r>
            <a:r>
              <a:rPr lang="en-US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+ a</a:t>
            </a:r>
            <a:r>
              <a:rPr lang="en-US" baseline="-25000" dirty="0"/>
              <a:t>n-1</a:t>
            </a:r>
            <a:r>
              <a:rPr lang="en-US" dirty="0"/>
              <a:t>x</a:t>
            </a:r>
            <a:r>
              <a:rPr lang="en-US" baseline="30000" dirty="0"/>
              <a:t>n-1</a:t>
            </a:r>
            <a:r>
              <a:rPr lang="en-US" dirty="0"/>
              <a:t> + …  + a</a:t>
            </a:r>
            <a:r>
              <a:rPr lang="en-US" baseline="-25000" dirty="0"/>
              <a:t>1</a:t>
            </a:r>
            <a:r>
              <a:rPr lang="en-US" dirty="0"/>
              <a:t>x  + a</a:t>
            </a:r>
            <a:r>
              <a:rPr lang="en-US" baseline="-25000" dirty="0"/>
              <a:t>0  </a:t>
            </a:r>
            <a:endParaRPr lang="en-US" dirty="0" smtClean="0"/>
          </a:p>
          <a:p>
            <a:r>
              <a:rPr lang="en-US" dirty="0" smtClean="0"/>
              <a:t>How can we efficiently evaluate p(c) for some number c?</a:t>
            </a:r>
          </a:p>
          <a:p>
            <a:r>
              <a:rPr lang="en-US" dirty="0" smtClean="0"/>
              <a:t>Apply this to evaluation of "31427894" or any other string that represents a positive integer.</a:t>
            </a:r>
          </a:p>
          <a:p>
            <a:r>
              <a:rPr lang="en-US" dirty="0" smtClean="0"/>
              <a:t>Write and analyze (pseudo)code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00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Horner's method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877430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83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742" y="989215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Student questions</a:t>
            </a:r>
          </a:p>
          <a:p>
            <a:r>
              <a:rPr lang="en-US" dirty="0" smtClean="0"/>
              <a:t>Monday will begin with "ask questions about </a:t>
            </a:r>
            <a:r>
              <a:rPr lang="en-US" smtClean="0"/>
              <a:t>exam material” </a:t>
            </a:r>
            <a:r>
              <a:rPr lang="en-US" dirty="0" smtClean="0"/>
              <a:t>time.</a:t>
            </a:r>
          </a:p>
          <a:p>
            <a:r>
              <a:rPr lang="en-US" dirty="0" smtClean="0"/>
              <a:t>Exam details are Day 16 of the schedule page.</a:t>
            </a:r>
          </a:p>
          <a:p>
            <a:r>
              <a:rPr lang="en-US" dirty="0" smtClean="0"/>
              <a:t>Today's topics:</a:t>
            </a:r>
          </a:p>
          <a:p>
            <a:pPr lvl="1"/>
            <a:r>
              <a:rPr lang="en-US" dirty="0" smtClean="0"/>
              <a:t>Permutations wrap-up</a:t>
            </a:r>
          </a:p>
          <a:p>
            <a:pPr lvl="1"/>
            <a:r>
              <a:rPr lang="en-US" dirty="0" smtClean="0"/>
              <a:t>Generating subsets of a set</a:t>
            </a:r>
          </a:p>
          <a:p>
            <a:pPr lvl="1"/>
            <a:r>
              <a:rPr lang="en-US" dirty="0" smtClean="0"/>
              <a:t>(Horner’s method)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Decrease-and-conquer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Decrease by a constant factor</a:t>
            </a:r>
          </a:p>
          <a:p>
            <a:r>
              <a:rPr lang="en-US" sz="2800" dirty="0" smtClean="0"/>
              <a:t>Decrease by a variable amount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023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Fake Coin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have n coins</a:t>
            </a:r>
          </a:p>
          <a:p>
            <a:r>
              <a:rPr lang="en-US" dirty="0" smtClean="0"/>
              <a:t>All but one have the </a:t>
            </a:r>
            <a:br>
              <a:rPr lang="en-US" dirty="0" smtClean="0"/>
            </a:br>
            <a:r>
              <a:rPr lang="en-US" dirty="0" smtClean="0"/>
              <a:t>same weight</a:t>
            </a:r>
          </a:p>
          <a:p>
            <a:r>
              <a:rPr lang="en-US" dirty="0" smtClean="0"/>
              <a:t>One is lighter</a:t>
            </a:r>
          </a:p>
          <a:p>
            <a:r>
              <a:rPr lang="en-US" dirty="0" smtClean="0"/>
              <a:t>We have a balance scale with two pans.</a:t>
            </a:r>
          </a:p>
          <a:p>
            <a:r>
              <a:rPr lang="en-US" dirty="0" smtClean="0"/>
              <a:t>All it will tell us is whether the two sides have equal weight, or which side is heavier</a:t>
            </a:r>
          </a:p>
          <a:p>
            <a:r>
              <a:rPr lang="en-US" dirty="0" smtClean="0"/>
              <a:t>What is the minimum number of </a:t>
            </a:r>
            <a:r>
              <a:rPr lang="en-US" dirty="0" err="1" smtClean="0"/>
              <a:t>weighings</a:t>
            </a:r>
            <a:r>
              <a:rPr lang="en-US" dirty="0" smtClean="0"/>
              <a:t> that will guarantee that we find the fake coin?</a:t>
            </a:r>
          </a:p>
          <a:p>
            <a:r>
              <a:rPr lang="en-US" dirty="0" smtClean="0"/>
              <a:t>Decrease by factor of two.</a:t>
            </a:r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762000"/>
            <a:ext cx="3333750" cy="27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180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Constant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Examples that we have already seen:</a:t>
            </a:r>
          </a:p>
          <a:p>
            <a:pPr lvl="1"/>
            <a:r>
              <a:rPr lang="en-US" dirty="0" smtClean="0"/>
              <a:t>Binary Search</a:t>
            </a:r>
          </a:p>
          <a:p>
            <a:pPr lvl="1"/>
            <a:r>
              <a:rPr lang="en-US" dirty="0" smtClean="0"/>
              <a:t>Exponentiation (ordinary and modular) by repeated squaring</a:t>
            </a:r>
          </a:p>
          <a:p>
            <a:pPr lvl="1"/>
            <a:r>
              <a:rPr lang="en-US" dirty="0" smtClean="0"/>
              <a:t>Recap: Multiplication </a:t>
            </a:r>
            <a:r>
              <a:rPr lang="en-US" dirty="0" smtClean="0"/>
              <a:t>à la </a:t>
            </a:r>
            <a:r>
              <a:rPr lang="en-US" dirty="0" err="1" smtClean="0"/>
              <a:t>Russe</a:t>
            </a:r>
            <a:r>
              <a:rPr lang="en-US" dirty="0" smtClean="0"/>
              <a:t> (The Dasgupta book that I followed for the first part of the course called it "European" instead of "Russian")</a:t>
            </a:r>
          </a:p>
          <a:p>
            <a:pPr lvl="2"/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11    13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5    26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2    52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1   </a:t>
            </a:r>
            <a:r>
              <a:rPr lang="en-US" u="sng" dirty="0" smtClean="0">
                <a:latin typeface="Courier New" pitchFamily="49" charset="0"/>
                <a:cs typeface="Courier New" pitchFamily="49" charset="0"/>
              </a:rPr>
              <a:t>104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143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05200" y="4344650"/>
            <a:ext cx="4800600" cy="1446550"/>
          </a:xfrm>
          <a:prstGeom prst="rect">
            <a:avLst/>
          </a:prstGeom>
          <a:solidFill>
            <a:schemeClr val="accent6">
              <a:alpha val="1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Then strike out any rows whose first number is even, and add up the remaining numbers in the second column.</a:t>
            </a:r>
            <a:endParaRPr lang="en-US" sz="2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5334000"/>
            <a:ext cx="1295400" cy="1588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95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variable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010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Search in a Binary Search Tree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See Levitin, pp190-191</a:t>
            </a:r>
          </a:p>
          <a:p>
            <a:pPr lvl="1"/>
            <a:r>
              <a:rPr lang="en-US" dirty="0" smtClean="0"/>
              <a:t>Also Weiss, Section 5.6.3</a:t>
            </a:r>
          </a:p>
          <a:p>
            <a:r>
              <a:rPr lang="en-US" dirty="0" smtClean="0"/>
              <a:t>Median Finding</a:t>
            </a:r>
          </a:p>
          <a:p>
            <a:pPr lvl="1"/>
            <a:r>
              <a:rPr lang="en-US" dirty="0"/>
              <a:t>Find the </a:t>
            </a:r>
            <a:r>
              <a:rPr lang="en-US" dirty="0" err="1"/>
              <a:t>k</a:t>
            </a:r>
            <a:r>
              <a:rPr lang="en-US" baseline="30000" dirty="0" err="1"/>
              <a:t>th</a:t>
            </a:r>
            <a:r>
              <a:rPr lang="en-US" dirty="0"/>
              <a:t> element of an (unordered) list of n elements</a:t>
            </a:r>
          </a:p>
          <a:p>
            <a:pPr lvl="1"/>
            <a:r>
              <a:rPr lang="en-US" dirty="0"/>
              <a:t>Start with quicksort's partition method</a:t>
            </a:r>
          </a:p>
          <a:p>
            <a:pPr lvl="1"/>
            <a:r>
              <a:rPr lang="en-US" dirty="0"/>
              <a:t>Best case analysis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28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-152400"/>
            <a:ext cx="8229600" cy="914400"/>
          </a:xfrm>
        </p:spPr>
        <p:txBody>
          <a:bodyPr/>
          <a:lstStyle/>
          <a:p>
            <a:r>
              <a:rPr lang="en-US" dirty="0" smtClean="0"/>
              <a:t>Permutations and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914400"/>
            <a:ext cx="3657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permutation of 0, 1, …, n-1, can we directly find the next permutation in the lexicographic sequence?</a:t>
            </a:r>
          </a:p>
          <a:p>
            <a:r>
              <a:rPr lang="en-US" dirty="0" smtClean="0"/>
              <a:t>Given a permutation of 0..n-1, can we determine its permutation sequence number?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7000" y="914400"/>
          <a:ext cx="4902199" cy="3886194"/>
        </p:xfrm>
        <a:graphic>
          <a:graphicData uri="http://schemas.openxmlformats.org/drawingml/2006/table">
            <a:tbl>
              <a:tblPr/>
              <a:tblGrid>
                <a:gridCol w="870027"/>
                <a:gridCol w="1397633"/>
                <a:gridCol w="408808"/>
                <a:gridCol w="852556"/>
                <a:gridCol w="1373175"/>
              </a:tblGrid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7000" y="5181600"/>
            <a:ext cx="779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n and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can we directly generate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permutation of 0, …, n-1?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Yesterday's 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Which permutation follows each of these in lexicographic order?</a:t>
            </a:r>
          </a:p>
          <a:p>
            <a:pPr lvl="1"/>
            <a:r>
              <a:rPr lang="en-US" dirty="0" smtClean="0"/>
              <a:t>183647520          471638520</a:t>
            </a:r>
            <a:endParaRPr lang="en-US" dirty="0"/>
          </a:p>
          <a:p>
            <a:pPr lvl="1"/>
            <a:r>
              <a:rPr lang="en-US" dirty="0" smtClean="0"/>
              <a:t>Try to write an algorithm for  generating the next permutation, with only the current permutation as input.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21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Lexicographic Permutation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These are the basics of the class setup.</a:t>
            </a:r>
          </a:p>
          <a:p>
            <a:r>
              <a:rPr lang="en-US" dirty="0" smtClean="0"/>
              <a:t>The </a:t>
            </a:r>
            <a:r>
              <a:rPr lang="en-US" b="1" i="1" dirty="0" smtClean="0"/>
              <a:t>next() </a:t>
            </a:r>
            <a:r>
              <a:rPr lang="en-US" dirty="0" smtClean="0"/>
              <a:t>method provides an iterator over the permutations.  How should it get from one permutation to the next?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79764"/>
            <a:ext cx="8648551" cy="3311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permutation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8" y="914400"/>
            <a:ext cx="9150927" cy="521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discoveries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Which permutation follows each of these in lexicographic order?</a:t>
            </a: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183647520          471638520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Try to write an algorithm for  generating the next permutation, with only the current permutation as input.</a:t>
            </a:r>
          </a:p>
          <a:p>
            <a:r>
              <a:rPr lang="en-US" dirty="0" smtClean="0"/>
              <a:t>If the lexicographic permutations of the numbers [0, 1, 2, 3, 4] are  numbered starting with 0, what is the number of the permutation 14032?</a:t>
            </a:r>
          </a:p>
          <a:p>
            <a:pPr lvl="1"/>
            <a:r>
              <a:rPr lang="en-US" dirty="0" smtClean="0"/>
              <a:t>General algorithm?  How to calculate efficiency?</a:t>
            </a:r>
          </a:p>
          <a:p>
            <a:r>
              <a:rPr lang="en-US" dirty="0" smtClean="0"/>
              <a:t>In the lexicographic ordering of permutations of [0, 1, 2, 3, 4, 5], which permutation is number 541?</a:t>
            </a:r>
          </a:p>
          <a:p>
            <a:pPr lvl="1"/>
            <a:r>
              <a:rPr lang="en-US" dirty="0" smtClean="0"/>
              <a:t>General algorithm? How to calculate efficiently?</a:t>
            </a:r>
          </a:p>
          <a:p>
            <a:pPr lvl="1"/>
            <a:r>
              <a:rPr lang="en-US" dirty="0" smtClean="0"/>
              <a:t>Application: Generate a random permutation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40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Memoized</a:t>
            </a:r>
            <a:r>
              <a:rPr lang="en-US" dirty="0" smtClean="0"/>
              <a:t> 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903316"/>
            <a:ext cx="8382000" cy="3580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49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Find a permutation's sequence 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28675"/>
            <a:ext cx="8911632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23228</TotalTime>
  <Words>1051</Words>
  <Application>Microsoft Office PowerPoint</Application>
  <PresentationFormat>On-screen Show (4:3)</PresentationFormat>
  <Paragraphs>214</Paragraphs>
  <Slides>23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Black</vt:lpstr>
      <vt:lpstr>Calibri</vt:lpstr>
      <vt:lpstr>Courier New</vt:lpstr>
      <vt:lpstr>Symbol</vt:lpstr>
      <vt:lpstr>Times New Roman</vt:lpstr>
      <vt:lpstr>Default Design</vt:lpstr>
      <vt:lpstr>Equation</vt:lpstr>
      <vt:lpstr>PowerPoint Presentation</vt:lpstr>
      <vt:lpstr>MA/CSSE 473 Day 14</vt:lpstr>
      <vt:lpstr>Permutations and order</vt:lpstr>
      <vt:lpstr>Yesterday's Discovery</vt:lpstr>
      <vt:lpstr>Lexicographic Permutation class</vt:lpstr>
      <vt:lpstr>Main permutation method</vt:lpstr>
      <vt:lpstr>More discoveries</vt:lpstr>
      <vt:lpstr>Memoized factorial function</vt:lpstr>
      <vt:lpstr>Find a permutation's sequence #</vt:lpstr>
      <vt:lpstr>Find permutation from  sequence #</vt:lpstr>
      <vt:lpstr>Subset generation</vt:lpstr>
      <vt:lpstr>Generate all Subsets of a Set</vt:lpstr>
      <vt:lpstr>Generating Subsets of {a1, …, an}</vt:lpstr>
      <vt:lpstr>Details of numeric approach:</vt:lpstr>
      <vt:lpstr>Gray Codes</vt:lpstr>
      <vt:lpstr>Recursively Generating a Gray Code</vt:lpstr>
      <vt:lpstr>Iteratively Generating a Gray Code</vt:lpstr>
      <vt:lpstr>Side road: Polynomial Evaluation</vt:lpstr>
      <vt:lpstr>Horner's method code</vt:lpstr>
      <vt:lpstr>Other Decrease-and-conquer Algorithms</vt:lpstr>
      <vt:lpstr>Fake Coin Problem</vt:lpstr>
      <vt:lpstr>Decrease by a Constant Factor</vt:lpstr>
      <vt:lpstr>Decrease by a variable amount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667</cp:revision>
  <cp:lastPrinted>2014-09-26T13:27:15Z</cp:lastPrinted>
  <dcterms:modified xsi:type="dcterms:W3CDTF">2014-10-04T19:53:54Z</dcterms:modified>
</cp:coreProperties>
</file>