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6" r:id="rId3"/>
    <p:sldId id="430" r:id="rId4"/>
    <p:sldId id="431" r:id="rId5"/>
    <p:sldId id="432" r:id="rId6"/>
    <p:sldId id="433" r:id="rId7"/>
    <p:sldId id="435" r:id="rId8"/>
    <p:sldId id="436" r:id="rId9"/>
    <p:sldId id="437" r:id="rId10"/>
    <p:sldId id="438" r:id="rId11"/>
    <p:sldId id="439" r:id="rId12"/>
    <p:sldId id="440" r:id="rId13"/>
    <p:sldId id="441" r:id="rId14"/>
    <p:sldId id="442" r:id="rId15"/>
    <p:sldId id="443" r:id="rId16"/>
    <p:sldId id="444" r:id="rId17"/>
    <p:sldId id="445" r:id="rId18"/>
    <p:sldId id="446" r:id="rId19"/>
    <p:sldId id="447" r:id="rId20"/>
    <p:sldId id="448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114" autoAdjust="0"/>
    <p:restoredTop sz="67969" autoAdjust="0"/>
  </p:normalViewPr>
  <p:slideViewPr>
    <p:cSldViewPr snapToObjects="1">
      <p:cViewPr varScale="1">
        <p:scale>
          <a:sx n="51" d="100"/>
          <a:sy n="51" d="100"/>
        </p:scale>
        <p:origin x="1032" y="6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7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3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3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03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79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</a:t>
            </a:r>
            <a:r>
              <a:rPr lang="en-US" baseline="0" dirty="0" smtClean="0"/>
              <a:t> Knuth Fascicle to class.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57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9064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26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846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</a:t>
            </a:r>
            <a:r>
              <a:rPr lang="en-US" baseline="0" dirty="0" smtClean="0"/>
              <a:t> the first few steps for n=4:</a:t>
            </a:r>
          </a:p>
          <a:p>
            <a:endParaRPr lang="en-US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                                                  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1   2   3  4          1   2   4  3              1   4   2  3          4   1   2  3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                                                  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4   1   3  2          1   4   3  2              1   3   4  2          1   3   2  4  </a:t>
            </a:r>
          </a:p>
          <a:p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                                                  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3   1   2  4          3   1   4  2              3   4   1  2          4   3   1  2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                                                  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4   3   2  1          3   4   2  1              3   2   4  1          3   2   1  4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Courier New" pitchFamily="49" charset="0"/>
                <a:cs typeface="Courier New" pitchFamily="49" charset="0"/>
                <a:sym typeface="Symbol"/>
              </a:rPr>
              <a:t> </a:t>
            </a:r>
          </a:p>
          <a:p>
            <a:endParaRPr lang="en-US" baseline="0" dirty="0" smtClean="0">
              <a:latin typeface="Courier New" pitchFamily="49" charset="0"/>
              <a:cs typeface="Courier New" pitchFamily="49" charset="0"/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62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021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292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071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 on next Slide.  Do</a:t>
            </a:r>
            <a:r>
              <a:rPr lang="en-US" baseline="0" dirty="0" smtClean="0"/>
              <a:t> not include it in the slides placed online before class.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this as a live coding exercise.  Before class, copy PermutationStartingCode.py to PermutationSection1 and PermutationSection2 files.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697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book describes</a:t>
            </a:r>
            <a:r>
              <a:rPr lang="en-US" baseline="0" dirty="0" smtClean="0"/>
              <a:t> a "permute in place" algorithm.</a:t>
            </a:r>
          </a:p>
          <a:p>
            <a:r>
              <a:rPr lang="en-US" baseline="0" dirty="0" smtClean="0"/>
              <a:t>We will look at </a:t>
            </a:r>
            <a:r>
              <a:rPr lang="en-US" baseline="0" smtClean="0"/>
              <a:t>that one later.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732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 these, with 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388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8046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916503">
              <a:defRPr/>
            </a:pPr>
            <a:r>
              <a:rPr lang="en-US" dirty="0" smtClean="0"/>
              <a:t>After 183647520:  183650247                    After 471638520:  471650238</a:t>
            </a:r>
          </a:p>
          <a:p>
            <a:pPr marL="0" lvl="1" defTabSz="916503">
              <a:defRPr/>
            </a:pPr>
            <a:r>
              <a:rPr lang="en-US" dirty="0" smtClean="0"/>
              <a:t>Algorithm:  Scan from</a:t>
            </a:r>
            <a:r>
              <a:rPr lang="en-US" baseline="0" dirty="0" smtClean="0"/>
              <a:t> right, find first place where p[i] &lt; p[i+1].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find j, position of smallest among numbers in  p[i+1]…p[n-1] that are greater than p[i].</a:t>
            </a:r>
          </a:p>
          <a:p>
            <a:pPr marL="0" lvl="1" defTabSz="916503">
              <a:defRPr/>
            </a:pPr>
            <a:r>
              <a:rPr lang="en-US" baseline="0" dirty="0" smtClean="0"/>
              <a:t>                  exchange p[i] and p[j], then reverse p[i+1] ..p[n-1]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31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6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42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925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459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501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Evidence: The book I received in 2008</a:t>
            </a:r>
          </a:p>
          <a:p>
            <a:pPr lvl="1"/>
            <a:r>
              <a:rPr lang="en-US" i="1" dirty="0" smtClean="0"/>
              <a:t>The Art of Computer Programming, Volume 4, Fascicle 2</a:t>
            </a:r>
          </a:p>
          <a:p>
            <a:pPr lvl="1"/>
            <a:r>
              <a:rPr lang="en-US" i="1" dirty="0" smtClean="0"/>
              <a:t>Generating All Tuples and Permutations</a:t>
            </a:r>
          </a:p>
          <a:p>
            <a:pPr lvl="1"/>
            <a:r>
              <a:rPr lang="en-US" i="1" dirty="0" smtClean="0"/>
              <a:t>127 pages of very small print.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139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16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13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368457"/>
            <a:ext cx="3581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Permutation Generation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approach we might think 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each permutation of 1..n-1</a:t>
            </a:r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=0..n-1</a:t>
            </a:r>
          </a:p>
          <a:p>
            <a:pPr lvl="2"/>
            <a:r>
              <a:rPr lang="en-US" dirty="0" smtClean="0"/>
              <a:t>insert n in position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That is, we do the insertion of n into each smaller permutation from  left to right each time</a:t>
            </a:r>
          </a:p>
          <a:p>
            <a:r>
              <a:rPr lang="en-US" dirty="0" smtClean="0"/>
              <a:t>However, to get "minimal change", we  alternate:</a:t>
            </a:r>
          </a:p>
          <a:p>
            <a:pPr lvl="1"/>
            <a:r>
              <a:rPr lang="en-US" dirty="0" smtClean="0"/>
              <a:t>Insert n L-to-R in one permutation of 1..n-1</a:t>
            </a:r>
          </a:p>
          <a:p>
            <a:pPr lvl="1"/>
            <a:r>
              <a:rPr lang="en-US" dirty="0" smtClean="0"/>
              <a:t>Insert n R-to-L in the next permutation of 1..n-1</a:t>
            </a:r>
          </a:p>
          <a:p>
            <a:pPr lvl="1"/>
            <a:r>
              <a:rPr lang="en-US" dirty="0" smtClean="0"/>
              <a:t>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5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Bottom-up generation of permutations of 123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Example: Do the first few permutations for n=4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93182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51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Johnson-Trotter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integrates the insertion of n with the generation of permutations of 1..n-1</a:t>
            </a:r>
          </a:p>
          <a:p>
            <a:r>
              <a:rPr lang="en-US" dirty="0" smtClean="0"/>
              <a:t>Does it by keeping track of which direction each number is currently moving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number k is </a:t>
            </a:r>
            <a:r>
              <a:rPr lang="en-US" b="1" dirty="0" smtClean="0"/>
              <a:t>mobile </a:t>
            </a:r>
            <a:r>
              <a:rPr lang="en-US" dirty="0" smtClean="0"/>
              <a:t>if its arrow points to an adjacent element that is smaller than itself</a:t>
            </a:r>
          </a:p>
          <a:p>
            <a:r>
              <a:rPr lang="en-US" dirty="0" smtClean="0"/>
              <a:t>In this example, 4 and 3 are mobile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124201" y="2983230"/>
          <a:ext cx="1676400" cy="113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4" imgW="507960" imgH="342720" progId="Equation.3">
                  <p:embed/>
                </p:oleObj>
              </mc:Choice>
              <mc:Fallback>
                <p:oleObj name="Equation" r:id="rId4" imgW="50796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1" y="2983230"/>
                        <a:ext cx="1676400" cy="113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106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Johnson-Trotter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4582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The number k is </a:t>
            </a:r>
            <a:r>
              <a:rPr lang="en-US" b="1" dirty="0" smtClean="0"/>
              <a:t>mobile </a:t>
            </a:r>
            <a:r>
              <a:rPr lang="en-US" dirty="0" smtClean="0"/>
              <a:t>if its arrow points to an adjacent element that is smaller than itself.</a:t>
            </a:r>
          </a:p>
          <a:p>
            <a:r>
              <a:rPr lang="en-US" dirty="0" smtClean="0"/>
              <a:t>In this example, 4 and 3 are mobile</a:t>
            </a:r>
          </a:p>
          <a:p>
            <a:r>
              <a:rPr lang="en-US" dirty="0" smtClean="0"/>
              <a:t>To get the next  permutation, exchange the largest mobile number (call it k) with its neighbor</a:t>
            </a:r>
          </a:p>
          <a:p>
            <a:r>
              <a:rPr lang="en-US" dirty="0" smtClean="0"/>
              <a:t>Then reverse directions of all numbers that are larger than k.</a:t>
            </a:r>
          </a:p>
          <a:p>
            <a:r>
              <a:rPr lang="en-US" dirty="0" smtClean="0"/>
              <a:t>Initialize:  All arrows point left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/>
          </p:nvPr>
        </p:nvGraphicFramePr>
        <p:xfrm>
          <a:off x="3352800" y="838200"/>
          <a:ext cx="1676400" cy="113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4" imgW="507960" imgH="342720" progId="Equation.3">
                  <p:embed/>
                </p:oleObj>
              </mc:Choice>
              <mc:Fallback>
                <p:oleObj name="Equation" r:id="rId4" imgW="50796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838200"/>
                        <a:ext cx="1676400" cy="113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0" y="5657671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Work with a partner on Q1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59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Johnson-Trotter Driver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990600"/>
            <a:ext cx="5791200" cy="4036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1400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Johnson-Trotter background code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9674" y="1348933"/>
            <a:ext cx="8685726" cy="375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99309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Johnson-Trotter major methods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685800"/>
            <a:ext cx="7691384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4722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Lexicographic Permutation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 the permutations of 1..n in "natural" order.</a:t>
            </a:r>
          </a:p>
          <a:p>
            <a:r>
              <a:rPr lang="en-US" dirty="0" smtClean="0"/>
              <a:t>Let's do it  recursively.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77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Lexicographic Permutation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63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90600"/>
            <a:ext cx="8913255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9383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Permutations and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7800" y="914400"/>
            <a:ext cx="36576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Given a permutation of 0, 1, …, n-1, can we directly find the next permutation in the lexicographic sequence?</a:t>
            </a:r>
          </a:p>
          <a:p>
            <a:r>
              <a:rPr lang="en-US" dirty="0" smtClean="0"/>
              <a:t>Given a permutation of 0..n-1, can we determine its permutation sequence number?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7000" y="914400"/>
          <a:ext cx="4902199" cy="3886194"/>
        </p:xfrm>
        <a:graphic>
          <a:graphicData uri="http://schemas.openxmlformats.org/drawingml/2006/table">
            <a:tbl>
              <a:tblPr/>
              <a:tblGrid>
                <a:gridCol w="870027"/>
                <a:gridCol w="1397633"/>
                <a:gridCol w="408808"/>
                <a:gridCol w="852556"/>
                <a:gridCol w="1373175"/>
              </a:tblGrid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permutation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number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permutation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0132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0231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0321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89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27000" y="5181600"/>
            <a:ext cx="779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 n and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can we directly generate </a:t>
            </a:r>
            <a:b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3200" b="0" i="0" u="none" strike="noStrike" kern="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permutation of 0, …, n-1?</a:t>
            </a:r>
          </a:p>
        </p:txBody>
      </p:sp>
    </p:spTree>
    <p:extLst>
      <p:ext uri="{BB962C8B-B14F-4D97-AF65-F5344CB8AC3E}">
        <p14:creationId xmlns:p14="http://schemas.microsoft.com/office/powerpoint/2010/main" val="312499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609600"/>
            <a:ext cx="8229600" cy="5181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HW 6</a:t>
            </a:r>
            <a:r>
              <a:rPr lang="en-US" sz="2800" dirty="0" smtClean="0"/>
              <a:t> due Monday , </a:t>
            </a:r>
            <a:r>
              <a:rPr lang="en-US" sz="2800" b="1" dirty="0" smtClean="0"/>
              <a:t>HW 7</a:t>
            </a:r>
            <a:r>
              <a:rPr lang="en-US" sz="2800" dirty="0" smtClean="0"/>
              <a:t> next Thursday, </a:t>
            </a:r>
          </a:p>
          <a:p>
            <a:endParaRPr lang="en-US" sz="800" dirty="0" smtClean="0"/>
          </a:p>
          <a:p>
            <a:r>
              <a:rPr lang="en-US" dirty="0" smtClean="0"/>
              <a:t>Student Questions</a:t>
            </a:r>
          </a:p>
          <a:p>
            <a:endParaRPr lang="en-US" sz="800" b="1" dirty="0" smtClean="0"/>
          </a:p>
          <a:p>
            <a:r>
              <a:rPr lang="en-US" sz="2800" dirty="0" smtClean="0"/>
              <a:t>Tuesday’s exam</a:t>
            </a:r>
          </a:p>
          <a:p>
            <a:endParaRPr lang="en-US" sz="2800" dirty="0"/>
          </a:p>
          <a:p>
            <a:r>
              <a:rPr lang="en-US" sz="2800" dirty="0" smtClean="0"/>
              <a:t>Permutation generation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" y="3698874"/>
            <a:ext cx="8656240" cy="26257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Discovery time (with a partner)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Which permutation follows each of these in lexicographic order?</a:t>
            </a:r>
          </a:p>
          <a:p>
            <a:pPr lvl="1"/>
            <a:r>
              <a:rPr lang="en-US" dirty="0" smtClean="0"/>
              <a:t>183647520          471638520</a:t>
            </a:r>
            <a:endParaRPr lang="en-US" dirty="0"/>
          </a:p>
          <a:p>
            <a:pPr lvl="1"/>
            <a:r>
              <a:rPr lang="en-US" dirty="0" smtClean="0"/>
              <a:t>Try to write an algorithm for  generating the next permutation, with only the current permutation as input.</a:t>
            </a:r>
          </a:p>
          <a:p>
            <a:r>
              <a:rPr lang="en-US" dirty="0" smtClean="0"/>
              <a:t>If the lexicographic permutations of the numbers [0, 1, 2, 3, 4, 5] are  numbered starting with 0, what is the number of the permutation 14032?</a:t>
            </a:r>
          </a:p>
          <a:p>
            <a:pPr lvl="1"/>
            <a:r>
              <a:rPr lang="en-US" dirty="0" smtClean="0"/>
              <a:t>General form?  How to calculate efficiency?</a:t>
            </a:r>
          </a:p>
          <a:p>
            <a:r>
              <a:rPr lang="en-US" dirty="0" smtClean="0"/>
              <a:t>In the lexicographic ordering of permutations of [0, 1, 2, 3, 4, 5], which permutation is number 541?</a:t>
            </a:r>
          </a:p>
          <a:p>
            <a:pPr lvl="1"/>
            <a:r>
              <a:rPr lang="en-US" dirty="0" smtClean="0"/>
              <a:t>How to calculate efficiently?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50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762000"/>
          </a:xfrm>
        </p:spPr>
        <p:txBody>
          <a:bodyPr/>
          <a:lstStyle/>
          <a:p>
            <a:r>
              <a:rPr lang="en-US" dirty="0" smtClean="0"/>
              <a:t>Exam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991600" cy="6172200"/>
          </a:xfrm>
        </p:spPr>
        <p:txBody>
          <a:bodyPr>
            <a:normAutofit/>
          </a:bodyPr>
          <a:lstStyle/>
          <a:p>
            <a:r>
              <a:rPr lang="en-US" dirty="0" smtClean="0"/>
              <a:t>If you want additional practice problems for Tuesday's exam:  </a:t>
            </a:r>
          </a:p>
          <a:p>
            <a:pPr lvl="1"/>
            <a:r>
              <a:rPr lang="en-US" dirty="0" smtClean="0"/>
              <a:t>The "not to turn in" problems from various assignments</a:t>
            </a:r>
          </a:p>
          <a:p>
            <a:pPr lvl="1"/>
            <a:r>
              <a:rPr lang="en-US" dirty="0" smtClean="0"/>
              <a:t>Feel free to post your solutions in a Piazza discussion forum and ask your classmates if they think it is correct</a:t>
            </a:r>
          </a:p>
          <a:p>
            <a:r>
              <a:rPr lang="en-US" dirty="0" smtClean="0"/>
              <a:t>Allowed for exam:  </a:t>
            </a:r>
            <a:br>
              <a:rPr lang="en-US" dirty="0" smtClean="0"/>
            </a:br>
            <a:r>
              <a:rPr lang="en-US" dirty="0" smtClean="0"/>
              <a:t>Calculator, one piece of paper (1 sided, handwritten)</a:t>
            </a:r>
          </a:p>
          <a:p>
            <a:r>
              <a:rPr lang="en-US" dirty="0" smtClean="0"/>
              <a:t>See the exam specification document, </a:t>
            </a:r>
            <a:r>
              <a:rPr lang="en-US" smtClean="0"/>
              <a:t>linked from </a:t>
            </a:r>
            <a:r>
              <a:rPr lang="en-US" dirty="0" smtClean="0"/>
              <a:t>the exam day on the schedule page.</a:t>
            </a:r>
          </a:p>
        </p:txBody>
      </p:sp>
    </p:spTree>
    <p:extLst>
      <p:ext uri="{BB962C8B-B14F-4D97-AF65-F5344CB8AC3E}">
        <p14:creationId xmlns:p14="http://schemas.microsoft.com/office/powerpoint/2010/main" val="407805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the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106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Mostly it will test your understanding of things in the textbook and things we have discussed in class.</a:t>
            </a:r>
          </a:p>
          <a:p>
            <a:r>
              <a:rPr lang="en-US" dirty="0" smtClean="0"/>
              <a:t>Will not require a lot of creativity (it's hard to do much of that in 50 minutes).</a:t>
            </a:r>
          </a:p>
          <a:p>
            <a:r>
              <a:rPr lang="en-US" dirty="0" smtClean="0"/>
              <a:t>Many short questions, a few calculations.</a:t>
            </a:r>
          </a:p>
          <a:p>
            <a:pPr lvl="1"/>
            <a:r>
              <a:rPr lang="en-US" dirty="0" smtClean="0"/>
              <a:t>Perhaps some T/F/IDK questions (example: 5/0/3)</a:t>
            </a:r>
          </a:p>
          <a:p>
            <a:r>
              <a:rPr lang="en-US" dirty="0" smtClean="0"/>
              <a:t>You may bring a calculator.</a:t>
            </a:r>
          </a:p>
          <a:p>
            <a:r>
              <a:rPr lang="en-US" dirty="0" smtClean="0"/>
              <a:t>And a piece of paper (handwritten on one side).</a:t>
            </a:r>
          </a:p>
          <a:p>
            <a:r>
              <a:rPr lang="en-US" dirty="0" smtClean="0"/>
              <a:t>I will give you the Master Theorem if you need it.</a:t>
            </a:r>
          </a:p>
          <a:p>
            <a:r>
              <a:rPr lang="en-US" dirty="0" smtClean="0"/>
              <a:t>Time will be a factor!</a:t>
            </a:r>
          </a:p>
          <a:p>
            <a:r>
              <a:rPr lang="en-US" dirty="0" smtClean="0"/>
              <a:t>First do the questions you can do quickly</a:t>
            </a:r>
          </a:p>
        </p:txBody>
      </p:sp>
    </p:spTree>
    <p:extLst>
      <p:ext uri="{BB962C8B-B14F-4D97-AF65-F5344CB8AC3E}">
        <p14:creationId xmlns:p14="http://schemas.microsoft.com/office/powerpoint/2010/main" val="223755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Topics for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Formal definitions of O, </a:t>
            </a:r>
            <a:r>
              <a:rPr lang="en-US" dirty="0" smtClean="0">
                <a:sym typeface="Symbol"/>
              </a:rPr>
              <a:t>,.</a:t>
            </a:r>
          </a:p>
          <a:p>
            <a:r>
              <a:rPr lang="en-US" dirty="0" smtClean="0">
                <a:sym typeface="Symbol"/>
              </a:rPr>
              <a:t>Master Theorem</a:t>
            </a:r>
          </a:p>
          <a:p>
            <a:r>
              <a:rPr lang="en-US" dirty="0" smtClean="0">
                <a:sym typeface="Symbol"/>
              </a:rPr>
              <a:t>Fibonacci algorithms and their analysis</a:t>
            </a:r>
          </a:p>
          <a:p>
            <a:r>
              <a:rPr lang="en-US" dirty="0" smtClean="0">
                <a:sym typeface="Symbol"/>
              </a:rPr>
              <a:t>Efficient numeric multiplication</a:t>
            </a:r>
          </a:p>
          <a:p>
            <a:r>
              <a:rPr lang="en-US" dirty="0" smtClean="0">
                <a:sym typeface="Symbol"/>
              </a:rPr>
              <a:t>Proofs by induction (ordinary, strong)</a:t>
            </a:r>
          </a:p>
          <a:p>
            <a:r>
              <a:rPr lang="en-US" dirty="0" err="1" smtClean="0">
                <a:sym typeface="Symbol"/>
              </a:rPr>
              <a:t>Trominoes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Extended Binary Trees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Modular multiplication, exponentiation</a:t>
            </a:r>
          </a:p>
          <a:p>
            <a:r>
              <a:rPr lang="en-US" dirty="0" smtClean="0"/>
              <a:t>Extended Euclid algorithm</a:t>
            </a:r>
          </a:p>
          <a:p>
            <a:r>
              <a:rPr lang="en-US" dirty="0" smtClean="0"/>
              <a:t>Modular inverse</a:t>
            </a:r>
          </a:p>
          <a:p>
            <a:r>
              <a:rPr lang="en-US" dirty="0" smtClean="0"/>
              <a:t>Fermat's little theorem</a:t>
            </a:r>
          </a:p>
          <a:p>
            <a:r>
              <a:rPr lang="en-US" dirty="0" smtClean="0"/>
              <a:t>Rabin-Miller test</a:t>
            </a:r>
          </a:p>
          <a:p>
            <a:r>
              <a:rPr lang="en-US" dirty="0" smtClean="0"/>
              <a:t>Random Prime generation</a:t>
            </a:r>
          </a:p>
          <a:p>
            <a:r>
              <a:rPr lang="en-US" dirty="0" smtClean="0"/>
              <a:t>RSA encryption</a:t>
            </a:r>
          </a:p>
          <a:p>
            <a:r>
              <a:rPr lang="en-US" dirty="0" smtClean="0"/>
              <a:t>What </a:t>
            </a:r>
            <a:r>
              <a:rPr lang="en-US" dirty="0"/>
              <a:t>would Donald (Knuth) say?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9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Topics for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Brute Force algorithms</a:t>
            </a:r>
          </a:p>
          <a:p>
            <a:r>
              <a:rPr lang="en-US" dirty="0" smtClean="0"/>
              <a:t>Selection sort</a:t>
            </a:r>
          </a:p>
          <a:p>
            <a:r>
              <a:rPr lang="en-US" dirty="0" smtClean="0"/>
              <a:t>Insertion Sort</a:t>
            </a:r>
          </a:p>
          <a:p>
            <a:r>
              <a:rPr lang="en-US" dirty="0" smtClean="0"/>
              <a:t>Amortized efficiency analysis</a:t>
            </a:r>
          </a:p>
          <a:p>
            <a:r>
              <a:rPr lang="en-US" dirty="0" smtClean="0"/>
              <a:t>Analysis of growable array algorithms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Binary </a:t>
            </a:r>
            <a:r>
              <a:rPr lang="en-US" dirty="0"/>
              <a:t>Search</a:t>
            </a:r>
          </a:p>
          <a:p>
            <a:r>
              <a:rPr lang="en-US" dirty="0"/>
              <a:t>Binary Tree Traversals</a:t>
            </a:r>
          </a:p>
          <a:p>
            <a:r>
              <a:rPr lang="en-US" dirty="0" smtClean="0"/>
              <a:t>Basic Data Structures (Section 1.4)</a:t>
            </a:r>
          </a:p>
          <a:p>
            <a:r>
              <a:rPr lang="en-US" dirty="0" smtClean="0"/>
              <a:t>Graph representations</a:t>
            </a:r>
          </a:p>
          <a:p>
            <a:r>
              <a:rPr lang="en-US" dirty="0" smtClean="0"/>
              <a:t>BFS, DFS, </a:t>
            </a:r>
          </a:p>
          <a:p>
            <a:r>
              <a:rPr lang="en-US" dirty="0" smtClean="0"/>
              <a:t>DAGs &amp; topological sort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63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object Generation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400" b="1" dirty="0" smtClean="0"/>
          </a:p>
          <a:p>
            <a:r>
              <a:rPr lang="en-US" sz="2400" b="1" dirty="0" smtClean="0"/>
              <a:t>Permutations</a:t>
            </a:r>
            <a:br>
              <a:rPr lang="en-US" sz="2400" b="1" dirty="0" smtClean="0"/>
            </a:br>
            <a:r>
              <a:rPr lang="en-US" sz="2400" b="1" dirty="0" smtClean="0"/>
              <a:t>Subsets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9607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Combinatorial Object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Generation of permutations, combinations, subsets.</a:t>
            </a:r>
          </a:p>
          <a:p>
            <a:r>
              <a:rPr lang="en-US" dirty="0" smtClean="0"/>
              <a:t>This is a big topic in CS</a:t>
            </a:r>
          </a:p>
          <a:p>
            <a:r>
              <a:rPr lang="en-US" dirty="0" smtClean="0"/>
              <a:t>We will just scratch the surface of this subject.</a:t>
            </a:r>
          </a:p>
          <a:p>
            <a:pPr lvl="1"/>
            <a:r>
              <a:rPr lang="en-US" dirty="0" smtClean="0"/>
              <a:t>Permutations of a list of elements (no duplicates)</a:t>
            </a:r>
          </a:p>
          <a:p>
            <a:pPr lvl="1"/>
            <a:r>
              <a:rPr lang="en-US" dirty="0" smtClean="0"/>
              <a:t>Subsets of a set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16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generate all permutations of the numbers 1..n.</a:t>
            </a:r>
          </a:p>
          <a:p>
            <a:pPr lvl="1"/>
            <a:r>
              <a:rPr lang="en-US" dirty="0" smtClean="0"/>
              <a:t>Permutations of any other collection of n distinct objects can be obtained from these by a simple mapping.</a:t>
            </a:r>
          </a:p>
          <a:p>
            <a:r>
              <a:rPr lang="en-US" dirty="0" smtClean="0"/>
              <a:t>How would a "decrease by 1" approach work?</a:t>
            </a:r>
          </a:p>
          <a:p>
            <a:pPr lvl="1"/>
            <a:r>
              <a:rPr lang="en-US" dirty="0" smtClean="0"/>
              <a:t>Find all permutations of 1.. n-1</a:t>
            </a:r>
          </a:p>
          <a:p>
            <a:pPr lvl="1"/>
            <a:r>
              <a:rPr lang="en-US" dirty="0" smtClean="0"/>
              <a:t>Insert n into each position of each such permutation</a:t>
            </a:r>
          </a:p>
          <a:p>
            <a:pPr lvl="1"/>
            <a:r>
              <a:rPr lang="en-US" dirty="0" smtClean="0"/>
              <a:t>We'd like to do it in a way that minimizes the change from one permutation to the next.</a:t>
            </a:r>
          </a:p>
          <a:p>
            <a:pPr lvl="1"/>
            <a:r>
              <a:rPr lang="en-US" dirty="0" smtClean="0"/>
              <a:t>It turns out we can do it so that we always get the next permutation by swapping two adjacent elements.</a:t>
            </a:r>
          </a:p>
        </p:txBody>
      </p:sp>
    </p:spTree>
    <p:extLst>
      <p:ext uri="{BB962C8B-B14F-4D97-AF65-F5344CB8AC3E}">
        <p14:creationId xmlns:p14="http://schemas.microsoft.com/office/powerpoint/2010/main" val="345358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19464</TotalTime>
  <Words>1175</Words>
  <Application>Microsoft Office PowerPoint</Application>
  <PresentationFormat>On-screen Show (4:3)</PresentationFormat>
  <Paragraphs>218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Courier New</vt:lpstr>
      <vt:lpstr>Symbol</vt:lpstr>
      <vt:lpstr>Default Design</vt:lpstr>
      <vt:lpstr>Equation</vt:lpstr>
      <vt:lpstr>PowerPoint Presentation</vt:lpstr>
      <vt:lpstr>MA/CSSE 473 Day 13</vt:lpstr>
      <vt:lpstr>Exam 1</vt:lpstr>
      <vt:lpstr>About the exam</vt:lpstr>
      <vt:lpstr>Possible Topics for Exam</vt:lpstr>
      <vt:lpstr>Possible Topics for Exam</vt:lpstr>
      <vt:lpstr>Combinatorial object Generation</vt:lpstr>
      <vt:lpstr>Combinatorial Object Generation</vt:lpstr>
      <vt:lpstr>Permutations</vt:lpstr>
      <vt:lpstr>First approach we might think of</vt:lpstr>
      <vt:lpstr>Example</vt:lpstr>
      <vt:lpstr>Johnson-Trotter Approach</vt:lpstr>
      <vt:lpstr>Johnson-Trotter Approach</vt:lpstr>
      <vt:lpstr>Johnson-Trotter Driver</vt:lpstr>
      <vt:lpstr>Johnson-Trotter background code</vt:lpstr>
      <vt:lpstr>Johnson-Trotter major methods</vt:lpstr>
      <vt:lpstr>Lexicographic Permutation Generation</vt:lpstr>
      <vt:lpstr>Lexicographic Permutation Code</vt:lpstr>
      <vt:lpstr>Permutations and order</vt:lpstr>
      <vt:lpstr>Discovery time (with a partner)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CSSE Department</cp:lastModifiedBy>
  <cp:revision>638</cp:revision>
  <dcterms:modified xsi:type="dcterms:W3CDTF">2014-09-26T11:31:26Z</dcterms:modified>
</cp:coreProperties>
</file>