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  <p:sldId id="308" r:id="rId25"/>
    <p:sldId id="309" r:id="rId26"/>
    <p:sldId id="310" r:id="rId2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81716" autoAdjust="0"/>
  </p:normalViewPr>
  <p:slideViewPr>
    <p:cSldViewPr snapToObjects="1">
      <p:cViewPr varScale="1">
        <p:scale>
          <a:sx n="54" d="100"/>
          <a:sy n="54" d="100"/>
        </p:scale>
        <p:origin x="90" y="22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4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9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9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80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880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98CC6-9C64-449A-BEF0-E2966C0CA7BE}" type="slidenum">
              <a:rPr lang="en-US"/>
              <a:pPr/>
              <a:t>10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</a:t>
            </a:r>
            <a:r>
              <a:rPr lang="en-US" baseline="0" dirty="0" smtClean="0"/>
              <a:t> if the graph is a binary tree and we start at the root, these two orders are preorder and </a:t>
            </a:r>
            <a:r>
              <a:rPr lang="en-US" baseline="0" dirty="0" err="1" smtClean="0"/>
              <a:t>levelorder</a:t>
            </a:r>
            <a:r>
              <a:rPr lang="en-US" baseline="0" dirty="0" smtClean="0"/>
              <a:t> traversals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531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A97170-8258-434F-AF66-7607A5E5A54A}" type="slidenum">
              <a:rPr lang="en-US"/>
              <a:pPr/>
              <a:t>11</a:t>
            </a:fld>
            <a:endParaRPr lang="en-US"/>
          </a:p>
        </p:txBody>
      </p:sp>
      <p:sp>
        <p:nvSpPr>
          <p:cNvPr id="430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126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E12217-AA81-4F37-B9EC-AF06E5DEF201}" type="slidenum">
              <a:rPr lang="en-US"/>
              <a:pPr/>
              <a:t>12</a:t>
            </a:fld>
            <a:endParaRPr lang="en-US"/>
          </a:p>
        </p:txBody>
      </p:sp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899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B8E66B-B19B-4FE8-B005-C716E5A4328D}" type="slidenum">
              <a:rPr lang="en-US"/>
              <a:pPr/>
              <a:t>13</a:t>
            </a:fld>
            <a:endParaRPr lang="en-US"/>
          </a:p>
        </p:txBody>
      </p:sp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436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923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351159-A15D-46FC-A21D-7B1C80D186D3}" type="slidenum">
              <a:rPr lang="en-US"/>
              <a:pPr/>
              <a:t>16</a:t>
            </a:fld>
            <a:endParaRPr lang="en-US"/>
          </a:p>
        </p:txBody>
      </p:sp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0211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6C2873-D4DF-4C7C-B981-B18C970A001B}" type="slidenum">
              <a:rPr lang="en-US"/>
              <a:pPr/>
              <a:t>17</a:t>
            </a:fld>
            <a:endParaRPr lang="en-US"/>
          </a:p>
        </p:txBody>
      </p:sp>
      <p:sp>
        <p:nvSpPr>
          <p:cNvPr id="43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a possible</a:t>
            </a:r>
            <a:r>
              <a:rPr lang="en-US" baseline="0" dirty="0" smtClean="0"/>
              <a:t> sort order by hand.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9588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1C80F8-1D1A-40A2-AF58-6D7CC5176E78}" type="slidenum">
              <a:rPr lang="en-US"/>
              <a:pPr/>
              <a:t>18</a:t>
            </a:fld>
            <a:endParaRPr lang="en-US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Efficiency is the same as DFS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3958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30764C-548B-419A-A678-E98EE9706853}" type="slidenum">
              <a:rPr lang="en-US"/>
              <a:pPr/>
              <a:t>19</a:t>
            </a:fld>
            <a:endParaRPr lang="en-US"/>
          </a:p>
        </p:txBody>
      </p:sp>
      <p:sp>
        <p:nvSpPr>
          <p:cNvPr id="43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815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Draw, or at least start a dependency graph.</a:t>
            </a:r>
          </a:p>
          <a:p>
            <a:r>
              <a:rPr lang="en-US" dirty="0" smtClean="0"/>
              <a:t>An edge from each cell to cells that directly depend</a:t>
            </a:r>
            <a:r>
              <a:rPr lang="en-US" baseline="0" dirty="0" smtClean="0"/>
              <a:t> on it.</a:t>
            </a:r>
          </a:p>
          <a:p>
            <a:r>
              <a:rPr lang="en-US" baseline="0" dirty="0" smtClean="0"/>
              <a:t>Go down the columns, from left to right, </a:t>
            </a:r>
          </a:p>
          <a:p>
            <a:r>
              <a:rPr lang="en-US" baseline="0" dirty="0" smtClean="0"/>
              <a:t>Stop after B3.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788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903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95DA3F-7433-41C1-A03D-B504E493B6C0}" type="slidenum">
              <a:rPr lang="en-US"/>
              <a:pPr/>
              <a:t>21</a:t>
            </a:fld>
            <a:endParaRPr lang="en-US"/>
          </a:p>
        </p:txBody>
      </p:sp>
      <p:sp>
        <p:nvSpPr>
          <p:cNvPr id="92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6360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Evidence: The book I received in 2008</a:t>
            </a:r>
          </a:p>
          <a:p>
            <a:pPr lvl="1"/>
            <a:r>
              <a:rPr lang="en-US" i="1" dirty="0" smtClean="0"/>
              <a:t>The Art of Computer Programming, Volume 4, Fascicle 2</a:t>
            </a:r>
          </a:p>
          <a:p>
            <a:pPr lvl="1"/>
            <a:r>
              <a:rPr lang="en-US" i="1" dirty="0" smtClean="0"/>
              <a:t>Generating All Tuples and Permutations</a:t>
            </a:r>
          </a:p>
          <a:p>
            <a:pPr lvl="1"/>
            <a:r>
              <a:rPr lang="en-US" i="1" dirty="0" smtClean="0"/>
              <a:t>127 pages of very small print.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263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246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3036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31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09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BAB26A-0141-4D3A-A66E-30C5503E39DD}" type="slidenum">
              <a:rPr lang="en-US"/>
              <a:pPr/>
              <a:t>4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22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49760D-58CC-4ED7-A010-1FF20E5FEE45}" type="slidenum">
              <a:rPr lang="en-US"/>
              <a:pPr/>
              <a:t>5</a:t>
            </a:fld>
            <a:endParaRPr lang="en-US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51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1EA210-8024-49C2-915B-7D49EE339993}" type="slidenum">
              <a:rPr lang="en-US"/>
              <a:pPr/>
              <a:t>6</a:t>
            </a:fld>
            <a:endParaRPr lang="en-US"/>
          </a:p>
        </p:txBody>
      </p:sp>
      <p:sp>
        <p:nvSpPr>
          <p:cNvPr id="42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130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98CC6-9C64-449A-BEF0-E2966C0CA7BE}" type="slidenum">
              <a:rPr lang="en-US"/>
              <a:pPr/>
              <a:t>7</a:t>
            </a:fld>
            <a:endParaRPr lang="en-US"/>
          </a:p>
        </p:txBody>
      </p:sp>
      <p:sp>
        <p:nvSpPr>
          <p:cNvPr id="428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a connected graph, an articulation point is a vertex whose removal would result in a disconnected graph.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239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47DAE6-F57F-469B-A6C0-318A162E0914}" type="slidenum">
              <a:rPr lang="en-US"/>
              <a:pPr/>
              <a:t>8</a:t>
            </a:fld>
            <a:endParaRPr lang="en-US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36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4AC00C-C08C-458F-B16F-51B40C6BC4B3}" type="slidenum">
              <a:rPr lang="en-US"/>
              <a:pPr/>
              <a:t>9</a:t>
            </a:fld>
            <a:endParaRPr lang="en-US"/>
          </a:p>
        </p:txBody>
      </p:sp>
      <p:sp>
        <p:nvSpPr>
          <p:cNvPr id="33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Traversal using alphabetical order of vertices. Work through this example in </a:t>
            </a:r>
            <a:r>
              <a:rPr lang="en-US" dirty="0" smtClean="0"/>
              <a:t>detail, showing </a:t>
            </a:r>
            <a:r>
              <a:rPr lang="en-US" dirty="0"/>
              <a:t>the traversal by highlighting edges on the graph and showing how the stack</a:t>
            </a:r>
          </a:p>
          <a:p>
            <a:r>
              <a:rPr lang="en-US" dirty="0"/>
              <a:t>evolves</a:t>
            </a:r>
            <a:r>
              <a:rPr lang="en-US" dirty="0" smtClean="0"/>
              <a:t>:   </a:t>
            </a:r>
            <a:endParaRPr lang="en-US" dirty="0"/>
          </a:p>
          <a:p>
            <a:r>
              <a:rPr lang="en-US" dirty="0"/>
              <a:t>                        8 h 3</a:t>
            </a:r>
          </a:p>
          <a:p>
            <a:r>
              <a:rPr lang="en-US" dirty="0"/>
              <a:t>                        7 d 4                  stack shown growing upwards</a:t>
            </a:r>
          </a:p>
          <a:p>
            <a:r>
              <a:rPr lang="en-US" dirty="0"/>
              <a:t>         4 e 1       6 c 5                  number on left is order that vertex was pushed onto stack</a:t>
            </a:r>
          </a:p>
          <a:p>
            <a:r>
              <a:rPr lang="en-US" dirty="0"/>
              <a:t>         3 f 2        5 g 6                  number on right is order that vertex was popped from stack</a:t>
            </a:r>
          </a:p>
          <a:p>
            <a:r>
              <a:rPr lang="en-US" dirty="0"/>
              <a:t>         2 b 7                                overlap is because after e, f are popped off stack, g and c</a:t>
            </a:r>
          </a:p>
          <a:p>
            <a:r>
              <a:rPr lang="en-US" dirty="0"/>
              <a:t>         1 a 8                                  are pushed onto stack in their former locations.</a:t>
            </a:r>
          </a:p>
          <a:p>
            <a:endParaRPr lang="en-US" dirty="0"/>
          </a:p>
          <a:p>
            <a:r>
              <a:rPr lang="en-US" dirty="0"/>
              <a:t>order pushed onto stack: a b f e g c d h</a:t>
            </a:r>
          </a:p>
          <a:p>
            <a:r>
              <a:rPr lang="en-US" dirty="0"/>
              <a:t>order popped from stack: e f h d c g b a</a:t>
            </a:r>
          </a:p>
          <a:p>
            <a:endParaRPr lang="en-US" dirty="0"/>
          </a:p>
          <a:p>
            <a:r>
              <a:rPr lang="en-US" dirty="0"/>
              <a:t>* show </a:t>
            </a:r>
            <a:r>
              <a:rPr lang="en-US" dirty="0" err="1"/>
              <a:t>dfs</a:t>
            </a:r>
            <a:r>
              <a:rPr lang="en-US" dirty="0"/>
              <a:t> tree as it gets constructed, back edges</a:t>
            </a:r>
          </a:p>
        </p:txBody>
      </p:sp>
    </p:spTree>
    <p:extLst>
      <p:ext uri="{BB962C8B-B14F-4D97-AF65-F5344CB8AC3E}">
        <p14:creationId xmlns:p14="http://schemas.microsoft.com/office/powerpoint/2010/main" val="2938785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12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581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smtClean="0"/>
              <a:t>Insertion Sort </a:t>
            </a:r>
            <a:br>
              <a:rPr lang="en-US" sz="2800" b="1" smtClean="0"/>
            </a:br>
            <a:r>
              <a:rPr lang="en-US" sz="2800" b="1" smtClean="0"/>
              <a:t>quick </a:t>
            </a:r>
            <a:r>
              <a:rPr lang="en-US" sz="2800" b="1" dirty="0" smtClean="0"/>
              <a:t>review</a:t>
            </a:r>
          </a:p>
          <a:p>
            <a:endParaRPr lang="en-US" sz="2800" b="1" dirty="0"/>
          </a:p>
          <a:p>
            <a:r>
              <a:rPr lang="en-US" sz="2800" b="1" dirty="0" smtClean="0"/>
              <a:t>DFS, BFS</a:t>
            </a:r>
            <a:endParaRPr lang="en-US" sz="2800" b="1" dirty="0"/>
          </a:p>
          <a:p>
            <a:endParaRPr lang="en-US" sz="2800" b="1" dirty="0" smtClean="0"/>
          </a:p>
          <a:p>
            <a:r>
              <a:rPr lang="en-US" sz="2800" b="1" dirty="0" smtClean="0"/>
              <a:t>Topological Sort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 (BFS)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305800" cy="5334000"/>
          </a:xfrm>
        </p:spPr>
        <p:txBody>
          <a:bodyPr>
            <a:normAutofit/>
          </a:bodyPr>
          <a:lstStyle/>
          <a:p>
            <a:r>
              <a:rPr lang="en-US" dirty="0"/>
              <a:t>Visits graph vertices </a:t>
            </a:r>
            <a:r>
              <a:rPr lang="en-US" dirty="0" smtClean="0"/>
              <a:t>in increasing order of length of path from initial vertex.  </a:t>
            </a:r>
          </a:p>
          <a:p>
            <a:r>
              <a:rPr lang="en-US" dirty="0" smtClean="0"/>
              <a:t>Vertices </a:t>
            </a:r>
            <a:r>
              <a:rPr lang="en-US" dirty="0"/>
              <a:t>closer to the start are visited </a:t>
            </a:r>
            <a:r>
              <a:rPr lang="en-US" dirty="0" smtClean="0"/>
              <a:t>early</a:t>
            </a:r>
            <a:endParaRPr lang="en-US" dirty="0"/>
          </a:p>
          <a:p>
            <a:r>
              <a:rPr lang="en-US" dirty="0"/>
              <a:t>Instead of a stack, BFS uses a </a:t>
            </a:r>
            <a:r>
              <a:rPr lang="en-US" dirty="0" smtClean="0"/>
              <a:t>queue</a:t>
            </a:r>
            <a:endParaRPr lang="en-US" dirty="0"/>
          </a:p>
          <a:p>
            <a:r>
              <a:rPr lang="en-US" dirty="0"/>
              <a:t>Level-order </a:t>
            </a:r>
            <a:r>
              <a:rPr lang="en-US" dirty="0" smtClean="0"/>
              <a:t>traversal of a rooted tree </a:t>
            </a:r>
            <a:r>
              <a:rPr lang="en-US" dirty="0"/>
              <a:t>is a special case of </a:t>
            </a:r>
            <a:r>
              <a:rPr lang="en-US" dirty="0" smtClean="0"/>
              <a:t>BFS</a:t>
            </a:r>
            <a:endParaRPr lang="en-US" dirty="0"/>
          </a:p>
          <a:p>
            <a:r>
              <a:rPr lang="en-US" dirty="0"/>
              <a:t>“Redraws” graph in tree-like fashion (with tree edges and cross edges for undirected graph)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23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08038"/>
          </a:xfrm>
        </p:spPr>
        <p:txBody>
          <a:bodyPr/>
          <a:lstStyle/>
          <a:p>
            <a:r>
              <a:rPr lang="en-US" dirty="0" err="1"/>
              <a:t>Pseudocode</a:t>
            </a:r>
            <a:r>
              <a:rPr lang="en-US" dirty="0"/>
              <a:t> </a:t>
            </a:r>
            <a:r>
              <a:rPr lang="en-US" dirty="0" smtClean="0"/>
              <a:t>for </a:t>
            </a:r>
            <a:r>
              <a:rPr lang="en-US" dirty="0"/>
              <a:t>BFS</a:t>
            </a:r>
          </a:p>
        </p:txBody>
      </p:sp>
      <p:sp>
        <p:nvSpPr>
          <p:cNvPr id="370691" name="Text Box 3"/>
          <p:cNvSpPr txBox="1">
            <a:spLocks noGrp="1" noChangeArrowheads="1"/>
          </p:cNvSpPr>
          <p:nvPr>
            <p:ph type="body" sz="half" idx="1"/>
          </p:nvPr>
        </p:nvSpPr>
        <p:spPr>
          <a:noFill/>
          <a:ln/>
        </p:spPr>
        <p:txBody>
          <a:bodyPr/>
          <a:lstStyle/>
          <a:p>
            <a:pPr marL="114300" lvl="1" indent="0"/>
            <a:endParaRPr lang="en-US" sz="1800"/>
          </a:p>
          <a:p>
            <a:pPr marL="114300" lvl="1" indent="0">
              <a:buFontTx/>
              <a:buNone/>
            </a:pPr>
            <a:endParaRPr lang="en-US" sz="1800"/>
          </a:p>
          <a:p>
            <a:pPr marL="0" indent="0">
              <a:spcBef>
                <a:spcPct val="0"/>
              </a:spcBef>
              <a:buClrTx/>
              <a:buSzTx/>
              <a:buFontTx/>
              <a:buNone/>
            </a:pPr>
            <a:endParaRPr kumimoji="0" lang="en-US" sz="1800" b="0">
              <a:solidFill>
                <a:schemeClr val="tx1"/>
              </a:solidFill>
              <a:effectLst/>
            </a:endParaRPr>
          </a:p>
        </p:txBody>
      </p:sp>
      <p:pic>
        <p:nvPicPr>
          <p:cNvPr id="370693" name="Picture 5" descr="5_2b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884238"/>
            <a:ext cx="7613770" cy="5821362"/>
          </a:xfrm>
          <a:solidFill>
            <a:schemeClr val="tx1"/>
          </a:solidFill>
          <a:ln/>
        </p:spPr>
      </p:pic>
      <p:sp>
        <p:nvSpPr>
          <p:cNvPr id="2" name="TextBox 1"/>
          <p:cNvSpPr txBox="1"/>
          <p:nvPr/>
        </p:nvSpPr>
        <p:spPr>
          <a:xfrm>
            <a:off x="3810000" y="2590800"/>
            <a:ext cx="4343400" cy="13849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Note that this code is like DFS, with the stack replaced by a queue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00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305800" cy="685800"/>
          </a:xfrm>
        </p:spPr>
        <p:txBody>
          <a:bodyPr/>
          <a:lstStyle/>
          <a:p>
            <a:r>
              <a:rPr lang="en-US" sz="3200"/>
              <a:t>Example of BFS traversal of undirected graph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276600"/>
            <a:ext cx="3048000" cy="533400"/>
          </a:xfrm>
        </p:spPr>
        <p:txBody>
          <a:bodyPr>
            <a:normAutofit fontScale="85000"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/>
              <a:t>BFS traversal queue: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85800" y="1371600"/>
            <a:ext cx="4648200" cy="1631950"/>
            <a:chOff x="1200" y="1152"/>
            <a:chExt cx="3408" cy="1437"/>
          </a:xfrm>
        </p:grpSpPr>
        <p:sp>
          <p:nvSpPr>
            <p:cNvPr id="327685" name="Oval 5"/>
            <p:cNvSpPr>
              <a:spLocks noChangeArrowheads="1"/>
            </p:cNvSpPr>
            <p:nvPr/>
          </p:nvSpPr>
          <p:spPr bwMode="auto">
            <a:xfrm>
              <a:off x="1200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a</a:t>
              </a:r>
            </a:p>
          </p:txBody>
        </p:sp>
        <p:sp>
          <p:nvSpPr>
            <p:cNvPr id="327686" name="Oval 6"/>
            <p:cNvSpPr>
              <a:spLocks noChangeArrowheads="1"/>
            </p:cNvSpPr>
            <p:nvPr/>
          </p:nvSpPr>
          <p:spPr bwMode="auto">
            <a:xfrm>
              <a:off x="2208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327687" name="Oval 7"/>
            <p:cNvSpPr>
              <a:spLocks noChangeArrowheads="1"/>
            </p:cNvSpPr>
            <p:nvPr/>
          </p:nvSpPr>
          <p:spPr bwMode="auto">
            <a:xfrm>
              <a:off x="1200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327688" name="Oval 8"/>
            <p:cNvSpPr>
              <a:spLocks noChangeArrowheads="1"/>
            </p:cNvSpPr>
            <p:nvPr/>
          </p:nvSpPr>
          <p:spPr bwMode="auto">
            <a:xfrm>
              <a:off x="2208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f</a:t>
              </a:r>
            </a:p>
          </p:txBody>
        </p:sp>
        <p:sp>
          <p:nvSpPr>
            <p:cNvPr id="327689" name="Line 9"/>
            <p:cNvSpPr>
              <a:spLocks noChangeShapeType="1"/>
            </p:cNvSpPr>
            <p:nvPr/>
          </p:nvSpPr>
          <p:spPr bwMode="auto">
            <a:xfrm>
              <a:off x="1536" y="1392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690" name="Line 10"/>
            <p:cNvSpPr>
              <a:spLocks noChangeShapeType="1"/>
            </p:cNvSpPr>
            <p:nvPr/>
          </p:nvSpPr>
          <p:spPr bwMode="auto">
            <a:xfrm>
              <a:off x="1344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691" name="Line 11"/>
            <p:cNvSpPr>
              <a:spLocks noChangeShapeType="1"/>
            </p:cNvSpPr>
            <p:nvPr/>
          </p:nvSpPr>
          <p:spPr bwMode="auto">
            <a:xfrm>
              <a:off x="1536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692" name="Line 12"/>
            <p:cNvSpPr>
              <a:spLocks noChangeShapeType="1"/>
            </p:cNvSpPr>
            <p:nvPr/>
          </p:nvSpPr>
          <p:spPr bwMode="auto">
            <a:xfrm>
              <a:off x="2352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693" name="Line 13"/>
            <p:cNvSpPr>
              <a:spLocks noChangeShapeType="1"/>
            </p:cNvSpPr>
            <p:nvPr/>
          </p:nvSpPr>
          <p:spPr bwMode="auto">
            <a:xfrm>
              <a:off x="1488" y="1536"/>
              <a:ext cx="720" cy="62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694" name="Text Box 14"/>
            <p:cNvSpPr txBox="1">
              <a:spLocks noChangeArrowheads="1"/>
            </p:cNvSpPr>
            <p:nvPr/>
          </p:nvSpPr>
          <p:spPr bwMode="auto">
            <a:xfrm>
              <a:off x="1227" y="1704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695" name="Text Box 15"/>
            <p:cNvSpPr txBox="1">
              <a:spLocks noChangeArrowheads="1"/>
            </p:cNvSpPr>
            <p:nvPr/>
          </p:nvSpPr>
          <p:spPr bwMode="auto">
            <a:xfrm>
              <a:off x="1754" y="1152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696" name="Text Box 16"/>
            <p:cNvSpPr txBox="1">
              <a:spLocks noChangeArrowheads="1"/>
            </p:cNvSpPr>
            <p:nvPr/>
          </p:nvSpPr>
          <p:spPr bwMode="auto">
            <a:xfrm>
              <a:off x="1754" y="2256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697" name="Text Box 17"/>
            <p:cNvSpPr txBox="1">
              <a:spLocks noChangeArrowheads="1"/>
            </p:cNvSpPr>
            <p:nvPr/>
          </p:nvSpPr>
          <p:spPr bwMode="auto">
            <a:xfrm>
              <a:off x="1610" y="1537"/>
              <a:ext cx="135" cy="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698" name="Text Box 18"/>
            <p:cNvSpPr txBox="1">
              <a:spLocks noChangeArrowheads="1"/>
            </p:cNvSpPr>
            <p:nvPr/>
          </p:nvSpPr>
          <p:spPr bwMode="auto">
            <a:xfrm>
              <a:off x="2378" y="1681"/>
              <a:ext cx="135" cy="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699" name="Oval 19"/>
            <p:cNvSpPr>
              <a:spLocks noChangeArrowheads="1"/>
            </p:cNvSpPr>
            <p:nvPr/>
          </p:nvSpPr>
          <p:spPr bwMode="auto">
            <a:xfrm>
              <a:off x="3264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c</a:t>
              </a:r>
            </a:p>
          </p:txBody>
        </p:sp>
        <p:sp>
          <p:nvSpPr>
            <p:cNvPr id="327700" name="Oval 20"/>
            <p:cNvSpPr>
              <a:spLocks noChangeArrowheads="1"/>
            </p:cNvSpPr>
            <p:nvPr/>
          </p:nvSpPr>
          <p:spPr bwMode="auto">
            <a:xfrm>
              <a:off x="4272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d</a:t>
              </a:r>
            </a:p>
          </p:txBody>
        </p:sp>
        <p:sp>
          <p:nvSpPr>
            <p:cNvPr id="327701" name="Oval 21"/>
            <p:cNvSpPr>
              <a:spLocks noChangeArrowheads="1"/>
            </p:cNvSpPr>
            <p:nvPr/>
          </p:nvSpPr>
          <p:spPr bwMode="auto">
            <a:xfrm>
              <a:off x="3264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g</a:t>
              </a:r>
            </a:p>
          </p:txBody>
        </p:sp>
        <p:sp>
          <p:nvSpPr>
            <p:cNvPr id="327702" name="Oval 22"/>
            <p:cNvSpPr>
              <a:spLocks noChangeArrowheads="1"/>
            </p:cNvSpPr>
            <p:nvPr/>
          </p:nvSpPr>
          <p:spPr bwMode="auto">
            <a:xfrm>
              <a:off x="4272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h</a:t>
              </a:r>
            </a:p>
          </p:txBody>
        </p:sp>
        <p:sp>
          <p:nvSpPr>
            <p:cNvPr id="327703" name="Line 23"/>
            <p:cNvSpPr>
              <a:spLocks noChangeShapeType="1"/>
            </p:cNvSpPr>
            <p:nvPr/>
          </p:nvSpPr>
          <p:spPr bwMode="auto">
            <a:xfrm>
              <a:off x="3408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04" name="Line 24"/>
            <p:cNvSpPr>
              <a:spLocks noChangeShapeType="1"/>
            </p:cNvSpPr>
            <p:nvPr/>
          </p:nvSpPr>
          <p:spPr bwMode="auto">
            <a:xfrm>
              <a:off x="3600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05" name="Line 25"/>
            <p:cNvSpPr>
              <a:spLocks noChangeShapeType="1"/>
            </p:cNvSpPr>
            <p:nvPr/>
          </p:nvSpPr>
          <p:spPr bwMode="auto">
            <a:xfrm>
              <a:off x="4416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06" name="Line 26"/>
            <p:cNvSpPr>
              <a:spLocks noChangeShapeType="1"/>
            </p:cNvSpPr>
            <p:nvPr/>
          </p:nvSpPr>
          <p:spPr bwMode="auto">
            <a:xfrm flipV="1">
              <a:off x="3600" y="1440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07" name="Text Box 27"/>
            <p:cNvSpPr txBox="1">
              <a:spLocks noChangeArrowheads="1"/>
            </p:cNvSpPr>
            <p:nvPr/>
          </p:nvSpPr>
          <p:spPr bwMode="auto">
            <a:xfrm>
              <a:off x="3292" y="1704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708" name="Text Box 28"/>
            <p:cNvSpPr txBox="1">
              <a:spLocks noChangeArrowheads="1"/>
            </p:cNvSpPr>
            <p:nvPr/>
          </p:nvSpPr>
          <p:spPr bwMode="auto">
            <a:xfrm>
              <a:off x="3818" y="1152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709" name="Text Box 29"/>
            <p:cNvSpPr txBox="1">
              <a:spLocks noChangeArrowheads="1"/>
            </p:cNvSpPr>
            <p:nvPr/>
          </p:nvSpPr>
          <p:spPr bwMode="auto">
            <a:xfrm>
              <a:off x="3818" y="2257"/>
              <a:ext cx="135" cy="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710" name="Text Box 30"/>
            <p:cNvSpPr txBox="1">
              <a:spLocks noChangeArrowheads="1"/>
            </p:cNvSpPr>
            <p:nvPr/>
          </p:nvSpPr>
          <p:spPr bwMode="auto">
            <a:xfrm>
              <a:off x="3673" y="1536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711" name="Text Box 31"/>
            <p:cNvSpPr txBox="1">
              <a:spLocks noChangeArrowheads="1"/>
            </p:cNvSpPr>
            <p:nvPr/>
          </p:nvSpPr>
          <p:spPr bwMode="auto">
            <a:xfrm>
              <a:off x="3962" y="1536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712" name="Text Box 32"/>
            <p:cNvSpPr txBox="1">
              <a:spLocks noChangeArrowheads="1"/>
            </p:cNvSpPr>
            <p:nvPr/>
          </p:nvSpPr>
          <p:spPr bwMode="auto">
            <a:xfrm>
              <a:off x="4442" y="1679"/>
              <a:ext cx="135" cy="3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7713" name="Line 33"/>
            <p:cNvSpPr>
              <a:spLocks noChangeShapeType="1"/>
            </p:cNvSpPr>
            <p:nvPr/>
          </p:nvSpPr>
          <p:spPr bwMode="auto">
            <a:xfrm>
              <a:off x="2544" y="1488"/>
              <a:ext cx="768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7714" name="Rectangle 34"/>
          <p:cNvSpPr>
            <a:spLocks noChangeArrowheads="1"/>
          </p:cNvSpPr>
          <p:nvPr/>
        </p:nvSpPr>
        <p:spPr bwMode="auto">
          <a:xfrm>
            <a:off x="6629400" y="3276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A50021"/>
              </a:buClr>
              <a:buSzPct val="75000"/>
              <a:buFont typeface="Monotype Sorts" pitchFamily="2" charset="2"/>
              <a:buNone/>
            </a:pPr>
            <a:r>
              <a:rPr kumimoji="1" lang="en-US" sz="2400" dirty="0">
                <a:latin typeface="+mn-lt"/>
              </a:rPr>
              <a:t>BFS tree: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82000" y="6295654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8455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Notes on BFS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BFS has same efficiency as DFS and can be implemented with graphs represented as:</a:t>
            </a:r>
          </a:p>
          <a:p>
            <a:pPr lvl="1"/>
            <a:r>
              <a:rPr lang="en-US" sz="2400" dirty="0"/>
              <a:t>adjacency matrices: </a:t>
            </a:r>
            <a:r>
              <a:rPr lang="el-GR" sz="2400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sz="2400" dirty="0">
                <a:cs typeface="Times New Roman" pitchFamily="18" charset="0"/>
              </a:rPr>
              <a:t>(</a:t>
            </a:r>
            <a:r>
              <a:rPr lang="en-US" sz="2400" i="1" dirty="0">
                <a:cs typeface="Times New Roman" pitchFamily="18" charset="0"/>
              </a:rPr>
              <a:t>V</a:t>
            </a:r>
            <a:r>
              <a:rPr lang="en-US" sz="2400" baseline="30000" dirty="0">
                <a:cs typeface="Times New Roman" pitchFamily="18" charset="0"/>
              </a:rPr>
              <a:t>2</a:t>
            </a:r>
            <a:r>
              <a:rPr lang="en-US" sz="2400" dirty="0">
                <a:cs typeface="Times New Roman" pitchFamily="18" charset="0"/>
              </a:rPr>
              <a:t>)</a:t>
            </a:r>
          </a:p>
          <a:p>
            <a:pPr lvl="1"/>
            <a:r>
              <a:rPr lang="en-US" sz="2400" dirty="0"/>
              <a:t>adjacency lists: </a:t>
            </a:r>
            <a:r>
              <a:rPr lang="el-GR" sz="2400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sz="2400" dirty="0">
                <a:cs typeface="Times New Roman" pitchFamily="18" charset="0"/>
              </a:rPr>
              <a:t>(|</a:t>
            </a:r>
            <a:r>
              <a:rPr lang="en-US" sz="2400" i="1" dirty="0">
                <a:cs typeface="Times New Roman" pitchFamily="18" charset="0"/>
              </a:rPr>
              <a:t>V|</a:t>
            </a:r>
            <a:r>
              <a:rPr lang="en-US" sz="2400" dirty="0">
                <a:cs typeface="Times New Roman" pitchFamily="18" charset="0"/>
              </a:rPr>
              <a:t>+|E|)</a:t>
            </a:r>
          </a:p>
          <a:p>
            <a:pPr lvl="1"/>
            <a:endParaRPr lang="en-US" dirty="0"/>
          </a:p>
          <a:p>
            <a:r>
              <a:rPr lang="en-US" dirty="0"/>
              <a:t>Yields </a:t>
            </a:r>
            <a:r>
              <a:rPr lang="en-US" dirty="0" smtClean="0"/>
              <a:t>a single </a:t>
            </a:r>
            <a:r>
              <a:rPr lang="en-US" dirty="0"/>
              <a:t>ordering of vertices (order added/deleted from </a:t>
            </a:r>
            <a:r>
              <a:rPr lang="en-US" dirty="0" smtClean="0"/>
              <a:t>the queue </a:t>
            </a:r>
            <a:r>
              <a:rPr lang="en-US" dirty="0"/>
              <a:t>is the same)</a:t>
            </a:r>
            <a:br>
              <a:rPr lang="en-US" dirty="0"/>
            </a:br>
            <a:endParaRPr lang="en-US" dirty="0"/>
          </a:p>
          <a:p>
            <a:r>
              <a:rPr lang="en-US" dirty="0"/>
              <a:t>Applications: same as DFS, but can also find </a:t>
            </a:r>
            <a:r>
              <a:rPr lang="en-US" dirty="0" smtClean="0"/>
              <a:t>shortest paths (smallest number of edges) </a:t>
            </a:r>
            <a:r>
              <a:rPr lang="en-US" dirty="0"/>
              <a:t>from a vertex to all other </a:t>
            </a:r>
            <a:r>
              <a:rPr lang="en-US" dirty="0" smtClean="0"/>
              <a:t>vertices</a:t>
            </a:r>
            <a:endParaRPr lang="en-US" dirty="0"/>
          </a:p>
          <a:p>
            <a:endParaRPr lang="en-US" dirty="0"/>
          </a:p>
          <a:p>
            <a:pPr>
              <a:buFont typeface="Monotype Sorts" pitchFamily="2" charset="2"/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3246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Q4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075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DFS and BFS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914400"/>
            <a:ext cx="8703869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423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Directed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an undirected graph, each edge is a "two-way street".</a:t>
            </a:r>
          </a:p>
          <a:p>
            <a:pPr lvl="1"/>
            <a:r>
              <a:rPr lang="en-US" dirty="0" smtClean="0"/>
              <a:t>The adjacency matrix is symmetric</a:t>
            </a:r>
          </a:p>
          <a:p>
            <a:r>
              <a:rPr lang="en-US" dirty="0" smtClean="0"/>
              <a:t>In an directed graph (digraph), each edge goes only one way.</a:t>
            </a:r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 and (</a:t>
            </a:r>
            <a:r>
              <a:rPr lang="en-US" dirty="0" err="1" smtClean="0"/>
              <a:t>b,a</a:t>
            </a:r>
            <a:r>
              <a:rPr lang="en-US" dirty="0" smtClean="0"/>
              <a:t>) are separate edges.</a:t>
            </a:r>
          </a:p>
          <a:p>
            <a:pPr lvl="1"/>
            <a:r>
              <a:rPr lang="en-US" dirty="0" smtClean="0"/>
              <a:t>One such edge can be in the graph without the other being there.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290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Dags and Topological Sorting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763000" cy="541020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sz="3500" b="1" i="1" dirty="0" smtClean="0"/>
              <a:t>dag</a:t>
            </a:r>
            <a:r>
              <a:rPr lang="en-US" sz="2400" dirty="0"/>
              <a:t>: a directed acyclic graph, i.e. a directed graph with no (directed) cycles</a:t>
            </a:r>
            <a:br>
              <a:rPr lang="en-US" sz="24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endParaRPr lang="en-US" sz="2000" dirty="0" smtClean="0"/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sz="2400" dirty="0" err="1" smtClean="0"/>
              <a:t>Dags</a:t>
            </a:r>
            <a:r>
              <a:rPr lang="en-US" sz="2400" dirty="0" smtClean="0"/>
              <a:t> arise </a:t>
            </a:r>
            <a:r>
              <a:rPr lang="en-US" sz="2400" dirty="0"/>
              <a:t>in modeling many problems that involve prerequisite</a:t>
            </a:r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sz="2400" dirty="0"/>
              <a:t>constraints (construction projects, document version </a:t>
            </a:r>
            <a:r>
              <a:rPr lang="en-US" sz="2400" dirty="0" smtClean="0"/>
              <a:t>control, compilers)</a:t>
            </a:r>
            <a:endParaRPr lang="en-US" sz="2400" dirty="0"/>
          </a:p>
          <a:p>
            <a:pPr marL="0" indent="0">
              <a:lnSpc>
                <a:spcPct val="80000"/>
              </a:lnSpc>
            </a:pPr>
            <a:endParaRPr lang="en-US" sz="2400" dirty="0"/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sz="2400" dirty="0" smtClean="0"/>
              <a:t>The vertices </a:t>
            </a:r>
            <a:r>
              <a:rPr lang="en-US" sz="2400" dirty="0"/>
              <a:t>of a dag can be linearly ordered so that </a:t>
            </a:r>
            <a:r>
              <a:rPr lang="en-US" sz="2400" dirty="0" smtClean="0"/>
              <a:t>every edge's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starting </a:t>
            </a:r>
            <a:r>
              <a:rPr lang="en-US" sz="2400" dirty="0"/>
              <a:t>vertex is listed before its ending vertex (</a:t>
            </a:r>
            <a:r>
              <a:rPr lang="en-US" sz="2400" b="1" dirty="0">
                <a:solidFill>
                  <a:srgbClr val="FF0000"/>
                </a:solidFill>
              </a:rPr>
              <a:t>topological   </a:t>
            </a:r>
            <a:r>
              <a:rPr lang="en-US" sz="2400" b="1" dirty="0" smtClean="0">
                <a:solidFill>
                  <a:srgbClr val="FF0000"/>
                </a:solidFill>
              </a:rPr>
              <a:t>sort</a:t>
            </a:r>
            <a:r>
              <a:rPr lang="en-US" sz="2400" dirty="0" smtClean="0"/>
              <a:t>).  </a:t>
            </a:r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endParaRPr lang="en-US" sz="2400" dirty="0" smtClean="0"/>
          </a:p>
          <a:p>
            <a:pPr marL="0" indent="0">
              <a:lnSpc>
                <a:spcPct val="80000"/>
              </a:lnSpc>
              <a:buFont typeface="Monotype Sorts" pitchFamily="2" charset="2"/>
              <a:buNone/>
            </a:pPr>
            <a:r>
              <a:rPr lang="en-US" sz="2400" dirty="0" smtClean="0"/>
              <a:t>A graph must be a  </a:t>
            </a:r>
            <a:r>
              <a:rPr lang="en-US" sz="2400" dirty="0"/>
              <a:t>dag </a:t>
            </a:r>
            <a:r>
              <a:rPr lang="en-US" sz="2400" dirty="0" smtClean="0"/>
              <a:t>in order for a topological sort of its </a:t>
            </a:r>
            <a:br>
              <a:rPr lang="en-US" sz="2400" dirty="0" smtClean="0"/>
            </a:br>
            <a:r>
              <a:rPr lang="en-US" sz="2400" dirty="0" smtClean="0"/>
              <a:t>vertices to </a:t>
            </a:r>
            <a:r>
              <a:rPr lang="en-US" sz="2400" dirty="0"/>
              <a:t>be possible. </a:t>
            </a:r>
          </a:p>
        </p:txBody>
      </p:sp>
      <p:sp>
        <p:nvSpPr>
          <p:cNvPr id="375812" name="Oval 4"/>
          <p:cNvSpPr>
            <a:spLocks noChangeArrowheads="1"/>
          </p:cNvSpPr>
          <p:nvPr/>
        </p:nvSpPr>
        <p:spPr bwMode="auto">
          <a:xfrm>
            <a:off x="1905000" y="167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 dirty="0">
                <a:solidFill>
                  <a:schemeClr val="bg2"/>
                </a:solidFill>
              </a:rPr>
              <a:t>a</a:t>
            </a:r>
          </a:p>
        </p:txBody>
      </p:sp>
      <p:sp>
        <p:nvSpPr>
          <p:cNvPr id="375813" name="Oval 5"/>
          <p:cNvSpPr>
            <a:spLocks noChangeArrowheads="1"/>
          </p:cNvSpPr>
          <p:nvPr/>
        </p:nvSpPr>
        <p:spPr bwMode="auto">
          <a:xfrm>
            <a:off x="3505200" y="167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b</a:t>
            </a:r>
          </a:p>
        </p:txBody>
      </p:sp>
      <p:sp>
        <p:nvSpPr>
          <p:cNvPr id="375814" name="Oval 6"/>
          <p:cNvSpPr>
            <a:spLocks noChangeArrowheads="1"/>
          </p:cNvSpPr>
          <p:nvPr/>
        </p:nvSpPr>
        <p:spPr bwMode="auto">
          <a:xfrm>
            <a:off x="1905000" y="30480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c</a:t>
            </a:r>
          </a:p>
        </p:txBody>
      </p:sp>
      <p:sp>
        <p:nvSpPr>
          <p:cNvPr id="375815" name="Oval 7"/>
          <p:cNvSpPr>
            <a:spLocks noChangeArrowheads="1"/>
          </p:cNvSpPr>
          <p:nvPr/>
        </p:nvSpPr>
        <p:spPr bwMode="auto">
          <a:xfrm>
            <a:off x="3505200" y="30480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375816" name="Line 8"/>
          <p:cNvSpPr>
            <a:spLocks noChangeShapeType="1"/>
          </p:cNvSpPr>
          <p:nvPr/>
        </p:nvSpPr>
        <p:spPr bwMode="auto">
          <a:xfrm>
            <a:off x="2438400" y="1905000"/>
            <a:ext cx="1066800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7" name="Line 9"/>
          <p:cNvSpPr>
            <a:spLocks noChangeShapeType="1"/>
          </p:cNvSpPr>
          <p:nvPr/>
        </p:nvSpPr>
        <p:spPr bwMode="auto">
          <a:xfrm>
            <a:off x="2133600" y="2209800"/>
            <a:ext cx="0" cy="8382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8" name="Line 10"/>
          <p:cNvSpPr>
            <a:spLocks noChangeShapeType="1"/>
          </p:cNvSpPr>
          <p:nvPr/>
        </p:nvSpPr>
        <p:spPr bwMode="auto">
          <a:xfrm>
            <a:off x="2438400" y="3276600"/>
            <a:ext cx="1066800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9" name="Line 11"/>
          <p:cNvSpPr>
            <a:spLocks noChangeShapeType="1"/>
          </p:cNvSpPr>
          <p:nvPr/>
        </p:nvSpPr>
        <p:spPr bwMode="auto">
          <a:xfrm>
            <a:off x="3733800" y="2209800"/>
            <a:ext cx="0" cy="8382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20" name="Line 12"/>
          <p:cNvSpPr>
            <a:spLocks noChangeShapeType="1"/>
          </p:cNvSpPr>
          <p:nvPr/>
        </p:nvSpPr>
        <p:spPr bwMode="auto">
          <a:xfrm>
            <a:off x="2362200" y="2133600"/>
            <a:ext cx="1143000" cy="9906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22" name="Text Box 14"/>
          <p:cNvSpPr txBox="1">
            <a:spLocks noChangeArrowheads="1"/>
          </p:cNvSpPr>
          <p:nvPr/>
        </p:nvSpPr>
        <p:spPr bwMode="auto">
          <a:xfrm>
            <a:off x="2800350" y="3581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23" name="Text Box 15"/>
          <p:cNvSpPr txBox="1">
            <a:spLocks noChangeArrowheads="1"/>
          </p:cNvSpPr>
          <p:nvPr/>
        </p:nvSpPr>
        <p:spPr bwMode="auto">
          <a:xfrm>
            <a:off x="2571750" y="2438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24" name="Text Box 16"/>
          <p:cNvSpPr txBox="1">
            <a:spLocks noChangeArrowheads="1"/>
          </p:cNvSpPr>
          <p:nvPr/>
        </p:nvSpPr>
        <p:spPr bwMode="auto">
          <a:xfrm>
            <a:off x="3790950" y="2667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25" name="Oval 17"/>
          <p:cNvSpPr>
            <a:spLocks noChangeArrowheads="1"/>
          </p:cNvSpPr>
          <p:nvPr/>
        </p:nvSpPr>
        <p:spPr bwMode="auto">
          <a:xfrm>
            <a:off x="5181600" y="167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a</a:t>
            </a:r>
          </a:p>
        </p:txBody>
      </p:sp>
      <p:sp>
        <p:nvSpPr>
          <p:cNvPr id="375826" name="Oval 18"/>
          <p:cNvSpPr>
            <a:spLocks noChangeArrowheads="1"/>
          </p:cNvSpPr>
          <p:nvPr/>
        </p:nvSpPr>
        <p:spPr bwMode="auto">
          <a:xfrm>
            <a:off x="6781800" y="167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b</a:t>
            </a:r>
          </a:p>
        </p:txBody>
      </p:sp>
      <p:sp>
        <p:nvSpPr>
          <p:cNvPr id="375827" name="Oval 19"/>
          <p:cNvSpPr>
            <a:spLocks noChangeArrowheads="1"/>
          </p:cNvSpPr>
          <p:nvPr/>
        </p:nvSpPr>
        <p:spPr bwMode="auto">
          <a:xfrm>
            <a:off x="5181600" y="30480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c</a:t>
            </a:r>
          </a:p>
        </p:txBody>
      </p:sp>
      <p:sp>
        <p:nvSpPr>
          <p:cNvPr id="375828" name="Oval 20"/>
          <p:cNvSpPr>
            <a:spLocks noChangeArrowheads="1"/>
          </p:cNvSpPr>
          <p:nvPr/>
        </p:nvSpPr>
        <p:spPr bwMode="auto">
          <a:xfrm>
            <a:off x="6781800" y="30480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375829" name="Line 21"/>
          <p:cNvSpPr>
            <a:spLocks noChangeShapeType="1"/>
          </p:cNvSpPr>
          <p:nvPr/>
        </p:nvSpPr>
        <p:spPr bwMode="auto">
          <a:xfrm>
            <a:off x="5410200" y="2209800"/>
            <a:ext cx="0" cy="8382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triangle" w="med" len="med"/>
            <a:tailEnd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0" name="Line 22"/>
          <p:cNvSpPr>
            <a:spLocks noChangeShapeType="1"/>
          </p:cNvSpPr>
          <p:nvPr/>
        </p:nvSpPr>
        <p:spPr bwMode="auto">
          <a:xfrm>
            <a:off x="5715000" y="3276600"/>
            <a:ext cx="1066800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triangle" w="med" len="med"/>
            <a:tailEnd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1" name="Line 23"/>
          <p:cNvSpPr>
            <a:spLocks noChangeShapeType="1"/>
          </p:cNvSpPr>
          <p:nvPr/>
        </p:nvSpPr>
        <p:spPr bwMode="auto">
          <a:xfrm>
            <a:off x="7010400" y="2209800"/>
            <a:ext cx="0" cy="8382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2" name="Line 24"/>
          <p:cNvSpPr>
            <a:spLocks noChangeShapeType="1"/>
          </p:cNvSpPr>
          <p:nvPr/>
        </p:nvSpPr>
        <p:spPr bwMode="auto">
          <a:xfrm flipV="1">
            <a:off x="5715000" y="1905000"/>
            <a:ext cx="1066800" cy="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4" name="Text Box 26"/>
          <p:cNvSpPr txBox="1">
            <a:spLocks noChangeArrowheads="1"/>
          </p:cNvSpPr>
          <p:nvPr/>
        </p:nvSpPr>
        <p:spPr bwMode="auto">
          <a:xfrm>
            <a:off x="6076950" y="32766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35" name="Text Box 27"/>
          <p:cNvSpPr txBox="1">
            <a:spLocks noChangeArrowheads="1"/>
          </p:cNvSpPr>
          <p:nvPr/>
        </p:nvSpPr>
        <p:spPr bwMode="auto">
          <a:xfrm>
            <a:off x="5848350" y="2438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36" name="Text Box 28"/>
          <p:cNvSpPr txBox="1">
            <a:spLocks noChangeArrowheads="1"/>
          </p:cNvSpPr>
          <p:nvPr/>
        </p:nvSpPr>
        <p:spPr bwMode="auto">
          <a:xfrm>
            <a:off x="6305550" y="2438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37" name="Text Box 29"/>
          <p:cNvSpPr txBox="1">
            <a:spLocks noChangeArrowheads="1"/>
          </p:cNvSpPr>
          <p:nvPr/>
        </p:nvSpPr>
        <p:spPr bwMode="auto">
          <a:xfrm>
            <a:off x="7067550" y="2667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5838" name="Line 30"/>
          <p:cNvSpPr>
            <a:spLocks noChangeShapeType="1"/>
          </p:cNvSpPr>
          <p:nvPr/>
        </p:nvSpPr>
        <p:spPr bwMode="auto">
          <a:xfrm>
            <a:off x="5638800" y="2133600"/>
            <a:ext cx="1143000" cy="949325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 type="none" w="sm" len="sm"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9" name="Text Box 31"/>
          <p:cNvSpPr txBox="1">
            <a:spLocks noChangeArrowheads="1"/>
          </p:cNvSpPr>
          <p:nvPr/>
        </p:nvSpPr>
        <p:spPr bwMode="auto">
          <a:xfrm>
            <a:off x="838200" y="2387973"/>
            <a:ext cx="9906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dag</a:t>
            </a:r>
          </a:p>
        </p:txBody>
      </p:sp>
      <p:sp>
        <p:nvSpPr>
          <p:cNvPr id="375840" name="Text Box 32"/>
          <p:cNvSpPr txBox="1">
            <a:spLocks noChangeArrowheads="1"/>
          </p:cNvSpPr>
          <p:nvPr/>
        </p:nvSpPr>
        <p:spPr bwMode="auto">
          <a:xfrm>
            <a:off x="7391400" y="2209800"/>
            <a:ext cx="15240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 a dag</a:t>
            </a:r>
          </a:p>
        </p:txBody>
      </p:sp>
    </p:spTree>
    <p:extLst>
      <p:ext uri="{BB962C8B-B14F-4D97-AF65-F5344CB8AC3E}">
        <p14:creationId xmlns:p14="http://schemas.microsoft.com/office/powerpoint/2010/main" val="295707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Topological </a:t>
            </a:r>
            <a:r>
              <a:rPr lang="en-US" dirty="0" smtClean="0"/>
              <a:t>Sort </a:t>
            </a:r>
            <a:r>
              <a:rPr lang="en-US" dirty="0"/>
              <a:t>Example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305800" cy="505777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kumimoji="0" lang="en-US"/>
              <a:t>Order the following items in a food chain</a:t>
            </a:r>
            <a:endParaRPr lang="en-US"/>
          </a:p>
          <a:p>
            <a:pPr>
              <a:buFont typeface="Monotype Sorts" pitchFamily="2" charset="2"/>
              <a:buNone/>
            </a:pPr>
            <a:endParaRPr lang="en-US"/>
          </a:p>
        </p:txBody>
      </p:sp>
      <p:sp>
        <p:nvSpPr>
          <p:cNvPr id="376836" name="Oval 4"/>
          <p:cNvSpPr>
            <a:spLocks noChangeArrowheads="1"/>
          </p:cNvSpPr>
          <p:nvPr/>
        </p:nvSpPr>
        <p:spPr bwMode="auto">
          <a:xfrm>
            <a:off x="1066800" y="34290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fish</a:t>
            </a:r>
          </a:p>
        </p:txBody>
      </p:sp>
      <p:sp>
        <p:nvSpPr>
          <p:cNvPr id="376837" name="Oval 5"/>
          <p:cNvSpPr>
            <a:spLocks noChangeArrowheads="1"/>
          </p:cNvSpPr>
          <p:nvPr/>
        </p:nvSpPr>
        <p:spPr bwMode="auto">
          <a:xfrm>
            <a:off x="2590800" y="28194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human</a:t>
            </a:r>
          </a:p>
        </p:txBody>
      </p:sp>
      <p:sp>
        <p:nvSpPr>
          <p:cNvPr id="376838" name="Oval 6"/>
          <p:cNvSpPr>
            <a:spLocks noChangeArrowheads="1"/>
          </p:cNvSpPr>
          <p:nvPr/>
        </p:nvSpPr>
        <p:spPr bwMode="auto">
          <a:xfrm>
            <a:off x="2133600" y="43434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shrimp</a:t>
            </a:r>
          </a:p>
        </p:txBody>
      </p:sp>
      <p:sp>
        <p:nvSpPr>
          <p:cNvPr id="376839" name="Oval 7"/>
          <p:cNvSpPr>
            <a:spLocks noChangeArrowheads="1"/>
          </p:cNvSpPr>
          <p:nvPr/>
        </p:nvSpPr>
        <p:spPr bwMode="auto">
          <a:xfrm>
            <a:off x="4267200" y="38100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sheep</a:t>
            </a:r>
          </a:p>
        </p:txBody>
      </p:sp>
      <p:sp>
        <p:nvSpPr>
          <p:cNvPr id="376840" name="Oval 8"/>
          <p:cNvSpPr>
            <a:spLocks noChangeArrowheads="1"/>
          </p:cNvSpPr>
          <p:nvPr/>
        </p:nvSpPr>
        <p:spPr bwMode="auto">
          <a:xfrm>
            <a:off x="2971800" y="54102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wheat</a:t>
            </a:r>
          </a:p>
        </p:txBody>
      </p:sp>
      <p:sp>
        <p:nvSpPr>
          <p:cNvPr id="376841" name="Oval 9"/>
          <p:cNvSpPr>
            <a:spLocks noChangeArrowheads="1"/>
          </p:cNvSpPr>
          <p:nvPr/>
        </p:nvSpPr>
        <p:spPr bwMode="auto">
          <a:xfrm>
            <a:off x="1524000" y="54102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plankton</a:t>
            </a:r>
          </a:p>
        </p:txBody>
      </p:sp>
      <p:sp>
        <p:nvSpPr>
          <p:cNvPr id="376842" name="Oval 10"/>
          <p:cNvSpPr>
            <a:spLocks noChangeArrowheads="1"/>
          </p:cNvSpPr>
          <p:nvPr/>
        </p:nvSpPr>
        <p:spPr bwMode="auto">
          <a:xfrm>
            <a:off x="3429000" y="1752600"/>
            <a:ext cx="1143000" cy="6096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tiger</a:t>
            </a:r>
          </a:p>
        </p:txBody>
      </p:sp>
      <p:sp>
        <p:nvSpPr>
          <p:cNvPr id="376843" name="Line 11"/>
          <p:cNvSpPr>
            <a:spLocks noChangeShapeType="1"/>
          </p:cNvSpPr>
          <p:nvPr/>
        </p:nvSpPr>
        <p:spPr bwMode="auto">
          <a:xfrm flipH="1">
            <a:off x="3429000" y="2362200"/>
            <a:ext cx="381000" cy="457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44" name="Line 12"/>
          <p:cNvSpPr>
            <a:spLocks noChangeShapeType="1"/>
          </p:cNvSpPr>
          <p:nvPr/>
        </p:nvSpPr>
        <p:spPr bwMode="auto">
          <a:xfrm flipH="1">
            <a:off x="2133600" y="3429000"/>
            <a:ext cx="685800" cy="152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45" name="Line 13"/>
          <p:cNvSpPr>
            <a:spLocks noChangeShapeType="1"/>
          </p:cNvSpPr>
          <p:nvPr/>
        </p:nvSpPr>
        <p:spPr bwMode="auto">
          <a:xfrm>
            <a:off x="3657600" y="3276600"/>
            <a:ext cx="914400" cy="609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46" name="Line 14"/>
          <p:cNvSpPr>
            <a:spLocks noChangeShapeType="1"/>
          </p:cNvSpPr>
          <p:nvPr/>
        </p:nvSpPr>
        <p:spPr bwMode="auto">
          <a:xfrm flipH="1">
            <a:off x="2895600" y="3429000"/>
            <a:ext cx="304800" cy="914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47" name="Line 15"/>
          <p:cNvSpPr>
            <a:spLocks noChangeShapeType="1"/>
          </p:cNvSpPr>
          <p:nvPr/>
        </p:nvSpPr>
        <p:spPr bwMode="auto">
          <a:xfrm>
            <a:off x="1981200" y="3962400"/>
            <a:ext cx="381000" cy="457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48" name="Line 16"/>
          <p:cNvSpPr>
            <a:spLocks noChangeShapeType="1"/>
          </p:cNvSpPr>
          <p:nvPr/>
        </p:nvSpPr>
        <p:spPr bwMode="auto">
          <a:xfrm>
            <a:off x="1676400" y="4038600"/>
            <a:ext cx="228600" cy="1371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49" name="Line 17"/>
          <p:cNvSpPr>
            <a:spLocks noChangeShapeType="1"/>
          </p:cNvSpPr>
          <p:nvPr/>
        </p:nvSpPr>
        <p:spPr bwMode="auto">
          <a:xfrm>
            <a:off x="3429000" y="3429000"/>
            <a:ext cx="152400" cy="1981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50" name="Line 18"/>
          <p:cNvSpPr>
            <a:spLocks noChangeShapeType="1"/>
          </p:cNvSpPr>
          <p:nvPr/>
        </p:nvSpPr>
        <p:spPr bwMode="auto">
          <a:xfrm flipH="1">
            <a:off x="3886200" y="4419600"/>
            <a:ext cx="685800" cy="1066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51" name="Text Box 19"/>
          <p:cNvSpPr txBox="1">
            <a:spLocks noChangeArrowheads="1"/>
          </p:cNvSpPr>
          <p:nvPr/>
        </p:nvSpPr>
        <p:spPr bwMode="auto">
          <a:xfrm>
            <a:off x="6538913" y="1870075"/>
            <a:ext cx="18415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76852" name="Line 20"/>
          <p:cNvSpPr>
            <a:spLocks noChangeShapeType="1"/>
          </p:cNvSpPr>
          <p:nvPr/>
        </p:nvSpPr>
        <p:spPr bwMode="auto">
          <a:xfrm flipH="1">
            <a:off x="1828800" y="2209800"/>
            <a:ext cx="1676400" cy="1219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53" name="Line 21"/>
          <p:cNvSpPr>
            <a:spLocks noChangeShapeType="1"/>
          </p:cNvSpPr>
          <p:nvPr/>
        </p:nvSpPr>
        <p:spPr bwMode="auto">
          <a:xfrm>
            <a:off x="4267200" y="2362200"/>
            <a:ext cx="457200" cy="1447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6854" name="Line 22"/>
          <p:cNvSpPr>
            <a:spLocks noChangeShapeType="1"/>
          </p:cNvSpPr>
          <p:nvPr/>
        </p:nvSpPr>
        <p:spPr bwMode="auto">
          <a:xfrm flipH="1">
            <a:off x="2362200" y="4953000"/>
            <a:ext cx="228600" cy="457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4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153400" cy="609600"/>
          </a:xfrm>
        </p:spPr>
        <p:txBody>
          <a:bodyPr/>
          <a:lstStyle/>
          <a:p>
            <a:r>
              <a:rPr lang="en-US"/>
              <a:t>DFS-based Algorithm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305800" cy="5438775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Monotype Sorts" pitchFamily="2" charset="2"/>
              <a:buNone/>
            </a:pPr>
            <a:r>
              <a:rPr lang="en-US" sz="2000" u="sng" dirty="0"/>
              <a:t>DFS-based algorithm for topological sorting</a:t>
            </a:r>
          </a:p>
          <a:p>
            <a:pPr marL="838200" lvl="1" indent="-381000"/>
            <a:r>
              <a:rPr lang="en-US" dirty="0"/>
              <a:t>Perform DFS traversal, noting the order vertices are popped off the traversal stack</a:t>
            </a:r>
          </a:p>
          <a:p>
            <a:pPr marL="838200" lvl="1" indent="-381000"/>
            <a:r>
              <a:rPr lang="en-US" dirty="0" smtClean="0"/>
              <a:t>Reversing </a:t>
            </a:r>
            <a:r>
              <a:rPr lang="en-US" dirty="0"/>
              <a:t>order solves topological sorting problem</a:t>
            </a:r>
          </a:p>
          <a:p>
            <a:pPr marL="838200" lvl="1" indent="-381000"/>
            <a:r>
              <a:rPr lang="en-US" dirty="0"/>
              <a:t>Back edges encountered?</a:t>
            </a:r>
            <a:r>
              <a:rPr lang="en-US" dirty="0">
                <a:ea typeface="Lucida Grande" pitchFamily="84" charset="0"/>
                <a:cs typeface="Lucida Grande" pitchFamily="84" charset="0"/>
              </a:rPr>
              <a:t>→</a:t>
            </a:r>
            <a:r>
              <a:rPr lang="en-US" dirty="0"/>
              <a:t> NOT a dag!</a:t>
            </a:r>
          </a:p>
          <a:p>
            <a:pPr marL="838200" lvl="1" indent="-381000">
              <a:buFontTx/>
              <a:buAutoNum type="arabicPeriod"/>
            </a:pPr>
            <a:endParaRPr lang="en-US" dirty="0"/>
          </a:p>
          <a:p>
            <a:pPr marL="457200" indent="-457200">
              <a:buFont typeface="Monotype Sorts" pitchFamily="2" charset="2"/>
              <a:buNone/>
            </a:pPr>
            <a:r>
              <a:rPr lang="en-US" sz="2000" dirty="0"/>
              <a:t>Example:</a:t>
            </a: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838200" lvl="1" indent="-381000">
              <a:buFontTx/>
              <a:buNone/>
            </a:pPr>
            <a:endParaRPr lang="en-US" dirty="0"/>
          </a:p>
          <a:p>
            <a:pPr marL="457200" indent="-457200">
              <a:buFont typeface="Monotype Sorts" pitchFamily="2" charset="2"/>
              <a:buNone/>
            </a:pPr>
            <a:r>
              <a:rPr lang="en-US" sz="2000" dirty="0"/>
              <a:t>Efficiency: </a:t>
            </a:r>
          </a:p>
        </p:txBody>
      </p:sp>
      <p:sp>
        <p:nvSpPr>
          <p:cNvPr id="377860" name="Oval 4"/>
          <p:cNvSpPr>
            <a:spLocks noChangeArrowheads="1"/>
          </p:cNvSpPr>
          <p:nvPr/>
        </p:nvSpPr>
        <p:spPr bwMode="auto">
          <a:xfrm>
            <a:off x="762000" y="41148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a</a:t>
            </a:r>
          </a:p>
        </p:txBody>
      </p:sp>
      <p:sp>
        <p:nvSpPr>
          <p:cNvPr id="377861" name="Oval 5"/>
          <p:cNvSpPr>
            <a:spLocks noChangeArrowheads="1"/>
          </p:cNvSpPr>
          <p:nvPr/>
        </p:nvSpPr>
        <p:spPr bwMode="auto">
          <a:xfrm>
            <a:off x="2362200" y="41148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b</a:t>
            </a:r>
          </a:p>
        </p:txBody>
      </p:sp>
      <p:sp>
        <p:nvSpPr>
          <p:cNvPr id="377862" name="Oval 6"/>
          <p:cNvSpPr>
            <a:spLocks noChangeArrowheads="1"/>
          </p:cNvSpPr>
          <p:nvPr/>
        </p:nvSpPr>
        <p:spPr bwMode="auto">
          <a:xfrm>
            <a:off x="762000" y="548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e</a:t>
            </a:r>
          </a:p>
        </p:txBody>
      </p:sp>
      <p:sp>
        <p:nvSpPr>
          <p:cNvPr id="377863" name="Oval 7"/>
          <p:cNvSpPr>
            <a:spLocks noChangeArrowheads="1"/>
          </p:cNvSpPr>
          <p:nvPr/>
        </p:nvSpPr>
        <p:spPr bwMode="auto">
          <a:xfrm>
            <a:off x="2362200" y="548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f</a:t>
            </a:r>
          </a:p>
        </p:txBody>
      </p:sp>
      <p:sp>
        <p:nvSpPr>
          <p:cNvPr id="377864" name="Line 8"/>
          <p:cNvSpPr>
            <a:spLocks noChangeShapeType="1"/>
          </p:cNvSpPr>
          <p:nvPr/>
        </p:nvSpPr>
        <p:spPr bwMode="auto">
          <a:xfrm>
            <a:off x="1295400" y="43434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5" name="Line 9"/>
          <p:cNvSpPr>
            <a:spLocks noChangeShapeType="1"/>
          </p:cNvSpPr>
          <p:nvPr/>
        </p:nvSpPr>
        <p:spPr bwMode="auto">
          <a:xfrm>
            <a:off x="990600" y="46482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6" name="Line 10"/>
          <p:cNvSpPr>
            <a:spLocks noChangeShapeType="1"/>
          </p:cNvSpPr>
          <p:nvPr/>
        </p:nvSpPr>
        <p:spPr bwMode="auto">
          <a:xfrm>
            <a:off x="1295400" y="57150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7" name="Line 11"/>
          <p:cNvSpPr>
            <a:spLocks noChangeShapeType="1"/>
          </p:cNvSpPr>
          <p:nvPr/>
        </p:nvSpPr>
        <p:spPr bwMode="auto">
          <a:xfrm>
            <a:off x="2590800" y="46482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8" name="Line 12"/>
          <p:cNvSpPr>
            <a:spLocks noChangeShapeType="1"/>
          </p:cNvSpPr>
          <p:nvPr/>
        </p:nvSpPr>
        <p:spPr bwMode="auto">
          <a:xfrm>
            <a:off x="1219200" y="4572000"/>
            <a:ext cx="1143000" cy="990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69" name="Text Box 13"/>
          <p:cNvSpPr txBox="1">
            <a:spLocks noChangeArrowheads="1"/>
          </p:cNvSpPr>
          <p:nvPr/>
        </p:nvSpPr>
        <p:spPr bwMode="auto">
          <a:xfrm>
            <a:off x="822325" y="48387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0" name="Text Box 14"/>
          <p:cNvSpPr txBox="1">
            <a:spLocks noChangeArrowheads="1"/>
          </p:cNvSpPr>
          <p:nvPr/>
        </p:nvSpPr>
        <p:spPr bwMode="auto">
          <a:xfrm>
            <a:off x="1657350" y="3962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1" name="Text Box 15"/>
          <p:cNvSpPr txBox="1">
            <a:spLocks noChangeArrowheads="1"/>
          </p:cNvSpPr>
          <p:nvPr/>
        </p:nvSpPr>
        <p:spPr bwMode="auto">
          <a:xfrm>
            <a:off x="1657350" y="57912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2" name="Text Box 16"/>
          <p:cNvSpPr txBox="1">
            <a:spLocks noChangeArrowheads="1"/>
          </p:cNvSpPr>
          <p:nvPr/>
        </p:nvSpPr>
        <p:spPr bwMode="auto">
          <a:xfrm>
            <a:off x="1428750" y="4572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3" name="Text Box 17"/>
          <p:cNvSpPr txBox="1">
            <a:spLocks noChangeArrowheads="1"/>
          </p:cNvSpPr>
          <p:nvPr/>
        </p:nvSpPr>
        <p:spPr bwMode="auto">
          <a:xfrm>
            <a:off x="2647950" y="48006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74" name="Oval 18"/>
          <p:cNvSpPr>
            <a:spLocks noChangeArrowheads="1"/>
          </p:cNvSpPr>
          <p:nvPr/>
        </p:nvSpPr>
        <p:spPr bwMode="auto">
          <a:xfrm>
            <a:off x="4038600" y="41148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c</a:t>
            </a:r>
          </a:p>
        </p:txBody>
      </p:sp>
      <p:sp>
        <p:nvSpPr>
          <p:cNvPr id="377875" name="Oval 19"/>
          <p:cNvSpPr>
            <a:spLocks noChangeArrowheads="1"/>
          </p:cNvSpPr>
          <p:nvPr/>
        </p:nvSpPr>
        <p:spPr bwMode="auto">
          <a:xfrm>
            <a:off x="5638800" y="41148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377876" name="Oval 20"/>
          <p:cNvSpPr>
            <a:spLocks noChangeArrowheads="1"/>
          </p:cNvSpPr>
          <p:nvPr/>
        </p:nvSpPr>
        <p:spPr bwMode="auto">
          <a:xfrm>
            <a:off x="4038600" y="548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g</a:t>
            </a:r>
          </a:p>
        </p:txBody>
      </p:sp>
      <p:sp>
        <p:nvSpPr>
          <p:cNvPr id="377877" name="Oval 21"/>
          <p:cNvSpPr>
            <a:spLocks noChangeArrowheads="1"/>
          </p:cNvSpPr>
          <p:nvPr/>
        </p:nvSpPr>
        <p:spPr bwMode="auto">
          <a:xfrm>
            <a:off x="5638800" y="54864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h</a:t>
            </a:r>
          </a:p>
        </p:txBody>
      </p:sp>
      <p:sp>
        <p:nvSpPr>
          <p:cNvPr id="377878" name="Line 22"/>
          <p:cNvSpPr>
            <a:spLocks noChangeShapeType="1"/>
          </p:cNvSpPr>
          <p:nvPr/>
        </p:nvSpPr>
        <p:spPr bwMode="auto">
          <a:xfrm>
            <a:off x="4267200" y="46482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79" name="Line 23"/>
          <p:cNvSpPr>
            <a:spLocks noChangeShapeType="1"/>
          </p:cNvSpPr>
          <p:nvPr/>
        </p:nvSpPr>
        <p:spPr bwMode="auto">
          <a:xfrm>
            <a:off x="4572000" y="57150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80" name="Line 24"/>
          <p:cNvSpPr>
            <a:spLocks noChangeShapeType="1"/>
          </p:cNvSpPr>
          <p:nvPr/>
        </p:nvSpPr>
        <p:spPr bwMode="auto">
          <a:xfrm>
            <a:off x="5867400" y="46482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81" name="Line 25"/>
          <p:cNvSpPr>
            <a:spLocks noChangeShapeType="1"/>
          </p:cNvSpPr>
          <p:nvPr/>
        </p:nvSpPr>
        <p:spPr bwMode="auto">
          <a:xfrm flipV="1">
            <a:off x="4572000" y="44196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7882" name="Text Box 26"/>
          <p:cNvSpPr txBox="1">
            <a:spLocks noChangeArrowheads="1"/>
          </p:cNvSpPr>
          <p:nvPr/>
        </p:nvSpPr>
        <p:spPr bwMode="auto">
          <a:xfrm>
            <a:off x="4098925" y="48387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3" name="Text Box 27"/>
          <p:cNvSpPr txBox="1">
            <a:spLocks noChangeArrowheads="1"/>
          </p:cNvSpPr>
          <p:nvPr/>
        </p:nvSpPr>
        <p:spPr bwMode="auto">
          <a:xfrm>
            <a:off x="4933950" y="3962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4" name="Text Box 28"/>
          <p:cNvSpPr txBox="1">
            <a:spLocks noChangeArrowheads="1"/>
          </p:cNvSpPr>
          <p:nvPr/>
        </p:nvSpPr>
        <p:spPr bwMode="auto">
          <a:xfrm>
            <a:off x="4933950" y="57912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5" name="Text Box 29"/>
          <p:cNvSpPr txBox="1">
            <a:spLocks noChangeArrowheads="1"/>
          </p:cNvSpPr>
          <p:nvPr/>
        </p:nvSpPr>
        <p:spPr bwMode="auto">
          <a:xfrm>
            <a:off x="4705350" y="4572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6" name="Text Box 30"/>
          <p:cNvSpPr txBox="1">
            <a:spLocks noChangeArrowheads="1"/>
          </p:cNvSpPr>
          <p:nvPr/>
        </p:nvSpPr>
        <p:spPr bwMode="auto">
          <a:xfrm>
            <a:off x="5162550" y="45720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7" name="Text Box 31"/>
          <p:cNvSpPr txBox="1">
            <a:spLocks noChangeArrowheads="1"/>
          </p:cNvSpPr>
          <p:nvPr/>
        </p:nvSpPr>
        <p:spPr bwMode="auto">
          <a:xfrm>
            <a:off x="5924550" y="48006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7888" name="Line 32"/>
          <p:cNvSpPr>
            <a:spLocks noChangeShapeType="1"/>
          </p:cNvSpPr>
          <p:nvPr/>
        </p:nvSpPr>
        <p:spPr bwMode="auto">
          <a:xfrm>
            <a:off x="2895600" y="4495800"/>
            <a:ext cx="1219200" cy="1066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6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98438"/>
            <a:ext cx="8382000" cy="685800"/>
          </a:xfrm>
        </p:spPr>
        <p:txBody>
          <a:bodyPr/>
          <a:lstStyle/>
          <a:p>
            <a:r>
              <a:rPr lang="en-US"/>
              <a:t>Source Removal Algorithm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610600" cy="5486400"/>
          </a:xfrm>
        </p:spPr>
        <p:txBody>
          <a:bodyPr>
            <a:normAutofit fontScale="92500" lnSpcReduction="10000"/>
          </a:bodyPr>
          <a:lstStyle/>
          <a:p>
            <a:pPr marL="577850" lvl="1" indent="-120650">
              <a:buFontTx/>
              <a:buNone/>
            </a:pPr>
            <a:r>
              <a:rPr lang="en-US" dirty="0" smtClean="0"/>
              <a:t> </a:t>
            </a:r>
            <a:r>
              <a:rPr lang="en-US" dirty="0"/>
              <a:t>Repeatedly identify and remove a </a:t>
            </a:r>
            <a:r>
              <a:rPr lang="en-US" i="1" dirty="0"/>
              <a:t>source</a:t>
            </a:r>
            <a:r>
              <a:rPr lang="en-US" dirty="0"/>
              <a:t> (a vertex with no incoming edges) and all the edges incident to it until either no vertex is left (problem is solved) or there is no source among remaining vertices (not a dag)</a:t>
            </a:r>
          </a:p>
          <a:p>
            <a:pPr marL="457200" indent="-457200">
              <a:buFont typeface="Monotype Sorts" pitchFamily="2" charset="2"/>
              <a:buNone/>
            </a:pPr>
            <a:r>
              <a:rPr lang="en-US" sz="2000" dirty="0"/>
              <a:t>Example:</a:t>
            </a: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577850" lvl="1" indent="-120650">
              <a:buFontTx/>
              <a:buNone/>
            </a:pPr>
            <a:endParaRPr lang="en-US" dirty="0"/>
          </a:p>
          <a:p>
            <a:pPr marL="457200" indent="-457200">
              <a:buFont typeface="Monotype Sorts" pitchFamily="2" charset="2"/>
              <a:buNone/>
            </a:pPr>
            <a:endParaRPr lang="en-US" sz="2000" dirty="0"/>
          </a:p>
          <a:p>
            <a:pPr marL="457200" indent="-457200">
              <a:buFont typeface="Monotype Sorts" pitchFamily="2" charset="2"/>
              <a:buNone/>
            </a:pPr>
            <a:r>
              <a:rPr lang="en-US" sz="2000" b="1" dirty="0"/>
              <a:t>Efficiency:</a:t>
            </a:r>
            <a:r>
              <a:rPr lang="en-US" sz="2000" dirty="0"/>
              <a:t> same as efficiency of the DFS-based algorithm</a:t>
            </a:r>
          </a:p>
        </p:txBody>
      </p:sp>
      <p:sp>
        <p:nvSpPr>
          <p:cNvPr id="378884" name="Oval 4"/>
          <p:cNvSpPr>
            <a:spLocks noChangeArrowheads="1"/>
          </p:cNvSpPr>
          <p:nvPr/>
        </p:nvSpPr>
        <p:spPr bwMode="auto">
          <a:xfrm>
            <a:off x="609600" y="36576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a</a:t>
            </a:r>
          </a:p>
        </p:txBody>
      </p:sp>
      <p:sp>
        <p:nvSpPr>
          <p:cNvPr id="378885" name="Oval 5"/>
          <p:cNvSpPr>
            <a:spLocks noChangeArrowheads="1"/>
          </p:cNvSpPr>
          <p:nvPr/>
        </p:nvSpPr>
        <p:spPr bwMode="auto">
          <a:xfrm>
            <a:off x="2209800" y="36576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b</a:t>
            </a:r>
          </a:p>
        </p:txBody>
      </p:sp>
      <p:sp>
        <p:nvSpPr>
          <p:cNvPr id="378886" name="Oval 6"/>
          <p:cNvSpPr>
            <a:spLocks noChangeArrowheads="1"/>
          </p:cNvSpPr>
          <p:nvPr/>
        </p:nvSpPr>
        <p:spPr bwMode="auto">
          <a:xfrm>
            <a:off x="609600" y="5029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e</a:t>
            </a:r>
          </a:p>
        </p:txBody>
      </p:sp>
      <p:sp>
        <p:nvSpPr>
          <p:cNvPr id="378887" name="Oval 7"/>
          <p:cNvSpPr>
            <a:spLocks noChangeArrowheads="1"/>
          </p:cNvSpPr>
          <p:nvPr/>
        </p:nvSpPr>
        <p:spPr bwMode="auto">
          <a:xfrm>
            <a:off x="2209800" y="5029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f</a:t>
            </a:r>
          </a:p>
        </p:txBody>
      </p:sp>
      <p:sp>
        <p:nvSpPr>
          <p:cNvPr id="378888" name="Line 8"/>
          <p:cNvSpPr>
            <a:spLocks noChangeShapeType="1"/>
          </p:cNvSpPr>
          <p:nvPr/>
        </p:nvSpPr>
        <p:spPr bwMode="auto">
          <a:xfrm>
            <a:off x="1143000" y="38862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89" name="Line 9"/>
          <p:cNvSpPr>
            <a:spLocks noChangeShapeType="1"/>
          </p:cNvSpPr>
          <p:nvPr/>
        </p:nvSpPr>
        <p:spPr bwMode="auto">
          <a:xfrm>
            <a:off x="838200" y="41910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90" name="Line 10"/>
          <p:cNvSpPr>
            <a:spLocks noChangeShapeType="1"/>
          </p:cNvSpPr>
          <p:nvPr/>
        </p:nvSpPr>
        <p:spPr bwMode="auto">
          <a:xfrm>
            <a:off x="1143000" y="52578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91" name="Line 11"/>
          <p:cNvSpPr>
            <a:spLocks noChangeShapeType="1"/>
          </p:cNvSpPr>
          <p:nvPr/>
        </p:nvSpPr>
        <p:spPr bwMode="auto">
          <a:xfrm>
            <a:off x="2438400" y="41910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92" name="Line 12"/>
          <p:cNvSpPr>
            <a:spLocks noChangeShapeType="1"/>
          </p:cNvSpPr>
          <p:nvPr/>
        </p:nvSpPr>
        <p:spPr bwMode="auto">
          <a:xfrm>
            <a:off x="1066800" y="4114800"/>
            <a:ext cx="1143000" cy="990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893" name="Text Box 13"/>
          <p:cNvSpPr txBox="1">
            <a:spLocks noChangeArrowheads="1"/>
          </p:cNvSpPr>
          <p:nvPr/>
        </p:nvSpPr>
        <p:spPr bwMode="auto">
          <a:xfrm>
            <a:off x="685800" y="4343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4" name="Text Box 14"/>
          <p:cNvSpPr txBox="1">
            <a:spLocks noChangeArrowheads="1"/>
          </p:cNvSpPr>
          <p:nvPr/>
        </p:nvSpPr>
        <p:spPr bwMode="auto">
          <a:xfrm>
            <a:off x="1504950" y="35052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5" name="Text Box 15"/>
          <p:cNvSpPr txBox="1">
            <a:spLocks noChangeArrowheads="1"/>
          </p:cNvSpPr>
          <p:nvPr/>
        </p:nvSpPr>
        <p:spPr bwMode="auto">
          <a:xfrm>
            <a:off x="1504950" y="5257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6" name="Text Box 16"/>
          <p:cNvSpPr txBox="1">
            <a:spLocks noChangeArrowheads="1"/>
          </p:cNvSpPr>
          <p:nvPr/>
        </p:nvSpPr>
        <p:spPr bwMode="auto">
          <a:xfrm>
            <a:off x="1276350" y="4114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7" name="Text Box 17"/>
          <p:cNvSpPr txBox="1">
            <a:spLocks noChangeArrowheads="1"/>
          </p:cNvSpPr>
          <p:nvPr/>
        </p:nvSpPr>
        <p:spPr bwMode="auto">
          <a:xfrm>
            <a:off x="2495550" y="4343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898" name="Oval 18"/>
          <p:cNvSpPr>
            <a:spLocks noChangeArrowheads="1"/>
          </p:cNvSpPr>
          <p:nvPr/>
        </p:nvSpPr>
        <p:spPr bwMode="auto">
          <a:xfrm>
            <a:off x="3886200" y="36576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c</a:t>
            </a:r>
          </a:p>
        </p:txBody>
      </p:sp>
      <p:sp>
        <p:nvSpPr>
          <p:cNvPr id="378899" name="Oval 19"/>
          <p:cNvSpPr>
            <a:spLocks noChangeArrowheads="1"/>
          </p:cNvSpPr>
          <p:nvPr/>
        </p:nvSpPr>
        <p:spPr bwMode="auto">
          <a:xfrm>
            <a:off x="5486400" y="36576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378900" name="Oval 20"/>
          <p:cNvSpPr>
            <a:spLocks noChangeArrowheads="1"/>
          </p:cNvSpPr>
          <p:nvPr/>
        </p:nvSpPr>
        <p:spPr bwMode="auto">
          <a:xfrm>
            <a:off x="3886200" y="5029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g</a:t>
            </a:r>
          </a:p>
        </p:txBody>
      </p:sp>
      <p:sp>
        <p:nvSpPr>
          <p:cNvPr id="378901" name="Oval 21"/>
          <p:cNvSpPr>
            <a:spLocks noChangeArrowheads="1"/>
          </p:cNvSpPr>
          <p:nvPr/>
        </p:nvSpPr>
        <p:spPr bwMode="auto">
          <a:xfrm>
            <a:off x="5486400" y="5029200"/>
            <a:ext cx="533400" cy="533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bg2"/>
                </a:solidFill>
              </a:rPr>
              <a:t>h</a:t>
            </a:r>
          </a:p>
        </p:txBody>
      </p:sp>
      <p:sp>
        <p:nvSpPr>
          <p:cNvPr id="378902" name="Line 22"/>
          <p:cNvSpPr>
            <a:spLocks noChangeShapeType="1"/>
          </p:cNvSpPr>
          <p:nvPr/>
        </p:nvSpPr>
        <p:spPr bwMode="auto">
          <a:xfrm>
            <a:off x="4114800" y="41910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3" name="Line 23"/>
          <p:cNvSpPr>
            <a:spLocks noChangeShapeType="1"/>
          </p:cNvSpPr>
          <p:nvPr/>
        </p:nvSpPr>
        <p:spPr bwMode="auto">
          <a:xfrm>
            <a:off x="4419600" y="52578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4" name="Line 24"/>
          <p:cNvSpPr>
            <a:spLocks noChangeShapeType="1"/>
          </p:cNvSpPr>
          <p:nvPr/>
        </p:nvSpPr>
        <p:spPr bwMode="auto">
          <a:xfrm>
            <a:off x="5715000" y="41910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5" name="Line 25"/>
          <p:cNvSpPr>
            <a:spLocks noChangeShapeType="1"/>
          </p:cNvSpPr>
          <p:nvPr/>
        </p:nvSpPr>
        <p:spPr bwMode="auto">
          <a:xfrm flipV="1">
            <a:off x="4419600" y="3962400"/>
            <a:ext cx="1066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06" name="Text Box 26"/>
          <p:cNvSpPr txBox="1">
            <a:spLocks noChangeArrowheads="1"/>
          </p:cNvSpPr>
          <p:nvPr/>
        </p:nvSpPr>
        <p:spPr bwMode="auto">
          <a:xfrm>
            <a:off x="3946525" y="43815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07" name="Text Box 27"/>
          <p:cNvSpPr txBox="1">
            <a:spLocks noChangeArrowheads="1"/>
          </p:cNvSpPr>
          <p:nvPr/>
        </p:nvSpPr>
        <p:spPr bwMode="auto">
          <a:xfrm>
            <a:off x="4781550" y="35052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08" name="Text Box 28"/>
          <p:cNvSpPr txBox="1">
            <a:spLocks noChangeArrowheads="1"/>
          </p:cNvSpPr>
          <p:nvPr/>
        </p:nvSpPr>
        <p:spPr bwMode="auto">
          <a:xfrm>
            <a:off x="4781550" y="5257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09" name="Text Box 29"/>
          <p:cNvSpPr txBox="1">
            <a:spLocks noChangeArrowheads="1"/>
          </p:cNvSpPr>
          <p:nvPr/>
        </p:nvSpPr>
        <p:spPr bwMode="auto">
          <a:xfrm>
            <a:off x="4552950" y="4114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10" name="Text Box 30"/>
          <p:cNvSpPr txBox="1">
            <a:spLocks noChangeArrowheads="1"/>
          </p:cNvSpPr>
          <p:nvPr/>
        </p:nvSpPr>
        <p:spPr bwMode="auto">
          <a:xfrm>
            <a:off x="5010150" y="41148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11" name="Text Box 31"/>
          <p:cNvSpPr txBox="1">
            <a:spLocks noChangeArrowheads="1"/>
          </p:cNvSpPr>
          <p:nvPr/>
        </p:nvSpPr>
        <p:spPr bwMode="auto">
          <a:xfrm>
            <a:off x="5772150" y="4343400"/>
            <a:ext cx="18415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1800"/>
          </a:p>
        </p:txBody>
      </p:sp>
      <p:sp>
        <p:nvSpPr>
          <p:cNvPr id="378912" name="Line 32"/>
          <p:cNvSpPr>
            <a:spLocks noChangeShapeType="1"/>
          </p:cNvSpPr>
          <p:nvPr/>
        </p:nvSpPr>
        <p:spPr bwMode="auto">
          <a:xfrm>
            <a:off x="2743200" y="4038600"/>
            <a:ext cx="1219200" cy="1066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8534400" y="63963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Q8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6357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6400800"/>
          </a:xfrm>
        </p:spPr>
        <p:txBody>
          <a:bodyPr>
            <a:normAutofit/>
          </a:bodyPr>
          <a:lstStyle/>
          <a:p>
            <a:pPr>
              <a:spcBef>
                <a:spcPts val="468"/>
              </a:spcBef>
            </a:pPr>
            <a:r>
              <a:rPr lang="en-US" dirty="0" smtClean="0"/>
              <a:t>Changes to HW 6 (details: schedule page Day 15)</a:t>
            </a:r>
          </a:p>
          <a:p>
            <a:pPr lvl="1">
              <a:spcBef>
                <a:spcPts val="468"/>
              </a:spcBef>
            </a:pPr>
            <a:r>
              <a:rPr lang="en-US" dirty="0" smtClean="0"/>
              <a:t>Due date postponed</a:t>
            </a:r>
          </a:p>
          <a:p>
            <a:pPr lvl="1">
              <a:spcBef>
                <a:spcPts val="468"/>
              </a:spcBef>
            </a:pPr>
            <a:r>
              <a:rPr lang="en-US" dirty="0" smtClean="0"/>
              <a:t>Problems 9-11 added back in</a:t>
            </a:r>
            <a:endParaRPr lang="en-US" dirty="0"/>
          </a:p>
          <a:p>
            <a:pPr>
              <a:spcBef>
                <a:spcPts val="468"/>
              </a:spcBef>
            </a:pPr>
            <a:r>
              <a:rPr lang="en-US" dirty="0" smtClean="0"/>
              <a:t>Questions?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Depth-first Search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Breadth-first Search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Topological Sort</a:t>
            </a:r>
          </a:p>
          <a:p>
            <a:pPr>
              <a:spcBef>
                <a:spcPts val="468"/>
              </a:spcBef>
            </a:pPr>
            <a:r>
              <a:rPr lang="en-US" dirty="0" smtClean="0"/>
              <a:t>(Introduce permutation and subset generation)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Application: Spreadsheet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allowable order of computation of the cells' values?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362200"/>
            <a:ext cx="6858000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8153400" y="64770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Q9-11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9802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Cycles cause a problem!</a:t>
            </a:r>
          </a:p>
        </p:txBody>
      </p:sp>
      <p:pic>
        <p:nvPicPr>
          <p:cNvPr id="9226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0"/>
            <a:ext cx="8839200" cy="296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1692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Combinatorial object Generation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(We may not get to this today)</a:t>
            </a:r>
          </a:p>
          <a:p>
            <a:r>
              <a:rPr lang="en-US" sz="2400" b="1" smtClean="0"/>
              <a:t>Permutations</a:t>
            </a:r>
            <a:br>
              <a:rPr lang="en-US" sz="2400" b="1" smtClean="0"/>
            </a:br>
            <a:r>
              <a:rPr lang="en-US" sz="2400" b="1" smtClean="0"/>
              <a:t>Subsets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277180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Combinatorial Object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Generation of permutations, combinations, subsets.</a:t>
            </a:r>
          </a:p>
          <a:p>
            <a:r>
              <a:rPr lang="en-US" dirty="0" smtClean="0"/>
              <a:t>This is a big topic in CS</a:t>
            </a:r>
          </a:p>
          <a:p>
            <a:r>
              <a:rPr lang="en-US" dirty="0" smtClean="0"/>
              <a:t>We will just scratch the surface of this subject.</a:t>
            </a:r>
          </a:p>
          <a:p>
            <a:pPr lvl="1"/>
            <a:r>
              <a:rPr lang="en-US" dirty="0" smtClean="0"/>
              <a:t>Permutations of a list of elements (no duplicates)</a:t>
            </a:r>
          </a:p>
          <a:p>
            <a:pPr lvl="1"/>
            <a:r>
              <a:rPr lang="en-US" dirty="0" smtClean="0"/>
              <a:t>Subsets of a set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2291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Permutations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generate all permutations of the numbers 1..n.</a:t>
            </a:r>
          </a:p>
          <a:p>
            <a:pPr lvl="1"/>
            <a:r>
              <a:rPr lang="en-US" dirty="0" smtClean="0"/>
              <a:t>Permutations of any other collection of n distinct objects can be obtained from these by a simple mapping.</a:t>
            </a:r>
          </a:p>
          <a:p>
            <a:r>
              <a:rPr lang="en-US" dirty="0" smtClean="0"/>
              <a:t>How would a "decrease by 1" approach work?</a:t>
            </a:r>
          </a:p>
          <a:p>
            <a:pPr lvl="1"/>
            <a:r>
              <a:rPr lang="en-US" dirty="0" smtClean="0"/>
              <a:t>Find all permutations of 1.. n-1</a:t>
            </a:r>
          </a:p>
          <a:p>
            <a:pPr lvl="1"/>
            <a:r>
              <a:rPr lang="en-US" dirty="0" smtClean="0"/>
              <a:t>Insert n into each position of each such permutation</a:t>
            </a:r>
          </a:p>
          <a:p>
            <a:pPr lvl="1"/>
            <a:r>
              <a:rPr lang="en-US" dirty="0" smtClean="0"/>
              <a:t>We'd like to do it in a way that minimizes the change from one permutation to the next.</a:t>
            </a:r>
          </a:p>
          <a:p>
            <a:pPr lvl="1"/>
            <a:r>
              <a:rPr lang="en-US" dirty="0" smtClean="0"/>
              <a:t>It turns out we can do it so that we always get the next permutation by swapping two adjacent elements.</a:t>
            </a:r>
          </a:p>
        </p:txBody>
      </p:sp>
    </p:spTree>
    <p:extLst>
      <p:ext uri="{BB962C8B-B14F-4D97-AF65-F5344CB8AC3E}">
        <p14:creationId xmlns:p14="http://schemas.microsoft.com/office/powerpoint/2010/main" val="207387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approach we might think 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each permutation of 1..n-1</a:t>
            </a:r>
          </a:p>
          <a:p>
            <a:pPr lvl="1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=0..n-1</a:t>
            </a:r>
          </a:p>
          <a:p>
            <a:pPr lvl="2"/>
            <a:r>
              <a:rPr lang="en-US" dirty="0" smtClean="0"/>
              <a:t>insert n in position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That is, we do the insertion of n into each smaller permutation from  left to right each time</a:t>
            </a:r>
          </a:p>
          <a:p>
            <a:r>
              <a:rPr lang="en-US" dirty="0" smtClean="0"/>
              <a:t>However, to get "minimal change", we  alternate:</a:t>
            </a:r>
          </a:p>
          <a:p>
            <a:pPr lvl="1"/>
            <a:r>
              <a:rPr lang="en-US" dirty="0" smtClean="0"/>
              <a:t>Insert n L-to-R in one permutation of 1..n-1</a:t>
            </a:r>
          </a:p>
          <a:p>
            <a:pPr lvl="1"/>
            <a:r>
              <a:rPr lang="en-US" dirty="0" smtClean="0"/>
              <a:t>Insert n R-to-L in the next permutation of 1..n-1</a:t>
            </a:r>
          </a:p>
          <a:p>
            <a:pPr lvl="1"/>
            <a:r>
              <a:rPr lang="en-US" dirty="0" smtClean="0"/>
              <a:t>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4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Bottom-up generation of permutations of 123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Example: Do the first few permutations for n=4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793182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4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r>
              <a:rPr lang="en-US" dirty="0" smtClean="0"/>
              <a:t>Some "decrease by one"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Insertion sort</a:t>
            </a:r>
          </a:p>
          <a:p>
            <a:r>
              <a:rPr lang="en-US" dirty="0" smtClean="0"/>
              <a:t>Selection Sort</a:t>
            </a:r>
          </a:p>
          <a:p>
            <a:r>
              <a:rPr lang="en-US" dirty="0" smtClean="0"/>
              <a:t>Depth-first search of a graph</a:t>
            </a:r>
          </a:p>
          <a:p>
            <a:r>
              <a:rPr lang="en-US" dirty="0" smtClean="0"/>
              <a:t>Breadth-first search of a graph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66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Analysis </a:t>
            </a:r>
            <a:r>
              <a:rPr lang="en-US" dirty="0"/>
              <a:t>of Insertion Sort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534400" cy="55911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Time efficiency</a:t>
            </a:r>
          </a:p>
          <a:p>
            <a:pPr>
              <a:buFont typeface="Monotype Sorts" pitchFamily="2" charset="2"/>
              <a:buNone/>
            </a:pPr>
            <a:r>
              <a:rPr lang="en-US" i="1" dirty="0">
                <a:cs typeface="Times New Roman" pitchFamily="18" charset="0"/>
              </a:rPr>
              <a:t>	</a:t>
            </a:r>
            <a:r>
              <a:rPr lang="en-US" i="1" dirty="0" err="1">
                <a:cs typeface="Times New Roman" pitchFamily="18" charset="0"/>
              </a:rPr>
              <a:t>C</a:t>
            </a:r>
            <a:r>
              <a:rPr lang="en-US" i="1" baseline="-25000" dirty="0" err="1">
                <a:cs typeface="Times New Roman" pitchFamily="18" charset="0"/>
              </a:rPr>
              <a:t>worst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=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-1)/2 </a:t>
            </a:r>
            <a:r>
              <a:rPr kumimoji="0" lang="en-US" dirty="0">
                <a:sym typeface="Symbol" pitchFamily="84" charset="2"/>
              </a:rPr>
              <a:t></a:t>
            </a:r>
            <a:r>
              <a:rPr lang="en-US" dirty="0">
                <a:cs typeface="Times New Roman" pitchFamily="18" charset="0"/>
              </a:rPr>
              <a:t>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C</a:t>
            </a:r>
            <a:r>
              <a:rPr lang="en-US" baseline="-25000" dirty="0" err="1"/>
              <a:t>avg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</a:t>
            </a:r>
            <a:r>
              <a:rPr lang="en-US" dirty="0">
                <a:latin typeface="Lucida Grande" pitchFamily="84" charset="0"/>
                <a:cs typeface="Times New Roman" pitchFamily="18" charset="0"/>
              </a:rPr>
              <a:t>≈</a:t>
            </a:r>
            <a:r>
              <a:rPr lang="en-US" dirty="0"/>
              <a:t> 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lang="en-US" dirty="0"/>
              <a:t>/4 </a:t>
            </a:r>
            <a:r>
              <a:rPr kumimoji="0" lang="en-US" dirty="0">
                <a:sym typeface="Symbol" pitchFamily="84" charset="2"/>
              </a:rPr>
              <a:t>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baseline="30000" dirty="0">
                <a:cs typeface="Times New Roman" pitchFamily="18" charset="0"/>
                <a:sym typeface="Symbol" pitchFamily="84" charset="2"/>
              </a:rPr>
              <a:t>2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</a:p>
          <a:p>
            <a:pPr>
              <a:buFont typeface="Monotype Sorts" pitchFamily="2" charset="2"/>
              <a:buNone/>
            </a:pPr>
            <a:r>
              <a:rPr lang="en-US" i="1" dirty="0">
                <a:cs typeface="Times New Roman" pitchFamily="18" charset="0"/>
              </a:rPr>
              <a:t>	</a:t>
            </a:r>
            <a:r>
              <a:rPr lang="en-US" i="1" dirty="0" err="1">
                <a:cs typeface="Times New Roman" pitchFamily="18" charset="0"/>
              </a:rPr>
              <a:t>C</a:t>
            </a:r>
            <a:r>
              <a:rPr lang="en-US" i="1" baseline="-25000" dirty="0" err="1">
                <a:cs typeface="Times New Roman" pitchFamily="18" charset="0"/>
              </a:rPr>
              <a:t>best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=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- 1 </a:t>
            </a:r>
            <a:r>
              <a:rPr kumimoji="0" lang="en-US" dirty="0">
                <a:sym typeface="Symbol" pitchFamily="84" charset="2"/>
              </a:rPr>
              <a:t> </a:t>
            </a:r>
            <a:r>
              <a:rPr kumimoji="0" lang="el-GR" dirty="0">
                <a:latin typeface="Lucida Grande" pitchFamily="84" charset="0"/>
                <a:cs typeface="Times New Roman" pitchFamily="18" charset="0"/>
                <a:sym typeface="Symbol" pitchFamily="84" charset="2"/>
              </a:rPr>
              <a:t>Θ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(</a:t>
            </a:r>
            <a:r>
              <a:rPr kumimoji="0" lang="en-US" i="1" dirty="0">
                <a:cs typeface="Times New Roman" pitchFamily="18" charset="0"/>
                <a:sym typeface="Symbol" pitchFamily="84" charset="2"/>
              </a:rPr>
              <a:t>n</a:t>
            </a:r>
            <a:r>
              <a:rPr kumimoji="0" lang="en-US" dirty="0">
                <a:cs typeface="Times New Roman" pitchFamily="18" charset="0"/>
                <a:sym typeface="Symbol" pitchFamily="84" charset="2"/>
              </a:rPr>
              <a:t>)</a:t>
            </a:r>
            <a:r>
              <a:rPr lang="en-US" sz="3200" b="0" dirty="0">
                <a:cs typeface="Times New Roman" pitchFamily="18" charset="0"/>
              </a:rPr>
              <a:t>  </a:t>
            </a:r>
            <a:r>
              <a:rPr lang="en-US" sz="3200" b="0" dirty="0" smtClean="0">
                <a:cs typeface="Times New Roman" pitchFamily="18" charset="0"/>
              </a:rPr>
              <a:t/>
            </a:r>
            <a:br>
              <a:rPr lang="en-US" sz="3200" b="0" dirty="0" smtClean="0">
                <a:cs typeface="Times New Roman" pitchFamily="18" charset="0"/>
              </a:rPr>
            </a:br>
            <a:r>
              <a:rPr lang="en-US" sz="3200" b="0" dirty="0" smtClean="0">
                <a:cs typeface="Times New Roman" pitchFamily="18" charset="0"/>
              </a:rPr>
              <a:t>           </a:t>
            </a:r>
            <a:r>
              <a:rPr lang="en-US" dirty="0" smtClean="0">
                <a:cs typeface="Times New Roman" pitchFamily="18" charset="0"/>
              </a:rPr>
              <a:t>(</a:t>
            </a:r>
            <a:r>
              <a:rPr lang="en-US" dirty="0">
                <a:cs typeface="Times New Roman" pitchFamily="18" charset="0"/>
              </a:rPr>
              <a:t>also fast on </a:t>
            </a:r>
            <a:r>
              <a:rPr lang="en-US" dirty="0" smtClean="0">
                <a:cs typeface="Times New Roman" pitchFamily="18" charset="0"/>
              </a:rPr>
              <a:t>almost-sorted </a:t>
            </a:r>
            <a:r>
              <a:rPr lang="en-US" dirty="0">
                <a:cs typeface="Times New Roman" pitchFamily="18" charset="0"/>
              </a:rPr>
              <a:t>arrays</a:t>
            </a:r>
            <a:r>
              <a:rPr lang="en-US" dirty="0" smtClean="0">
                <a:cs typeface="Times New Roman" pitchFamily="18" charset="0"/>
              </a:rPr>
              <a:t>)</a:t>
            </a:r>
            <a:endParaRPr lang="en-US" dirty="0"/>
          </a:p>
          <a:p>
            <a:r>
              <a:rPr lang="en-US" dirty="0"/>
              <a:t>Space efficiency: </a:t>
            </a:r>
            <a:r>
              <a:rPr lang="en-US" dirty="0" smtClean="0"/>
              <a:t>in-place </a:t>
            </a:r>
            <a:br>
              <a:rPr lang="en-US" dirty="0" smtClean="0"/>
            </a:br>
            <a:r>
              <a:rPr lang="en-US" dirty="0" smtClean="0"/>
              <a:t>           (constant extra storage)</a:t>
            </a:r>
          </a:p>
          <a:p>
            <a:r>
              <a:rPr lang="en-US" dirty="0" smtClean="0"/>
              <a:t>Stable: yes</a:t>
            </a:r>
            <a:endParaRPr lang="en-US" dirty="0"/>
          </a:p>
          <a:p>
            <a:r>
              <a:rPr lang="en-US" dirty="0"/>
              <a:t>Binary insertion </a:t>
            </a:r>
            <a:r>
              <a:rPr lang="en-US" dirty="0" smtClean="0"/>
              <a:t>sort (HW 6)</a:t>
            </a:r>
          </a:p>
          <a:p>
            <a:pPr lvl="1"/>
            <a:r>
              <a:rPr lang="en-US" dirty="0" smtClean="0"/>
              <a:t>use Binary search, then move elements </a:t>
            </a:r>
            <a:br>
              <a:rPr lang="en-US" dirty="0" smtClean="0"/>
            </a:br>
            <a:r>
              <a:rPr lang="en-US" dirty="0" smtClean="0"/>
              <a:t>to make room for inserted element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50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664450" cy="685800"/>
          </a:xfrm>
        </p:spPr>
        <p:txBody>
          <a:bodyPr/>
          <a:lstStyle/>
          <a:p>
            <a:r>
              <a:rPr lang="en-US"/>
              <a:t>Graph Traversal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/>
              <a:t>Many problems require processing all graph vertices (and edges)  in systematic fashion</a:t>
            </a:r>
          </a:p>
          <a:p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sz="2800" u="sng" dirty="0" smtClean="0"/>
              <a:t>Most common Graph </a:t>
            </a:r>
            <a:r>
              <a:rPr lang="en-US" sz="2800" u="sng" dirty="0"/>
              <a:t>traversal algorithms</a:t>
            </a:r>
            <a:r>
              <a:rPr lang="en-US" sz="2800" dirty="0"/>
              <a:t>:</a:t>
            </a:r>
          </a:p>
          <a:p>
            <a:endParaRPr lang="en-US" sz="2800" dirty="0"/>
          </a:p>
          <a:p>
            <a:pPr lvl="1"/>
            <a:r>
              <a:rPr lang="en-US" sz="2400" dirty="0"/>
              <a:t>Depth-first search (DFS)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Breadth-first search (BFS)</a:t>
            </a:r>
          </a:p>
        </p:txBody>
      </p:sp>
    </p:spTree>
    <p:extLst>
      <p:ext uri="{BB962C8B-B14F-4D97-AF65-F5344CB8AC3E}">
        <p14:creationId xmlns:p14="http://schemas.microsoft.com/office/powerpoint/2010/main" val="187995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(DFS) 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534400" cy="5867400"/>
          </a:xfrm>
        </p:spPr>
        <p:txBody>
          <a:bodyPr>
            <a:normAutofit fontScale="92500"/>
          </a:bodyPr>
          <a:lstStyle/>
          <a:p>
            <a:pPr marL="0" indent="0"/>
            <a:r>
              <a:rPr lang="en-US" dirty="0"/>
              <a:t> Visits </a:t>
            </a:r>
            <a:r>
              <a:rPr lang="en-US" dirty="0" smtClean="0"/>
              <a:t>a graph’s </a:t>
            </a:r>
            <a:r>
              <a:rPr lang="en-US" dirty="0"/>
              <a:t>vertices by always moving away from </a:t>
            </a:r>
            <a:r>
              <a:rPr lang="en-US" dirty="0" smtClean="0"/>
              <a:t>last </a:t>
            </a:r>
            <a:r>
              <a:rPr lang="en-US" dirty="0" smtClean="0"/>
              <a:t>visited </a:t>
            </a:r>
            <a:r>
              <a:rPr lang="en-US" dirty="0"/>
              <a:t>vertex to unvisited one, backtracks if no </a:t>
            </a:r>
            <a:r>
              <a:rPr lang="en-US" dirty="0" smtClean="0"/>
              <a:t>adjacent </a:t>
            </a:r>
            <a:r>
              <a:rPr lang="en-US" dirty="0"/>
              <a:t>unvisited vertex is </a:t>
            </a:r>
            <a:r>
              <a:rPr lang="en-US" dirty="0" smtClean="0"/>
              <a:t>available</a:t>
            </a:r>
          </a:p>
          <a:p>
            <a:pPr marL="0" indent="0">
              <a:spcBef>
                <a:spcPts val="0"/>
              </a:spcBef>
            </a:pPr>
            <a:r>
              <a:rPr lang="en-US" dirty="0" smtClean="0"/>
              <a:t>  Uses a stack</a:t>
            </a:r>
          </a:p>
          <a:p>
            <a:pPr marL="623888" lvl="1" indent="-276225"/>
            <a:r>
              <a:rPr lang="en-US" sz="2400" dirty="0" smtClean="0"/>
              <a:t>a </a:t>
            </a:r>
            <a:r>
              <a:rPr lang="en-US" sz="2400" dirty="0"/>
              <a:t>vertex is pushed onto the stack when it’s reached for the first time</a:t>
            </a:r>
          </a:p>
          <a:p>
            <a:pPr marL="623888" lvl="1" indent="-276225"/>
            <a:r>
              <a:rPr lang="en-US" sz="2400" dirty="0"/>
              <a:t>a vertex is popped off the stack when it becomes a dead end, i.e., when there </a:t>
            </a:r>
            <a:r>
              <a:rPr lang="en-US" sz="2400" dirty="0" smtClean="0"/>
              <a:t>are no </a:t>
            </a:r>
            <a:r>
              <a:rPr lang="en-US" sz="2400" dirty="0"/>
              <a:t>adjacent unvisited </a:t>
            </a:r>
            <a:r>
              <a:rPr lang="en-US" sz="2400" dirty="0" smtClean="0"/>
              <a:t>vertices</a:t>
            </a:r>
          </a:p>
          <a:p>
            <a:pPr marL="0" indent="0"/>
            <a:r>
              <a:rPr lang="en-US" dirty="0" smtClean="0"/>
              <a:t>  </a:t>
            </a:r>
            <a:r>
              <a:rPr lang="en-US" dirty="0"/>
              <a:t>“Redraws” graph in tree-like fashion (with tree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edges and back </a:t>
            </a:r>
            <a:r>
              <a:rPr lang="en-US" dirty="0"/>
              <a:t>edges for undirected graph</a:t>
            </a:r>
            <a:r>
              <a:rPr lang="en-US" dirty="0" smtClean="0"/>
              <a:t>)</a:t>
            </a:r>
          </a:p>
          <a:p>
            <a:pPr marL="400050" lvl="1" indent="0"/>
            <a:r>
              <a:rPr lang="en-US" dirty="0" smtClean="0"/>
              <a:t>A back edge is an edge of the graph that goes from the current vertex to a previously visited vertex </a:t>
            </a:r>
            <a:br>
              <a:rPr lang="en-US" dirty="0" smtClean="0"/>
            </a:br>
            <a:r>
              <a:rPr lang="en-US" dirty="0" smtClean="0"/>
              <a:t>(other than the current vertex's parent).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7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Notes on DFS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3058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DFS can be implemented with graphs represented as:</a:t>
            </a:r>
          </a:p>
          <a:p>
            <a:pPr lvl="1"/>
            <a:r>
              <a:rPr lang="en-US" dirty="0"/>
              <a:t>adjacency </a:t>
            </a:r>
            <a:r>
              <a:rPr lang="en-US" dirty="0" smtClean="0"/>
              <a:t>matrix: </a:t>
            </a:r>
            <a:r>
              <a:rPr lang="el-GR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V</a:t>
            </a:r>
            <a:r>
              <a:rPr lang="en-US" baseline="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lvl="1"/>
            <a:r>
              <a:rPr lang="en-US" dirty="0"/>
              <a:t>adjacency </a:t>
            </a:r>
            <a:r>
              <a:rPr lang="en-US" dirty="0" smtClean="0"/>
              <a:t>list: </a:t>
            </a:r>
            <a:r>
              <a:rPr lang="el-GR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dirty="0">
                <a:cs typeface="Times New Roman" pitchFamily="18" charset="0"/>
              </a:rPr>
              <a:t>(|</a:t>
            </a:r>
            <a:r>
              <a:rPr lang="en-US" i="1" dirty="0">
                <a:cs typeface="Times New Roman" pitchFamily="18" charset="0"/>
              </a:rPr>
              <a:t>V|</a:t>
            </a:r>
            <a:r>
              <a:rPr lang="en-US" dirty="0">
                <a:cs typeface="Times New Roman" pitchFamily="18" charset="0"/>
              </a:rPr>
              <a:t>+|E</a:t>
            </a:r>
            <a:r>
              <a:rPr lang="en-US" dirty="0" smtClean="0">
                <a:cs typeface="Times New Roman" pitchFamily="18" charset="0"/>
              </a:rPr>
              <a:t>|)</a:t>
            </a:r>
            <a:endParaRPr lang="en-US" dirty="0"/>
          </a:p>
          <a:p>
            <a:r>
              <a:rPr lang="en-US" dirty="0"/>
              <a:t>Yields two distinct ordering of vertices:</a:t>
            </a:r>
          </a:p>
          <a:p>
            <a:pPr lvl="1"/>
            <a:r>
              <a:rPr lang="en-US" dirty="0"/>
              <a:t>order in which vertices are first encountered (pushed onto stack)</a:t>
            </a:r>
          </a:p>
          <a:p>
            <a:pPr lvl="1"/>
            <a:r>
              <a:rPr lang="en-US" dirty="0"/>
              <a:t>order in which vertices become dead-ends (popped off stack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Applications:</a:t>
            </a:r>
          </a:p>
          <a:p>
            <a:pPr lvl="1"/>
            <a:r>
              <a:rPr lang="en-US" dirty="0"/>
              <a:t>checking connectivity, finding connected components</a:t>
            </a:r>
          </a:p>
          <a:p>
            <a:pPr lvl="1"/>
            <a:r>
              <a:rPr lang="en-US" dirty="0"/>
              <a:t>checking </a:t>
            </a:r>
            <a:r>
              <a:rPr lang="en-US" dirty="0" err="1" smtClean="0"/>
              <a:t>acyclicity</a:t>
            </a:r>
            <a:endParaRPr lang="en-US" dirty="0" smtClean="0"/>
          </a:p>
          <a:p>
            <a:pPr lvl="1"/>
            <a:r>
              <a:rPr lang="en-US" dirty="0" smtClean="0"/>
              <a:t>finding articulation points</a:t>
            </a:r>
            <a:endParaRPr lang="en-US" dirty="0"/>
          </a:p>
          <a:p>
            <a:pPr lvl="1"/>
            <a:r>
              <a:rPr lang="en-US" dirty="0" smtClean="0"/>
              <a:t>searching </a:t>
            </a:r>
            <a:r>
              <a:rPr lang="en-US" dirty="0"/>
              <a:t>state-space of problems for solution (AI)</a:t>
            </a:r>
          </a:p>
        </p:txBody>
      </p:sp>
    </p:spTree>
    <p:extLst>
      <p:ext uri="{BB962C8B-B14F-4D97-AF65-F5344CB8AC3E}">
        <p14:creationId xmlns:p14="http://schemas.microsoft.com/office/powerpoint/2010/main" val="266980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664450" cy="685800"/>
          </a:xfrm>
        </p:spPr>
        <p:txBody>
          <a:bodyPr/>
          <a:lstStyle/>
          <a:p>
            <a:r>
              <a:rPr lang="en-US" dirty="0" err="1"/>
              <a:t>Pseudocode</a:t>
            </a:r>
            <a:r>
              <a:rPr lang="en-US" dirty="0"/>
              <a:t> </a:t>
            </a:r>
            <a:r>
              <a:rPr lang="en-US" dirty="0" smtClean="0"/>
              <a:t>for </a:t>
            </a:r>
            <a:r>
              <a:rPr lang="en-US" dirty="0"/>
              <a:t>DFS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066800"/>
            <a:ext cx="8534400" cy="505777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>
              <a:buFont typeface="Monotype Sorts" pitchFamily="2" charset="2"/>
              <a:buNone/>
            </a:pPr>
            <a:endParaRPr lang="en-US" sz="2000"/>
          </a:p>
          <a:p>
            <a:pPr lvl="1">
              <a:buFontTx/>
              <a:buNone/>
            </a:pPr>
            <a:endParaRPr lang="en-US" sz="1800">
              <a:ea typeface="Arial Unicode MS" pitchFamily="34" charset="-128"/>
              <a:cs typeface="Arial Unicode MS" pitchFamily="34" charset="-128"/>
            </a:endParaRPr>
          </a:p>
          <a:p>
            <a:pPr lvl="1">
              <a:buFontTx/>
              <a:buNone/>
            </a:pPr>
            <a:endParaRPr lang="en-US" sz="1800"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67620" name="Picture 4" descr="5_2a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" y="1143000"/>
            <a:ext cx="6934200" cy="5318125"/>
          </a:xfrm>
          <a:solidFill>
            <a:schemeClr val="tx1"/>
          </a:solidFill>
          <a:ln/>
        </p:spPr>
      </p:pic>
    </p:spTree>
    <p:extLst>
      <p:ext uri="{BB962C8B-B14F-4D97-AF65-F5344CB8AC3E}">
        <p14:creationId xmlns:p14="http://schemas.microsoft.com/office/powerpoint/2010/main" val="200755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610600" cy="457200"/>
          </a:xfrm>
        </p:spPr>
        <p:txBody>
          <a:bodyPr/>
          <a:lstStyle/>
          <a:p>
            <a:r>
              <a:rPr lang="en-US" sz="3200"/>
              <a:t>Example: DFS traversal of undirected graph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85800" y="1143000"/>
            <a:ext cx="4800600" cy="1785938"/>
            <a:chOff x="1200" y="1152"/>
            <a:chExt cx="3408" cy="1401"/>
          </a:xfrm>
        </p:grpSpPr>
        <p:sp>
          <p:nvSpPr>
            <p:cNvPr id="321541" name="Oval 5"/>
            <p:cNvSpPr>
              <a:spLocks noChangeArrowheads="1"/>
            </p:cNvSpPr>
            <p:nvPr/>
          </p:nvSpPr>
          <p:spPr bwMode="auto">
            <a:xfrm>
              <a:off x="1200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dirty="0">
                  <a:solidFill>
                    <a:schemeClr val="bg2"/>
                  </a:solidFill>
                </a:rPr>
                <a:t>a</a:t>
              </a:r>
            </a:p>
          </p:txBody>
        </p:sp>
        <p:sp>
          <p:nvSpPr>
            <p:cNvPr id="321542" name="Oval 6"/>
            <p:cNvSpPr>
              <a:spLocks noChangeArrowheads="1"/>
            </p:cNvSpPr>
            <p:nvPr/>
          </p:nvSpPr>
          <p:spPr bwMode="auto">
            <a:xfrm>
              <a:off x="2208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b</a:t>
              </a:r>
            </a:p>
          </p:txBody>
        </p:sp>
        <p:sp>
          <p:nvSpPr>
            <p:cNvPr id="321543" name="Oval 7"/>
            <p:cNvSpPr>
              <a:spLocks noChangeArrowheads="1"/>
            </p:cNvSpPr>
            <p:nvPr/>
          </p:nvSpPr>
          <p:spPr bwMode="auto">
            <a:xfrm>
              <a:off x="1200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 dirty="0">
                  <a:solidFill>
                    <a:schemeClr val="bg2"/>
                  </a:solidFill>
                </a:rPr>
                <a:t>e</a:t>
              </a:r>
            </a:p>
          </p:txBody>
        </p:sp>
        <p:sp>
          <p:nvSpPr>
            <p:cNvPr id="321544" name="Oval 8"/>
            <p:cNvSpPr>
              <a:spLocks noChangeArrowheads="1"/>
            </p:cNvSpPr>
            <p:nvPr/>
          </p:nvSpPr>
          <p:spPr bwMode="auto">
            <a:xfrm>
              <a:off x="2208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f</a:t>
              </a:r>
            </a:p>
          </p:txBody>
        </p:sp>
        <p:sp>
          <p:nvSpPr>
            <p:cNvPr id="321545" name="Line 9"/>
            <p:cNvSpPr>
              <a:spLocks noChangeShapeType="1"/>
            </p:cNvSpPr>
            <p:nvPr/>
          </p:nvSpPr>
          <p:spPr bwMode="auto">
            <a:xfrm>
              <a:off x="1536" y="1392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6" name="Line 10"/>
            <p:cNvSpPr>
              <a:spLocks noChangeShapeType="1"/>
            </p:cNvSpPr>
            <p:nvPr/>
          </p:nvSpPr>
          <p:spPr bwMode="auto">
            <a:xfrm>
              <a:off x="1344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7" name="Line 11"/>
            <p:cNvSpPr>
              <a:spLocks noChangeShapeType="1"/>
            </p:cNvSpPr>
            <p:nvPr/>
          </p:nvSpPr>
          <p:spPr bwMode="auto">
            <a:xfrm>
              <a:off x="1536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8" name="Line 12"/>
            <p:cNvSpPr>
              <a:spLocks noChangeShapeType="1"/>
            </p:cNvSpPr>
            <p:nvPr/>
          </p:nvSpPr>
          <p:spPr bwMode="auto">
            <a:xfrm>
              <a:off x="2352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49" name="Line 13"/>
            <p:cNvSpPr>
              <a:spLocks noChangeShapeType="1"/>
            </p:cNvSpPr>
            <p:nvPr/>
          </p:nvSpPr>
          <p:spPr bwMode="auto">
            <a:xfrm>
              <a:off x="1488" y="1536"/>
              <a:ext cx="720" cy="62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50" name="Text Box 14"/>
            <p:cNvSpPr txBox="1">
              <a:spLocks noChangeArrowheads="1"/>
            </p:cNvSpPr>
            <p:nvPr/>
          </p:nvSpPr>
          <p:spPr bwMode="auto">
            <a:xfrm>
              <a:off x="1229" y="1704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1" name="Text Box 15"/>
            <p:cNvSpPr txBox="1">
              <a:spLocks noChangeArrowheads="1"/>
            </p:cNvSpPr>
            <p:nvPr/>
          </p:nvSpPr>
          <p:spPr bwMode="auto">
            <a:xfrm>
              <a:off x="1756" y="1152"/>
              <a:ext cx="130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2" name="Text Box 16"/>
            <p:cNvSpPr txBox="1">
              <a:spLocks noChangeArrowheads="1"/>
            </p:cNvSpPr>
            <p:nvPr/>
          </p:nvSpPr>
          <p:spPr bwMode="auto">
            <a:xfrm>
              <a:off x="1756" y="2256"/>
              <a:ext cx="130" cy="2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3" name="Text Box 17"/>
            <p:cNvSpPr txBox="1">
              <a:spLocks noChangeArrowheads="1"/>
            </p:cNvSpPr>
            <p:nvPr/>
          </p:nvSpPr>
          <p:spPr bwMode="auto">
            <a:xfrm>
              <a:off x="1611" y="1537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4" name="Text Box 18"/>
            <p:cNvSpPr txBox="1">
              <a:spLocks noChangeArrowheads="1"/>
            </p:cNvSpPr>
            <p:nvPr/>
          </p:nvSpPr>
          <p:spPr bwMode="auto">
            <a:xfrm>
              <a:off x="2380" y="1680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55" name="Oval 19"/>
            <p:cNvSpPr>
              <a:spLocks noChangeArrowheads="1"/>
            </p:cNvSpPr>
            <p:nvPr/>
          </p:nvSpPr>
          <p:spPr bwMode="auto">
            <a:xfrm>
              <a:off x="3264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c</a:t>
              </a:r>
            </a:p>
          </p:txBody>
        </p:sp>
        <p:sp>
          <p:nvSpPr>
            <p:cNvPr id="321556" name="Oval 20"/>
            <p:cNvSpPr>
              <a:spLocks noChangeArrowheads="1"/>
            </p:cNvSpPr>
            <p:nvPr/>
          </p:nvSpPr>
          <p:spPr bwMode="auto">
            <a:xfrm>
              <a:off x="4272" y="1248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d</a:t>
              </a:r>
            </a:p>
          </p:txBody>
        </p:sp>
        <p:sp>
          <p:nvSpPr>
            <p:cNvPr id="321557" name="Oval 21"/>
            <p:cNvSpPr>
              <a:spLocks noChangeArrowheads="1"/>
            </p:cNvSpPr>
            <p:nvPr/>
          </p:nvSpPr>
          <p:spPr bwMode="auto">
            <a:xfrm>
              <a:off x="3264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g</a:t>
              </a:r>
            </a:p>
          </p:txBody>
        </p:sp>
        <p:sp>
          <p:nvSpPr>
            <p:cNvPr id="321558" name="Oval 22"/>
            <p:cNvSpPr>
              <a:spLocks noChangeArrowheads="1"/>
            </p:cNvSpPr>
            <p:nvPr/>
          </p:nvSpPr>
          <p:spPr bwMode="auto">
            <a:xfrm>
              <a:off x="4272" y="2112"/>
              <a:ext cx="336" cy="33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h</a:t>
              </a:r>
            </a:p>
          </p:txBody>
        </p:sp>
        <p:sp>
          <p:nvSpPr>
            <p:cNvPr id="321559" name="Line 23"/>
            <p:cNvSpPr>
              <a:spLocks noChangeShapeType="1"/>
            </p:cNvSpPr>
            <p:nvPr/>
          </p:nvSpPr>
          <p:spPr bwMode="auto">
            <a:xfrm>
              <a:off x="3408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0" name="Line 24"/>
            <p:cNvSpPr>
              <a:spLocks noChangeShapeType="1"/>
            </p:cNvSpPr>
            <p:nvPr/>
          </p:nvSpPr>
          <p:spPr bwMode="auto">
            <a:xfrm>
              <a:off x="3600" y="2256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1" name="Line 25"/>
            <p:cNvSpPr>
              <a:spLocks noChangeShapeType="1"/>
            </p:cNvSpPr>
            <p:nvPr/>
          </p:nvSpPr>
          <p:spPr bwMode="auto">
            <a:xfrm>
              <a:off x="4416" y="1584"/>
              <a:ext cx="0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2" name="Line 26"/>
            <p:cNvSpPr>
              <a:spLocks noChangeShapeType="1"/>
            </p:cNvSpPr>
            <p:nvPr/>
          </p:nvSpPr>
          <p:spPr bwMode="auto">
            <a:xfrm flipV="1">
              <a:off x="3600" y="1440"/>
              <a:ext cx="67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563" name="Text Box 27"/>
            <p:cNvSpPr txBox="1">
              <a:spLocks noChangeArrowheads="1"/>
            </p:cNvSpPr>
            <p:nvPr/>
          </p:nvSpPr>
          <p:spPr bwMode="auto">
            <a:xfrm>
              <a:off x="3294" y="1704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4" name="Text Box 28"/>
            <p:cNvSpPr txBox="1">
              <a:spLocks noChangeArrowheads="1"/>
            </p:cNvSpPr>
            <p:nvPr/>
          </p:nvSpPr>
          <p:spPr bwMode="auto">
            <a:xfrm>
              <a:off x="3819" y="1152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5" name="Text Box 29"/>
            <p:cNvSpPr txBox="1">
              <a:spLocks noChangeArrowheads="1"/>
            </p:cNvSpPr>
            <p:nvPr/>
          </p:nvSpPr>
          <p:spPr bwMode="auto">
            <a:xfrm>
              <a:off x="3819" y="2255"/>
              <a:ext cx="131" cy="29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6" name="Text Box 30"/>
            <p:cNvSpPr txBox="1">
              <a:spLocks noChangeArrowheads="1"/>
            </p:cNvSpPr>
            <p:nvPr/>
          </p:nvSpPr>
          <p:spPr bwMode="auto">
            <a:xfrm>
              <a:off x="3675" y="1536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7" name="Text Box 31"/>
            <p:cNvSpPr txBox="1">
              <a:spLocks noChangeArrowheads="1"/>
            </p:cNvSpPr>
            <p:nvPr/>
          </p:nvSpPr>
          <p:spPr bwMode="auto">
            <a:xfrm>
              <a:off x="3963" y="1536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8" name="Text Box 32"/>
            <p:cNvSpPr txBox="1">
              <a:spLocks noChangeArrowheads="1"/>
            </p:cNvSpPr>
            <p:nvPr/>
          </p:nvSpPr>
          <p:spPr bwMode="auto">
            <a:xfrm>
              <a:off x="4442" y="1680"/>
              <a:ext cx="131" cy="2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endParaRPr lang="en-US" sz="1800"/>
            </a:p>
          </p:txBody>
        </p:sp>
        <p:sp>
          <p:nvSpPr>
            <p:cNvPr id="321569" name="Line 33"/>
            <p:cNvSpPr>
              <a:spLocks noChangeShapeType="1"/>
            </p:cNvSpPr>
            <p:nvPr/>
          </p:nvSpPr>
          <p:spPr bwMode="auto">
            <a:xfrm>
              <a:off x="2544" y="1488"/>
              <a:ext cx="768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1570" name="Text Box 34"/>
          <p:cNvSpPr txBox="1">
            <a:spLocks noChangeArrowheads="1"/>
          </p:cNvSpPr>
          <p:nvPr/>
        </p:nvSpPr>
        <p:spPr bwMode="auto">
          <a:xfrm>
            <a:off x="7391400" y="2895600"/>
            <a:ext cx="15240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21571" name="Text Box 35"/>
          <p:cNvSpPr txBox="1">
            <a:spLocks noChangeArrowheads="1"/>
          </p:cNvSpPr>
          <p:nvPr/>
        </p:nvSpPr>
        <p:spPr bwMode="auto">
          <a:xfrm>
            <a:off x="685800" y="3200400"/>
            <a:ext cx="29718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DFS traversal stack:</a:t>
            </a:r>
          </a:p>
        </p:txBody>
      </p:sp>
      <p:sp>
        <p:nvSpPr>
          <p:cNvPr id="321573" name="Text Box 37"/>
          <p:cNvSpPr txBox="1">
            <a:spLocks noChangeArrowheads="1"/>
          </p:cNvSpPr>
          <p:nvPr/>
        </p:nvSpPr>
        <p:spPr bwMode="auto">
          <a:xfrm>
            <a:off x="5334000" y="3200400"/>
            <a:ext cx="29718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DFS tree:</a:t>
            </a:r>
          </a:p>
        </p:txBody>
      </p:sp>
    </p:spTree>
    <p:extLst>
      <p:ext uri="{BB962C8B-B14F-4D97-AF65-F5344CB8AC3E}">
        <p14:creationId xmlns:p14="http://schemas.microsoft.com/office/powerpoint/2010/main" val="64394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16527</TotalTime>
  <Words>1237</Words>
  <Application>Microsoft Office PowerPoint</Application>
  <PresentationFormat>On-screen Show (4:3)</PresentationFormat>
  <Paragraphs>262</Paragraphs>
  <Slides>26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 Unicode MS</vt:lpstr>
      <vt:lpstr>Arial</vt:lpstr>
      <vt:lpstr>Arial Black</vt:lpstr>
      <vt:lpstr>Calibri</vt:lpstr>
      <vt:lpstr>Lucida Grande</vt:lpstr>
      <vt:lpstr>Monotype Sorts</vt:lpstr>
      <vt:lpstr>Symbol</vt:lpstr>
      <vt:lpstr>Times New Roman</vt:lpstr>
      <vt:lpstr>Default Design</vt:lpstr>
      <vt:lpstr>PowerPoint Presentation</vt:lpstr>
      <vt:lpstr>MA/CSSE 473 Day 12</vt:lpstr>
      <vt:lpstr>Some "decrease by one" algorithms</vt:lpstr>
      <vt:lpstr>Review: Analysis of Insertion Sort</vt:lpstr>
      <vt:lpstr>Graph Traversal</vt:lpstr>
      <vt:lpstr>Depth-First Search (DFS) </vt:lpstr>
      <vt:lpstr>Notes on DFS</vt:lpstr>
      <vt:lpstr>Pseudocode for DFS</vt:lpstr>
      <vt:lpstr>Example: DFS traversal of undirected graph</vt:lpstr>
      <vt:lpstr>Breadth-first search (BFS)</vt:lpstr>
      <vt:lpstr>Pseudocode for BFS</vt:lpstr>
      <vt:lpstr>Example of BFS traversal of undirected graph</vt:lpstr>
      <vt:lpstr>Notes on BFS</vt:lpstr>
      <vt:lpstr>DFS and BFS</vt:lpstr>
      <vt:lpstr>Directed graphs</vt:lpstr>
      <vt:lpstr>Dags and Topological Sorting</vt:lpstr>
      <vt:lpstr>Topological Sort Example</vt:lpstr>
      <vt:lpstr>DFS-based Algorithm</vt:lpstr>
      <vt:lpstr>Source Removal Algorithm</vt:lpstr>
      <vt:lpstr>Application: Spreadsheet program</vt:lpstr>
      <vt:lpstr>Cycles cause a problem!</vt:lpstr>
      <vt:lpstr>Combinatorial object Generation</vt:lpstr>
      <vt:lpstr>Combinatorial Object Generation</vt:lpstr>
      <vt:lpstr>Permutations</vt:lpstr>
      <vt:lpstr>First approach we might think of</vt:lpstr>
      <vt:lpstr>Example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CSSE Department</cp:lastModifiedBy>
  <cp:revision>604</cp:revision>
  <cp:lastPrinted>2014-09-23T13:36:25Z</cp:lastPrinted>
  <dcterms:modified xsi:type="dcterms:W3CDTF">2014-09-23T19:12:19Z</dcterms:modified>
</cp:coreProperties>
</file>