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6" r:id="rId3"/>
    <p:sldId id="382" r:id="rId4"/>
    <p:sldId id="379" r:id="rId5"/>
    <p:sldId id="380" r:id="rId6"/>
    <p:sldId id="384" r:id="rId7"/>
    <p:sldId id="381" r:id="rId8"/>
    <p:sldId id="383" r:id="rId9"/>
    <p:sldId id="387" r:id="rId10"/>
    <p:sldId id="388" r:id="rId11"/>
    <p:sldId id="389" r:id="rId12"/>
    <p:sldId id="390" r:id="rId13"/>
    <p:sldId id="391" r:id="rId14"/>
    <p:sldId id="392" r:id="rId15"/>
    <p:sldId id="393" r:id="rId16"/>
    <p:sldId id="394" r:id="rId17"/>
    <p:sldId id="395" r:id="rId18"/>
    <p:sldId id="396" r:id="rId19"/>
    <p:sldId id="397" r:id="rId20"/>
    <p:sldId id="398" r:id="rId21"/>
    <p:sldId id="399" r:id="rId22"/>
    <p:sldId id="400" r:id="rId2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81716" autoAdjust="0"/>
  </p:normalViewPr>
  <p:slideViewPr>
    <p:cSldViewPr snapToObjects="1">
      <p:cViewPr varScale="1">
        <p:scale>
          <a:sx n="77" d="100"/>
          <a:sy n="77" d="100"/>
        </p:scale>
        <p:origin x="1176" y="12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4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9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9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80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tionary.org/wiki/expenditure" TargetMode="External"/><Relationship Id="rId3" Type="http://schemas.openxmlformats.org/officeDocument/2006/relationships/hyperlink" Target="http://en.wiktionary.org/wiki/decrease" TargetMode="External"/><Relationship Id="rId7" Type="http://schemas.openxmlformats.org/officeDocument/2006/relationships/hyperlink" Target="http://en.wiktionary.org/wiki/write_off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en.wiktionary.org/wiki/installment" TargetMode="External"/><Relationship Id="rId5" Type="http://schemas.openxmlformats.org/officeDocument/2006/relationships/hyperlink" Target="http://en.wiktionary.org/wiki/gradually" TargetMode="External"/><Relationship Id="rId10" Type="http://schemas.openxmlformats.org/officeDocument/2006/relationships/hyperlink" Target="http://en.wiktionary.org/wiki/debt" TargetMode="External"/><Relationship Id="rId4" Type="http://schemas.openxmlformats.org/officeDocument/2006/relationships/hyperlink" Target="http://en.wiktionary.org/wiki/amount" TargetMode="External"/><Relationship Id="rId9" Type="http://schemas.openxmlformats.org/officeDocument/2006/relationships/hyperlink" Target="http://en.wiktionary.org/wiki/liquidate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880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Exploit the relationship between the solution to a given</a:t>
            </a:r>
            <a:r>
              <a:rPr lang="en-US" baseline="0" dirty="0" smtClean="0"/>
              <a:t> instance of a problem and a solution to a smaller instance of the same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721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234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Try to get the students involved in coming up with these:</a:t>
            </a:r>
          </a:p>
          <a:p>
            <a:r>
              <a:rPr lang="en-US" dirty="0" smtClean="0"/>
              <a:t>Brute Force: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smtClean="0"/>
              <a:t>a*a*a*a*...*a</a:t>
            </a:r>
          </a:p>
          <a:p>
            <a:r>
              <a:rPr lang="en-US" i="1" dirty="0" smtClean="0"/>
              <a:t>                 n</a:t>
            </a:r>
          </a:p>
          <a:p>
            <a:r>
              <a:rPr lang="en-US" dirty="0" smtClean="0"/>
              <a:t>Divide and conquer: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 </a:t>
            </a:r>
            <a:r>
              <a:rPr lang="en-US" i="1" dirty="0" smtClean="0"/>
              <a:t>* 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  <a:r>
              <a:rPr lang="en-US" i="1" baseline="30000" dirty="0" smtClean="0"/>
              <a:t> </a:t>
            </a:r>
            <a:r>
              <a:rPr lang="en-US" dirty="0" smtClean="0"/>
              <a:t> (more accurately,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err="1" smtClean="0"/>
              <a:t>a</a:t>
            </a:r>
            <a:r>
              <a:rPr lang="en-US" baseline="30000" dirty="0" err="1" smtClean="0">
                <a:sym typeface="Symbol" pitchFamily="84" charset="2"/>
              </a:rPr>
              <a:t></a:t>
            </a:r>
            <a:r>
              <a:rPr lang="en-US" i="1" baseline="30000" dirty="0" err="1" smtClean="0"/>
              <a:t>n</a:t>
            </a:r>
            <a:r>
              <a:rPr lang="en-US" baseline="30000" dirty="0" smtClean="0"/>
              <a:t>/2</a:t>
            </a:r>
            <a:r>
              <a:rPr lang="en-US" baseline="30000" dirty="0" smtClean="0">
                <a:sym typeface="Symbol" pitchFamily="84" charset="2"/>
              </a:rPr>
              <a:t></a:t>
            </a:r>
            <a:r>
              <a:rPr lang="en-US" baseline="30000" dirty="0" smtClean="0"/>
              <a:t> </a:t>
            </a:r>
            <a:r>
              <a:rPr lang="en-US" i="1" dirty="0" smtClean="0"/>
              <a:t>* a </a:t>
            </a:r>
            <a:r>
              <a:rPr lang="en-US" baseline="30000" dirty="0" smtClean="0">
                <a:sym typeface="Symbol" pitchFamily="84" charset="2"/>
              </a:rPr>
              <a:t>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  <a:r>
              <a:rPr lang="en-US" baseline="30000" dirty="0" smtClean="0">
                <a:ea typeface="ヒラギノ角ゴ Pro W3" pitchFamily="84" charset="-128"/>
              </a:rPr>
              <a:t>│</a:t>
            </a:r>
            <a:r>
              <a:rPr lang="en-US" dirty="0" smtClean="0">
                <a:cs typeface="Times New Roman" pitchFamily="18" charset="0"/>
              </a:rPr>
              <a:t>)</a:t>
            </a:r>
            <a:r>
              <a:rPr lang="en-US" i="1" baseline="30000" dirty="0" smtClean="0"/>
              <a:t> </a:t>
            </a:r>
          </a:p>
          <a:p>
            <a:endParaRPr lang="en-US" i="1" baseline="30000" dirty="0" smtClean="0"/>
          </a:p>
          <a:p>
            <a:r>
              <a:rPr lang="en-US" dirty="0" smtClean="0"/>
              <a:t>Decrease by one: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</a:t>
            </a:r>
            <a:r>
              <a:rPr lang="en-US" i="1" dirty="0" smtClean="0"/>
              <a:t>a</a:t>
            </a:r>
            <a:r>
              <a:rPr lang="en-US" i="1" baseline="30000" dirty="0" smtClean="0"/>
              <a:t>n-</a:t>
            </a:r>
            <a:r>
              <a:rPr lang="en-US" baseline="30000" dirty="0" smtClean="0"/>
              <a:t>1</a:t>
            </a:r>
            <a:r>
              <a:rPr lang="en-US" i="1" dirty="0" smtClean="0"/>
              <a:t>* a            </a:t>
            </a:r>
            <a:r>
              <a:rPr lang="en-US" dirty="0" smtClean="0"/>
              <a:t>(one hopes a student will ask what is the difference with brute force here:</a:t>
            </a:r>
          </a:p>
          <a:p>
            <a:r>
              <a:rPr lang="en-US" dirty="0" smtClean="0"/>
              <a:t>                                   there is none in the resulting algorithm, of course, but you can arrive </a:t>
            </a:r>
          </a:p>
          <a:p>
            <a:r>
              <a:rPr lang="en-US" dirty="0" smtClean="0"/>
              <a:t>                                   at it in two different ways)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Decrease by constant factor:</a:t>
            </a:r>
          </a:p>
          <a:p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dirty="0" smtClean="0"/>
              <a:t>= (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  <a:r>
              <a:rPr lang="en-US" dirty="0" smtClean="0"/>
              <a:t>)</a:t>
            </a:r>
            <a:r>
              <a:rPr lang="en-US" baseline="30000" dirty="0" smtClean="0"/>
              <a:t>2                   </a:t>
            </a:r>
            <a:r>
              <a:rPr lang="en-US" dirty="0" smtClean="0"/>
              <a:t>(again, if no student asks about it, be sure to point out the difference </a:t>
            </a:r>
          </a:p>
          <a:p>
            <a:r>
              <a:rPr lang="en-US" dirty="0" smtClean="0"/>
              <a:t>                               with divide and conquer. Here there is a significant difference that leads to a </a:t>
            </a:r>
          </a:p>
          <a:p>
            <a:r>
              <a:rPr lang="en-US" dirty="0" smtClean="0"/>
              <a:t>                               much more efficient algorithm – in divide and conquer we </a:t>
            </a:r>
            <a:r>
              <a:rPr lang="en-US" dirty="0" err="1" smtClean="0"/>
              <a:t>recompute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/2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46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"Known" as in "students should already know then"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459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 a phone book to class.    Ask a</a:t>
            </a:r>
            <a:r>
              <a:rPr lang="en-US" baseline="0" dirty="0" smtClean="0"/>
              <a:t> student to find my phone number.   Then ask them to tell me who has the number 812-299-3937   (It is Dr. Steven Black)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Make the point of how much of a difference sorting makes.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you are looking me up in the phone book, using binary search, you would start in the middle.  It would take several probes to get near me.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917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N is a billion, how big are </a:t>
            </a:r>
            <a:r>
              <a:rPr lang="en-US" dirty="0" err="1" smtClean="0"/>
              <a:t>lg</a:t>
            </a:r>
            <a:r>
              <a:rPr lang="en-US" dirty="0" smtClean="0"/>
              <a:t> n, </a:t>
            </a:r>
            <a:r>
              <a:rPr lang="en-US" dirty="0" err="1" smtClean="0"/>
              <a:t>lg</a:t>
            </a:r>
            <a:r>
              <a:rPr lang="en-US" dirty="0" smtClean="0"/>
              <a:t> </a:t>
            </a:r>
            <a:r>
              <a:rPr lang="en-US" dirty="0" err="1" smtClean="0"/>
              <a:t>lg</a:t>
            </a:r>
            <a:r>
              <a:rPr lang="en-US" dirty="0" smtClean="0"/>
              <a:t> N?  (30, 5)</a:t>
            </a:r>
          </a:p>
          <a:p>
            <a:endParaRPr lang="en-US" dirty="0" smtClean="0"/>
          </a:p>
          <a:p>
            <a:r>
              <a:rPr lang="en-US" dirty="0" smtClean="0"/>
              <a:t>A lot of overhead in doing the calculations of where to probe, so we would only use this if the array is HUGE, or if each comparison takes a long time.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 how many current profs</a:t>
            </a:r>
            <a:r>
              <a:rPr lang="en-US" baseline="0" dirty="0" smtClean="0"/>
              <a:t> are A-D, L-M, R=T (all but one)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577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4266">
              <a:defRPr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087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BAB26A-0141-4D3A-A66E-30C5503E39DD}" type="slidenum">
              <a:rPr lang="en-US"/>
              <a:pPr/>
              <a:t>17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089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9760D-58CC-4ED7-A010-1FF20E5FEE45}" type="slidenum">
              <a:rPr lang="en-US"/>
              <a:pPr/>
              <a:t>18</a:t>
            </a:fld>
            <a:endParaRPr lang="en-US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79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1EA210-8024-49C2-915B-7D49EE339993}" type="slidenum">
              <a:rPr lang="en-US"/>
              <a:pPr/>
              <a:t>19</a:t>
            </a:fld>
            <a:endParaRPr lang="en-US"/>
          </a:p>
        </p:txBody>
      </p:sp>
      <p:sp>
        <p:nvSpPr>
          <p:cNvPr id="42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81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Sometimes soldiers who have been doing a long march need a while to rest.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903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98CC6-9C64-449A-BEF0-E2966C0CA7BE}" type="slidenum">
              <a:rPr lang="en-US"/>
              <a:pPr/>
              <a:t>20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a connected graph, an articulation point is a vertex whose removal would result in a disconnected graph.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0807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47DAE6-F57F-469B-A6C0-318A162E0914}" type="slidenum">
              <a:rPr lang="en-US"/>
              <a:pPr/>
              <a:t>21</a:t>
            </a:fld>
            <a:endParaRPr lang="en-US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982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4AC00C-C08C-458F-B16F-51B40C6BC4B3}" type="slidenum">
              <a:rPr lang="en-US"/>
              <a:pPr/>
              <a:t>22</a:t>
            </a:fld>
            <a:endParaRPr lang="en-US"/>
          </a:p>
        </p:txBody>
      </p:sp>
      <p:sp>
        <p:nvSpPr>
          <p:cNvPr id="33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Traversal using alphabetical order of vertices. Work through this example in </a:t>
            </a:r>
            <a:r>
              <a:rPr lang="en-US" dirty="0" smtClean="0"/>
              <a:t>detail, showing </a:t>
            </a:r>
            <a:r>
              <a:rPr lang="en-US" dirty="0"/>
              <a:t>the traversal by highlighting edges on the graph and showing how the stack</a:t>
            </a:r>
          </a:p>
          <a:p>
            <a:r>
              <a:rPr lang="en-US" dirty="0"/>
              <a:t>evolves</a:t>
            </a:r>
            <a:r>
              <a:rPr lang="en-US" dirty="0" smtClean="0"/>
              <a:t>:   </a:t>
            </a:r>
            <a:endParaRPr lang="en-US" dirty="0"/>
          </a:p>
          <a:p>
            <a:r>
              <a:rPr lang="en-US" dirty="0"/>
              <a:t>                        8 h 3</a:t>
            </a:r>
          </a:p>
          <a:p>
            <a:r>
              <a:rPr lang="en-US" dirty="0"/>
              <a:t>                        7 d 4                  stack shown growing upwards</a:t>
            </a:r>
          </a:p>
          <a:p>
            <a:r>
              <a:rPr lang="en-US" dirty="0"/>
              <a:t>         4 e 1       6 c 5                  number on left is order that vertex was pushed onto stack</a:t>
            </a:r>
          </a:p>
          <a:p>
            <a:r>
              <a:rPr lang="en-US" dirty="0"/>
              <a:t>         3 f 2        5 g 6                  number on right is order that vertex was popped from stack</a:t>
            </a:r>
          </a:p>
          <a:p>
            <a:r>
              <a:rPr lang="en-US" dirty="0"/>
              <a:t>         2 b 7                                overlap is because after e, f are popped off stack, g and c</a:t>
            </a:r>
          </a:p>
          <a:p>
            <a:r>
              <a:rPr lang="en-US" dirty="0"/>
              <a:t>         1 a 8                                  are pushed onto stack in their former locations.</a:t>
            </a:r>
          </a:p>
          <a:p>
            <a:endParaRPr lang="en-US" dirty="0"/>
          </a:p>
          <a:p>
            <a:r>
              <a:rPr lang="en-US" dirty="0"/>
              <a:t>order pushed onto stack: a b f e g c d h</a:t>
            </a:r>
          </a:p>
          <a:p>
            <a:r>
              <a:rPr lang="en-US" dirty="0"/>
              <a:t>order popped from stack: e f h d c g b a</a:t>
            </a:r>
          </a:p>
          <a:p>
            <a:endParaRPr lang="en-US" dirty="0"/>
          </a:p>
          <a:p>
            <a:r>
              <a:rPr lang="en-US" dirty="0"/>
              <a:t>* show </a:t>
            </a:r>
            <a:r>
              <a:rPr lang="en-US" dirty="0" err="1"/>
              <a:t>dfs</a:t>
            </a:r>
            <a:r>
              <a:rPr lang="en-US" dirty="0"/>
              <a:t> tree as it gets constructed, back edges</a:t>
            </a:r>
          </a:p>
        </p:txBody>
      </p:sp>
    </p:spTree>
    <p:extLst>
      <p:ext uri="{BB962C8B-B14F-4D97-AF65-F5344CB8AC3E}">
        <p14:creationId xmlns:p14="http://schemas.microsoft.com/office/powerpoint/2010/main" val="2363121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things of note (listed by page)</a:t>
            </a:r>
          </a:p>
          <a:p>
            <a:r>
              <a:rPr lang="en-US" dirty="0" smtClean="0"/>
              <a:t>35: I was intrigued by the idea that Case was going to make me work hard.</a:t>
            </a:r>
            <a:r>
              <a:rPr lang="en-US" baseline="0" dirty="0" smtClean="0"/>
              <a:t> I was scared I was going to flunk out, but still I was ready to work.</a:t>
            </a:r>
          </a:p>
          <a:p>
            <a:r>
              <a:rPr lang="en-US" baseline="0" dirty="0" smtClean="0"/>
              <a:t>36: first program: More mistakes than lines of code</a:t>
            </a:r>
          </a:p>
          <a:p>
            <a:r>
              <a:rPr lang="en-US" baseline="0" dirty="0" smtClean="0"/>
              <a:t>36: The value of reading other people's code.</a:t>
            </a:r>
          </a:p>
          <a:p>
            <a:r>
              <a:rPr lang="en-US" baseline="0" dirty="0" smtClean="0"/>
              <a:t>37: Turning down compiler write job ($100,000 per year, that's probably like $3-400,000 in today's money)</a:t>
            </a:r>
          </a:p>
          <a:p>
            <a:r>
              <a:rPr lang="en-US" baseline="0" dirty="0" smtClean="0"/>
              <a:t>38: Marshall Hall</a:t>
            </a:r>
          </a:p>
          <a:p>
            <a:r>
              <a:rPr lang="en-US" baseline="0" dirty="0" smtClean="0"/>
              <a:t>38 PhD Thesis in an hour.</a:t>
            </a:r>
          </a:p>
          <a:p>
            <a:r>
              <a:rPr lang="en-US" baseline="0" dirty="0" smtClean="0"/>
              <a:t>38 Thought he'd write the book in a year.</a:t>
            </a:r>
          </a:p>
          <a:p>
            <a:r>
              <a:rPr lang="en-US" baseline="0" dirty="0" smtClean="0"/>
              <a:t>39 Ulcer forced him to slow down</a:t>
            </a:r>
          </a:p>
          <a:p>
            <a:r>
              <a:rPr lang="en-US" baseline="0" dirty="0" smtClean="0"/>
              <a:t>39 Writes his books with a pencil</a:t>
            </a:r>
          </a:p>
          <a:p>
            <a:r>
              <a:rPr lang="en-US" baseline="0" dirty="0" smtClean="0"/>
              <a:t>40 Motivated to create TEX because he wanted his books to have a beautiful presentation.</a:t>
            </a:r>
          </a:p>
          <a:p>
            <a:r>
              <a:rPr lang="en-US" baseline="0" dirty="0" smtClean="0"/>
              <a:t>32 There are lots of ambiguous things in a program specification that you cannot discover until you go to actually code it.</a:t>
            </a:r>
          </a:p>
          <a:p>
            <a:r>
              <a:rPr lang="en-US" baseline="0" dirty="0" smtClean="0"/>
              <a:t>32 "I had to program in order to be a happy man"</a:t>
            </a:r>
          </a:p>
          <a:p>
            <a:r>
              <a:rPr lang="en-US" baseline="0" dirty="0" smtClean="0"/>
              <a:t>34 Writing software was more difficult than anything else I had done in my life.,  I had to keep so many things in my head.</a:t>
            </a:r>
          </a:p>
          <a:p>
            <a:r>
              <a:rPr lang="en-US" baseline="0" dirty="0" smtClean="0"/>
              <a:t>34: Literate programming: writing a program for a human being to read.</a:t>
            </a:r>
          </a:p>
          <a:p>
            <a:r>
              <a:rPr lang="en-US" baseline="0" dirty="0" smtClean="0"/>
              <a:t>34 Don's title: Professor Emeritus of The Art of Computer Programming</a:t>
            </a:r>
          </a:p>
          <a:p>
            <a:r>
              <a:rPr lang="en-US" baseline="0" dirty="0" smtClean="0"/>
              <a:t>35: He worries about the future of programming</a:t>
            </a:r>
          </a:p>
          <a:p>
            <a:r>
              <a:rPr lang="en-US" baseline="0" dirty="0" smtClean="0"/>
              <a:t>35: Don't do the trendy stuff.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59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 smtClean="0">
                <a:hlinkClick r:id="rId3" action="ppaction://hlinkfile" tooltip="decrease"/>
              </a:rPr>
              <a:t>decrease</a:t>
            </a:r>
            <a:r>
              <a:rPr lang="en-US" dirty="0" smtClean="0"/>
              <a:t> an </a:t>
            </a:r>
            <a:r>
              <a:rPr lang="en-US" dirty="0" smtClean="0">
                <a:hlinkClick r:id="rId4" action="ppaction://hlinkfile" tooltip="amount"/>
              </a:rPr>
              <a:t>amount</a:t>
            </a:r>
            <a:r>
              <a:rPr lang="en-US" dirty="0" smtClean="0"/>
              <a:t> </a:t>
            </a:r>
            <a:r>
              <a:rPr lang="en-US" dirty="0" smtClean="0">
                <a:hlinkClick r:id="rId5" action="ppaction://hlinkfile" tooltip="gradually"/>
              </a:rPr>
              <a:t>gradually</a:t>
            </a:r>
            <a:r>
              <a:rPr lang="en-US" dirty="0" smtClean="0"/>
              <a:t> or in </a:t>
            </a:r>
            <a:r>
              <a:rPr lang="en-US" dirty="0" smtClean="0">
                <a:hlinkClick r:id="rId6" action="ppaction://hlinkfile" tooltip="installment"/>
              </a:rPr>
              <a:t>installments</a:t>
            </a:r>
            <a:r>
              <a:rPr lang="en-US" dirty="0" smtClean="0"/>
              <a:t>, especially in order to </a:t>
            </a:r>
            <a:r>
              <a:rPr lang="en-US" dirty="0" smtClean="0">
                <a:hlinkClick r:id="rId7" action="ppaction://hlinkfile" tooltip="write off"/>
              </a:rPr>
              <a:t>write off</a:t>
            </a:r>
            <a:r>
              <a:rPr lang="en-US" dirty="0" smtClean="0"/>
              <a:t> an </a:t>
            </a:r>
            <a:r>
              <a:rPr lang="en-US" dirty="0" smtClean="0">
                <a:hlinkClick r:id="rId8" action="ppaction://hlinkfile" tooltip="expenditure"/>
              </a:rPr>
              <a:t>expenditure</a:t>
            </a:r>
            <a:r>
              <a:rPr lang="en-US" dirty="0" smtClean="0"/>
              <a:t> or </a:t>
            </a:r>
            <a:r>
              <a:rPr lang="en-US" dirty="0" smtClean="0">
                <a:hlinkClick r:id="rId9" action="ppaction://hlinkfile" tooltip="liquidate"/>
              </a:rPr>
              <a:t>liquidate</a:t>
            </a:r>
            <a:r>
              <a:rPr lang="en-US" dirty="0" smtClean="0"/>
              <a:t> a </a:t>
            </a:r>
            <a:r>
              <a:rPr lang="en-US" dirty="0" smtClean="0">
                <a:hlinkClick r:id="rId10" action="ppaction://hlinkfile" tooltip="debt"/>
              </a:rPr>
              <a:t>debt</a:t>
            </a:r>
            <a:r>
              <a:rPr lang="en-US" dirty="0" smtClean="0"/>
              <a:t>. </a:t>
            </a:r>
            <a:r>
              <a:rPr lang="en-US" i="1" dirty="0" smtClean="0"/>
              <a:t>He obtained a mortgage with the interest payments </a:t>
            </a:r>
            <a:r>
              <a:rPr lang="en-US" b="1" i="1" dirty="0" smtClean="0"/>
              <a:t>amortized</a:t>
            </a:r>
            <a:r>
              <a:rPr lang="en-US" i="1" dirty="0" smtClean="0"/>
              <a:t> over the life of the loan.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to write off a cost of (an asset) gradually.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92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board, a UML diagram showing instance variables (capacity, size, a), and </a:t>
            </a:r>
          </a:p>
          <a:p>
            <a:r>
              <a:rPr lang="en-US" dirty="0" smtClean="0"/>
              <a:t>Methods (add, get)</a:t>
            </a:r>
          </a:p>
          <a:p>
            <a:endParaRPr lang="en-US" dirty="0" smtClean="0"/>
          </a:p>
          <a:p>
            <a:r>
              <a:rPr lang="en-US" dirty="0" smtClean="0"/>
              <a:t>12+13+14+15+…+N = N(N+1)/2 – 11(12)/2 .  Amortized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(N)</a:t>
            </a:r>
          </a:p>
          <a:p>
            <a:endParaRPr lang="en-US" dirty="0" smtClean="0">
              <a:latin typeface="Calibri"/>
            </a:endParaRPr>
          </a:p>
          <a:p>
            <a:r>
              <a:rPr lang="en-US" dirty="0" smtClean="0">
                <a:latin typeface="Calibri"/>
              </a:rPr>
              <a:t>Do it only for the case N= 12∙2</a:t>
            </a:r>
            <a:r>
              <a:rPr lang="en-US" baseline="30000" dirty="0" smtClean="0">
                <a:latin typeface="Calibri"/>
              </a:rPr>
              <a:t>k</a:t>
            </a:r>
            <a:r>
              <a:rPr lang="en-US" dirty="0" smtClean="0">
                <a:latin typeface="Calibri"/>
              </a:rPr>
              <a:t> + 1.    </a:t>
            </a:r>
          </a:p>
          <a:p>
            <a:r>
              <a:rPr lang="en-US" dirty="0" smtClean="0">
                <a:latin typeface="Calibri"/>
              </a:rPr>
              <a:t>12(1 + 2 + 4 + 2</a:t>
            </a:r>
            <a:r>
              <a:rPr lang="en-US" baseline="30000" dirty="0" smtClean="0">
                <a:latin typeface="Calibri"/>
              </a:rPr>
              <a:t>k</a:t>
            </a:r>
            <a:r>
              <a:rPr lang="en-US" dirty="0" smtClean="0">
                <a:latin typeface="Calibri"/>
              </a:rPr>
              <a:t>) = 12 (2</a:t>
            </a:r>
            <a:r>
              <a:rPr lang="en-US" baseline="30000" dirty="0" smtClean="0">
                <a:latin typeface="Calibri"/>
              </a:rPr>
              <a:t>k+1</a:t>
            </a:r>
            <a:r>
              <a:rPr lang="en-US" dirty="0" smtClean="0">
                <a:latin typeface="Calibri"/>
              </a:rPr>
              <a:t> – 1) = 2(N-1) -12 = 2N-14.  Amortized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89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board, a UML diagram showing instance variables (capacity, size, a), and </a:t>
            </a:r>
          </a:p>
          <a:p>
            <a:r>
              <a:rPr lang="en-US" dirty="0" smtClean="0"/>
              <a:t>Methods (add, get)</a:t>
            </a:r>
          </a:p>
          <a:p>
            <a:endParaRPr lang="en-US" dirty="0" smtClean="0"/>
          </a:p>
          <a:p>
            <a:r>
              <a:rPr lang="en-US" dirty="0" smtClean="0"/>
              <a:t>12+13+14+15+…+N = N(N+1)/2 – 11(12)/2 .  Amortized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(N)</a:t>
            </a:r>
          </a:p>
          <a:p>
            <a:endParaRPr lang="en-US" dirty="0" smtClean="0">
              <a:latin typeface="Calibri"/>
            </a:endParaRPr>
          </a:p>
          <a:p>
            <a:r>
              <a:rPr lang="en-US" dirty="0" smtClean="0">
                <a:latin typeface="Calibri"/>
              </a:rPr>
              <a:t>Do it only for the case N= 12∙2</a:t>
            </a:r>
            <a:r>
              <a:rPr lang="en-US" baseline="30000" dirty="0" smtClean="0">
                <a:latin typeface="Calibri"/>
              </a:rPr>
              <a:t>k</a:t>
            </a:r>
            <a:r>
              <a:rPr lang="en-US" dirty="0" smtClean="0">
                <a:latin typeface="Calibri"/>
              </a:rPr>
              <a:t> + 1.    </a:t>
            </a:r>
          </a:p>
          <a:p>
            <a:r>
              <a:rPr lang="en-US" dirty="0" smtClean="0">
                <a:latin typeface="Calibri"/>
              </a:rPr>
              <a:t>12(1 + 2 + 4 + 2</a:t>
            </a:r>
            <a:r>
              <a:rPr lang="en-US" baseline="30000" dirty="0" smtClean="0">
                <a:latin typeface="Calibri"/>
              </a:rPr>
              <a:t>k</a:t>
            </a:r>
            <a:r>
              <a:rPr lang="en-US" dirty="0" smtClean="0">
                <a:latin typeface="Calibri"/>
              </a:rPr>
              <a:t>) = 12 (2</a:t>
            </a:r>
            <a:r>
              <a:rPr lang="en-US" baseline="30000" dirty="0" smtClean="0">
                <a:latin typeface="Calibri"/>
              </a:rPr>
              <a:t>k+1</a:t>
            </a:r>
            <a:r>
              <a:rPr lang="en-US" dirty="0" smtClean="0">
                <a:latin typeface="Calibri"/>
              </a:rPr>
              <a:t> – 1) = 2(N-1) -12 = 2N-14.  Amortized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95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06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8989" indent="-238989">
              <a:buFont typeface="+mj-lt"/>
              <a:buAutoNum type="arabicPeriod"/>
            </a:pPr>
            <a:r>
              <a:rPr lang="en-US" dirty="0" smtClean="0"/>
              <a:t>Use the recursive definition without memorizing</a:t>
            </a:r>
          </a:p>
          <a:p>
            <a:pPr marL="238989" indent="-238989">
              <a:buFont typeface="+mj-lt"/>
              <a:buAutoNum type="arabicPeriod"/>
            </a:pPr>
            <a:r>
              <a:rPr lang="en-US" dirty="0" smtClean="0"/>
              <a:t>Multiply n times</a:t>
            </a:r>
          </a:p>
          <a:p>
            <a:pPr marL="238989" indent="-238989">
              <a:buFont typeface="+mj-lt"/>
              <a:buAutoNum type="arabicPeriod"/>
            </a:pPr>
            <a:r>
              <a:rPr lang="en-US" dirty="0" smtClean="0"/>
              <a:t>Sequential</a:t>
            </a:r>
            <a:r>
              <a:rPr lang="en-US" baseline="0" dirty="0" smtClean="0"/>
              <a:t> search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Bubble sort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Start at each successive position, search until a match or not.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Generate every subsequence from scratch.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Go right, young person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Compare every pair of points.</a:t>
            </a:r>
          </a:p>
          <a:p>
            <a:pPr marL="238989" indent="-238989">
              <a:buFont typeface="+mj-lt"/>
              <a:buAutoNum type="arabicPeriod"/>
            </a:pPr>
            <a:r>
              <a:rPr lang="en-US" baseline="0" dirty="0" smtClean="0"/>
              <a:t>Tough to do!</a:t>
            </a:r>
          </a:p>
          <a:p>
            <a:pPr marL="238989" indent="-238989">
              <a:buFont typeface="+mj-lt"/>
              <a:buAutoNum type="arabicPeriod"/>
            </a:pPr>
            <a:endParaRPr lang="en-US" baseline="0" dirty="0" smtClean="0"/>
          </a:p>
          <a:p>
            <a:pPr marL="238989" indent="-238989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69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50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11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Knuth interview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Amortization (growable Array)</a:t>
            </a:r>
          </a:p>
          <a:p>
            <a:endParaRPr lang="en-US" sz="2800" b="1" dirty="0"/>
          </a:p>
          <a:p>
            <a:r>
              <a:rPr lang="en-US" sz="2800" b="1" dirty="0" smtClean="0"/>
              <a:t>Brute Force Examples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and Conquer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What does the term mean?</a:t>
            </a:r>
          </a:p>
          <a:p>
            <a:pPr lvl="1"/>
            <a:r>
              <a:rPr lang="en-US" dirty="0" smtClean="0"/>
              <a:t>Reduce problem instance to smaller instance of the same problem</a:t>
            </a:r>
          </a:p>
          <a:p>
            <a:pPr lvl="1"/>
            <a:r>
              <a:rPr lang="en-US" dirty="0" smtClean="0"/>
              <a:t>Solve smaller instance</a:t>
            </a:r>
          </a:p>
          <a:p>
            <a:pPr lvl="1"/>
            <a:r>
              <a:rPr lang="en-US" dirty="0" smtClean="0"/>
              <a:t>Extend solution of smaller instance to obtain solution to original instance</a:t>
            </a:r>
          </a:p>
          <a:p>
            <a:r>
              <a:rPr lang="en-US" dirty="0" smtClean="0"/>
              <a:t>Also referred to as </a:t>
            </a:r>
            <a:r>
              <a:rPr lang="en-US" i="1" dirty="0" smtClean="0"/>
              <a:t>inductive</a:t>
            </a:r>
            <a:r>
              <a:rPr lang="en-US" dirty="0" smtClean="0"/>
              <a:t> or </a:t>
            </a:r>
            <a:r>
              <a:rPr lang="en-US" i="1" dirty="0" smtClean="0"/>
              <a:t>incremental</a:t>
            </a:r>
            <a:r>
              <a:rPr lang="en-US" dirty="0" smtClean="0"/>
              <a:t> approach</a:t>
            </a:r>
          </a:p>
          <a:p>
            <a:r>
              <a:rPr lang="en-US" dirty="0" smtClean="0"/>
              <a:t>Can be implemented either top-down or bottom-up</a:t>
            </a:r>
          </a:p>
          <a:p>
            <a:r>
              <a:rPr lang="en-US" dirty="0" smtClean="0"/>
              <a:t>Three variations.  Decrease by </a:t>
            </a:r>
          </a:p>
          <a:p>
            <a:pPr lvl="1"/>
            <a:r>
              <a:rPr lang="en-US" dirty="0" smtClean="0"/>
              <a:t>constant amount</a:t>
            </a:r>
          </a:p>
          <a:p>
            <a:pPr lvl="1"/>
            <a:r>
              <a:rPr lang="en-US" dirty="0" smtClean="0"/>
              <a:t>constant factor</a:t>
            </a:r>
          </a:p>
          <a:p>
            <a:pPr lvl="1"/>
            <a:r>
              <a:rPr lang="en-US" dirty="0" smtClean="0"/>
              <a:t>variable amount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90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by constant </a:t>
            </a:r>
            <a:r>
              <a:rPr lang="en-US" i="1" dirty="0" err="1" smtClean="0"/>
              <a:t>vs</a:t>
            </a:r>
            <a:r>
              <a:rPr lang="en-US" dirty="0" smtClean="0"/>
              <a:t> by half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09968" name="Picture 16" descr="fig05_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1066800"/>
            <a:ext cx="4493810" cy="5257800"/>
          </a:xfrm>
          <a:prstGeom prst="rect">
            <a:avLst/>
          </a:prstGeom>
          <a:noFill/>
        </p:spPr>
      </p:pic>
      <p:pic>
        <p:nvPicPr>
          <p:cNvPr id="4" name="Picture 2" descr="fig05_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3811" y="1066800"/>
            <a:ext cx="4531293" cy="5257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38737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Problem, Four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Recall the problem of integer exponentiation: Compute  </a:t>
            </a:r>
            <a:r>
              <a:rPr lang="en-US" i="1" dirty="0" smtClean="0"/>
              <a:t>a</a:t>
            </a:r>
            <a:r>
              <a:rPr lang="en-US" i="1" baseline="30000" dirty="0" smtClean="0"/>
              <a:t>n</a:t>
            </a:r>
            <a:r>
              <a:rPr lang="en-US" i="1" dirty="0" smtClean="0"/>
              <a:t>, where n is a power of 2:</a:t>
            </a:r>
            <a:endParaRPr lang="en-US" dirty="0" smtClean="0"/>
          </a:p>
          <a:p>
            <a:pPr lvl="1"/>
            <a:r>
              <a:rPr lang="en-US" sz="3200" dirty="0" smtClean="0"/>
              <a:t>Brute Force: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</a:t>
            </a:r>
            <a:r>
              <a:rPr lang="en-US" sz="3200" i="1" dirty="0"/>
              <a:t>a*a*a*a*...*</a:t>
            </a:r>
            <a:r>
              <a:rPr lang="en-US" sz="3200" i="1" dirty="0" smtClean="0"/>
              <a:t>a</a:t>
            </a:r>
            <a:endParaRPr lang="en-US" sz="3200" dirty="0" smtClean="0"/>
          </a:p>
          <a:p>
            <a:pPr marL="457200" lvl="1" indent="0">
              <a:buNone/>
            </a:pPr>
            <a:endParaRPr lang="en-US" sz="2400" dirty="0" smtClean="0"/>
          </a:p>
          <a:p>
            <a:pPr lvl="1"/>
            <a:r>
              <a:rPr lang="en-US" sz="3200" dirty="0" smtClean="0"/>
              <a:t>Divide and conquer: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baseline="30000" dirty="0"/>
              <a:t>/2 </a:t>
            </a:r>
            <a:r>
              <a:rPr lang="en-US" sz="3200" i="1" dirty="0"/>
              <a:t>* a</a:t>
            </a:r>
            <a:r>
              <a:rPr lang="en-US" sz="3200" i="1" baseline="30000" dirty="0"/>
              <a:t>n</a:t>
            </a:r>
            <a:r>
              <a:rPr lang="en-US" sz="3200" baseline="30000" dirty="0"/>
              <a:t>/2</a:t>
            </a:r>
            <a:r>
              <a:rPr lang="en-US" sz="3200" i="1" baseline="30000" dirty="0"/>
              <a:t> </a:t>
            </a:r>
            <a:endParaRPr lang="en-US" sz="3200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3200" dirty="0" smtClean="0"/>
              <a:t>Decrease by one: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</a:t>
            </a:r>
            <a:r>
              <a:rPr lang="en-US" sz="3200" i="1" dirty="0"/>
              <a:t>a</a:t>
            </a:r>
            <a:r>
              <a:rPr lang="en-US" sz="3200" i="1" baseline="30000" dirty="0"/>
              <a:t>n-</a:t>
            </a:r>
            <a:r>
              <a:rPr lang="en-US" sz="3200" baseline="30000" dirty="0"/>
              <a:t>1</a:t>
            </a:r>
            <a:r>
              <a:rPr lang="en-US" sz="3200" i="1" dirty="0"/>
              <a:t>* a </a:t>
            </a:r>
            <a:endParaRPr lang="en-US" sz="3200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3200" dirty="0" smtClean="0"/>
              <a:t>Decrease by constant factor:  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dirty="0"/>
              <a:t>= (</a:t>
            </a:r>
            <a:r>
              <a:rPr lang="en-US" sz="3200" i="1" dirty="0"/>
              <a:t>a</a:t>
            </a:r>
            <a:r>
              <a:rPr lang="en-US" sz="3200" i="1" baseline="30000" dirty="0"/>
              <a:t>n</a:t>
            </a:r>
            <a:r>
              <a:rPr lang="en-US" sz="3200" baseline="30000" dirty="0"/>
              <a:t>/2</a:t>
            </a:r>
            <a:r>
              <a:rPr lang="en-US" sz="3200" dirty="0"/>
              <a:t>)</a:t>
            </a:r>
            <a:r>
              <a:rPr lang="en-US" sz="3200" baseline="30000" dirty="0"/>
              <a:t>2 </a:t>
            </a:r>
            <a:endParaRPr lang="en-US" sz="3200" dirty="0" smtClean="0"/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0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914400"/>
          </a:xfrm>
        </p:spPr>
        <p:txBody>
          <a:bodyPr/>
          <a:lstStyle/>
          <a:p>
            <a:r>
              <a:rPr lang="en-US" dirty="0" smtClean="0"/>
              <a:t>Variable Decrease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Euclid's algorithm</a:t>
            </a:r>
          </a:p>
          <a:p>
            <a:pPr lvl="1"/>
            <a:r>
              <a:rPr lang="en-US" b="1" dirty="0" smtClean="0"/>
              <a:t>b</a:t>
            </a:r>
            <a:r>
              <a:rPr lang="en-US" dirty="0" smtClean="0"/>
              <a:t> and </a:t>
            </a:r>
            <a:r>
              <a:rPr lang="en-US" b="1" dirty="0" smtClean="0"/>
              <a:t>a % b</a:t>
            </a:r>
            <a:r>
              <a:rPr lang="en-US" dirty="0" smtClean="0"/>
              <a:t> are smaller than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but not by a constant amount or constant factor</a:t>
            </a:r>
          </a:p>
          <a:p>
            <a:r>
              <a:rPr lang="en-US" dirty="0" smtClean="0"/>
              <a:t>Interpolation search</a:t>
            </a:r>
          </a:p>
          <a:p>
            <a:pPr lvl="1"/>
            <a:r>
              <a:rPr lang="en-US" dirty="0" smtClean="0"/>
              <a:t>The two sides of the partitioning element are smaller than n, but can be anything from 0 to n-1.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25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38396"/>
            <a:ext cx="5410200" cy="3956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91600" cy="4191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Searches a sorted array similar to binary search but estimates location of the search key in A[</a:t>
            </a:r>
            <a:r>
              <a:rPr lang="en-US" dirty="0" err="1"/>
              <a:t>l..r</a:t>
            </a:r>
            <a:r>
              <a:rPr lang="en-US" dirty="0"/>
              <a:t>] by using its value v. </a:t>
            </a:r>
            <a:endParaRPr lang="en-US" dirty="0" smtClean="0"/>
          </a:p>
          <a:p>
            <a:r>
              <a:rPr lang="en-US" dirty="0" smtClean="0"/>
              <a:t>Specifically</a:t>
            </a:r>
            <a:r>
              <a:rPr lang="en-US" dirty="0"/>
              <a:t>, the values of the array’s elements are assumed to </a:t>
            </a:r>
            <a:r>
              <a:rPr lang="en-US" dirty="0" smtClean="0"/>
              <a:t>increase </a:t>
            </a:r>
            <a:r>
              <a:rPr lang="en-US" dirty="0"/>
              <a:t>linearly from A[l] to A[r] </a:t>
            </a:r>
          </a:p>
          <a:p>
            <a:r>
              <a:rPr lang="en-US" dirty="0" smtClean="0"/>
              <a:t>Location </a:t>
            </a:r>
            <a:r>
              <a:rPr lang="en-US" dirty="0"/>
              <a:t>of v is estimated as the x-coordinate of the point on the straight line through (l, A[l]) and (r, A[r]) whose y-coordinate is v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pt-BR" dirty="0" smtClean="0"/>
              <a:t>                                                    x </a:t>
            </a:r>
            <a:r>
              <a:rPr lang="pt-BR" dirty="0"/>
              <a:t>= l + </a:t>
            </a:r>
            <a:r>
              <a:rPr lang="pt-BR" dirty="0" smtClean="0">
                <a:sym typeface="Symbol"/>
              </a:rPr>
              <a:t></a:t>
            </a:r>
            <a:r>
              <a:rPr lang="pt-BR" dirty="0" smtClean="0"/>
              <a:t>(</a:t>
            </a:r>
            <a:r>
              <a:rPr lang="pt-BR" dirty="0"/>
              <a:t>v - A[l])(r - l)/(A[r] – A[l] </a:t>
            </a:r>
            <a:r>
              <a:rPr lang="pt-BR" dirty="0" smtClean="0"/>
              <a:t>)</a:t>
            </a:r>
            <a:r>
              <a:rPr lang="pt-BR" dirty="0" smtClean="0">
                <a:sym typeface="Symbol"/>
              </a:rPr>
              <a:t></a:t>
            </a:r>
            <a:endParaRPr lang="pt-BR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14800" y="4419600"/>
            <a:ext cx="4572000" cy="646331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See Weiss, section 5.6.3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        Levitin Section 4.5 [5.6]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51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Interpolation Search Running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763000" cy="213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Average case:  </a:t>
            </a:r>
            <a:r>
              <a:rPr lang="en-US" dirty="0" smtClean="0">
                <a:sym typeface="Symbol"/>
              </a:rPr>
              <a:t>(log (log n))    </a:t>
            </a:r>
            <a:r>
              <a:rPr lang="en-US" dirty="0">
                <a:sym typeface="Symbol"/>
              </a:rPr>
              <a:t>Worst: </a:t>
            </a:r>
            <a:r>
              <a:rPr lang="en-US" dirty="0" smtClean="0">
                <a:sym typeface="Symbol"/>
              </a:rPr>
              <a:t>(n</a:t>
            </a:r>
            <a:r>
              <a:rPr lang="en-US" dirty="0">
                <a:sym typeface="Symbol"/>
              </a:rPr>
              <a:t>)  </a:t>
            </a:r>
            <a:endParaRPr lang="en-US" dirty="0" smtClean="0"/>
          </a:p>
          <a:p>
            <a:r>
              <a:rPr lang="en-US" dirty="0" smtClean="0"/>
              <a:t>What can lead to worst-case behavior?</a:t>
            </a:r>
          </a:p>
          <a:p>
            <a:pPr lvl="2"/>
            <a:r>
              <a:rPr lang="en-US" dirty="0" smtClean="0"/>
              <a:t>Social Security numbers of US residents</a:t>
            </a:r>
          </a:p>
          <a:p>
            <a:pPr lvl="2"/>
            <a:r>
              <a:rPr lang="en-US" dirty="0" smtClean="0"/>
              <a:t>Phone book (Wilkes-Barre)</a:t>
            </a:r>
          </a:p>
          <a:p>
            <a:pPr lvl="2"/>
            <a:r>
              <a:rPr lang="en-US" dirty="0" smtClean="0"/>
              <a:t>CSSE department employees*, 1984-2017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5105400"/>
            <a:ext cx="2209800" cy="1200329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*</a:t>
            </a:r>
            <a:r>
              <a:rPr lang="en-US" sz="2400" b="1" dirty="0" smtClean="0">
                <a:solidFill>
                  <a:schemeClr val="tx2"/>
                </a:solidFill>
              </a:rPr>
              <a:t>Red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rgbClr val="0070C0"/>
                </a:solidFill>
              </a:rPr>
              <a:t>blue</a:t>
            </a:r>
            <a:r>
              <a:rPr lang="en-US" sz="2400" dirty="0" smtClean="0"/>
              <a:t> are current employees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667000"/>
            <a:ext cx="4851049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60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r>
              <a:rPr lang="en-US" dirty="0" smtClean="0"/>
              <a:t>Some "decrease by one"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Insertion sort</a:t>
            </a:r>
          </a:p>
          <a:p>
            <a:r>
              <a:rPr lang="en-US" dirty="0" smtClean="0"/>
              <a:t>Selection Sort</a:t>
            </a:r>
          </a:p>
          <a:p>
            <a:r>
              <a:rPr lang="en-US" dirty="0" smtClean="0"/>
              <a:t>Depth-first search of a graph</a:t>
            </a:r>
          </a:p>
          <a:p>
            <a:r>
              <a:rPr lang="en-US" dirty="0" smtClean="0"/>
              <a:t>Breadth-first search of a graph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5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Analysis </a:t>
            </a:r>
            <a:r>
              <a:rPr lang="en-US" dirty="0"/>
              <a:t>of Insertion Sort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534400" cy="55911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Time efficiency</a:t>
            </a:r>
          </a:p>
          <a:p>
            <a:pPr>
              <a:buFont typeface="Monotype Sorts" pitchFamily="2" charset="2"/>
              <a:buNone/>
            </a:pPr>
            <a:r>
              <a:rPr lang="en-US" i="1" dirty="0">
                <a:cs typeface="Times New Roman" pitchFamily="18" charset="0"/>
              </a:rPr>
              <a:t>	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25000" dirty="0" err="1">
                <a:cs typeface="Times New Roman" pitchFamily="18" charset="0"/>
              </a:rPr>
              <a:t>worst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-1)/2 </a:t>
            </a:r>
            <a:r>
              <a:rPr kumimoji="0" lang="en-US" dirty="0">
                <a:sym typeface="Symbol" pitchFamily="84" charset="2"/>
              </a:rPr>
              <a:t></a:t>
            </a:r>
            <a:r>
              <a:rPr lang="en-US" dirty="0">
                <a:cs typeface="Times New Roman" pitchFamily="18" charset="0"/>
              </a:rPr>
              <a:t>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C</a:t>
            </a:r>
            <a:r>
              <a:rPr lang="en-US" baseline="-25000" dirty="0" err="1"/>
              <a:t>avg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</a:t>
            </a:r>
            <a:r>
              <a:rPr lang="en-US" dirty="0">
                <a:latin typeface="Lucida Grande" pitchFamily="84" charset="0"/>
                <a:cs typeface="Times New Roman" pitchFamily="18" charset="0"/>
              </a:rPr>
              <a:t>≈</a:t>
            </a:r>
            <a:r>
              <a:rPr lang="en-US" dirty="0"/>
              <a:t> 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lang="en-US" dirty="0"/>
              <a:t>/4 </a:t>
            </a:r>
            <a:r>
              <a:rPr kumimoji="0" lang="en-US" dirty="0">
                <a:sym typeface="Symbol" pitchFamily="84" charset="2"/>
              </a:rPr>
              <a:t>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</a:p>
          <a:p>
            <a:pPr>
              <a:buFont typeface="Monotype Sorts" pitchFamily="2" charset="2"/>
              <a:buNone/>
            </a:pPr>
            <a:r>
              <a:rPr lang="en-US" i="1" dirty="0">
                <a:cs typeface="Times New Roman" pitchFamily="18" charset="0"/>
              </a:rPr>
              <a:t>	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25000" dirty="0" err="1">
                <a:cs typeface="Times New Roman" pitchFamily="18" charset="0"/>
              </a:rPr>
              <a:t>best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- 1 </a:t>
            </a:r>
            <a:r>
              <a:rPr kumimoji="0" lang="en-US" dirty="0">
                <a:sym typeface="Symbol" pitchFamily="84" charset="2"/>
              </a:rPr>
              <a:t>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  <a:r>
              <a:rPr lang="en-US" sz="3200" b="0" dirty="0">
                <a:cs typeface="Times New Roman" pitchFamily="18" charset="0"/>
              </a:rPr>
              <a:t>  </a:t>
            </a:r>
            <a:r>
              <a:rPr lang="en-US" sz="3200" b="0" dirty="0" smtClean="0">
                <a:cs typeface="Times New Roman" pitchFamily="18" charset="0"/>
              </a:rPr>
              <a:t/>
            </a:r>
            <a:br>
              <a:rPr lang="en-US" sz="3200" b="0" dirty="0" smtClean="0">
                <a:cs typeface="Times New Roman" pitchFamily="18" charset="0"/>
              </a:rPr>
            </a:br>
            <a:r>
              <a:rPr lang="en-US" sz="3200" b="0" dirty="0" smtClean="0">
                <a:cs typeface="Times New Roman" pitchFamily="18" charset="0"/>
              </a:rPr>
              <a:t>           </a:t>
            </a:r>
            <a:r>
              <a:rPr lang="en-US" dirty="0" smtClean="0">
                <a:cs typeface="Times New Roman" pitchFamily="18" charset="0"/>
              </a:rPr>
              <a:t>(</a:t>
            </a:r>
            <a:r>
              <a:rPr lang="en-US" dirty="0">
                <a:cs typeface="Times New Roman" pitchFamily="18" charset="0"/>
              </a:rPr>
              <a:t>also fast on </a:t>
            </a:r>
            <a:r>
              <a:rPr lang="en-US" dirty="0" smtClean="0">
                <a:cs typeface="Times New Roman" pitchFamily="18" charset="0"/>
              </a:rPr>
              <a:t>almost-sorted </a:t>
            </a:r>
            <a:r>
              <a:rPr lang="en-US" dirty="0">
                <a:cs typeface="Times New Roman" pitchFamily="18" charset="0"/>
              </a:rPr>
              <a:t>arrays</a:t>
            </a:r>
            <a:r>
              <a:rPr lang="en-US" dirty="0" smtClean="0">
                <a:cs typeface="Times New Roman" pitchFamily="18" charset="0"/>
              </a:rPr>
              <a:t>)</a:t>
            </a:r>
            <a:endParaRPr lang="en-US" dirty="0"/>
          </a:p>
          <a:p>
            <a:r>
              <a:rPr lang="en-US" dirty="0"/>
              <a:t>Space efficiency: </a:t>
            </a:r>
            <a:r>
              <a:rPr lang="en-US" dirty="0" smtClean="0"/>
              <a:t>in-place </a:t>
            </a:r>
            <a:br>
              <a:rPr lang="en-US" dirty="0" smtClean="0"/>
            </a:br>
            <a:r>
              <a:rPr lang="en-US" dirty="0" smtClean="0"/>
              <a:t>           (constant extra storage)</a:t>
            </a:r>
          </a:p>
          <a:p>
            <a:r>
              <a:rPr lang="en-US" dirty="0" smtClean="0"/>
              <a:t>Stable: yes</a:t>
            </a:r>
            <a:endParaRPr lang="en-US" dirty="0"/>
          </a:p>
          <a:p>
            <a:r>
              <a:rPr lang="en-US" dirty="0"/>
              <a:t>Binary insertion </a:t>
            </a:r>
            <a:r>
              <a:rPr lang="en-US" dirty="0" smtClean="0"/>
              <a:t>sort </a:t>
            </a:r>
          </a:p>
          <a:p>
            <a:pPr lvl="1"/>
            <a:r>
              <a:rPr lang="en-US" dirty="0" smtClean="0"/>
              <a:t>use Binary search, then move elements </a:t>
            </a:r>
            <a:br>
              <a:rPr lang="en-US" dirty="0" smtClean="0"/>
            </a:br>
            <a:r>
              <a:rPr lang="en-US" dirty="0" smtClean="0"/>
              <a:t>to make room for inserted element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30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664450" cy="685800"/>
          </a:xfrm>
        </p:spPr>
        <p:txBody>
          <a:bodyPr/>
          <a:lstStyle/>
          <a:p>
            <a:r>
              <a:rPr lang="en-US"/>
              <a:t>Graph Traversal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/>
              <a:t>Many problems require processing all graph vertices (and edges)  in systematic fashion</a:t>
            </a:r>
          </a:p>
          <a:p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sz="2800" u="sng" dirty="0" smtClean="0"/>
              <a:t>Most common Graph </a:t>
            </a:r>
            <a:r>
              <a:rPr lang="en-US" sz="2800" u="sng" dirty="0"/>
              <a:t>traversal algorithms</a:t>
            </a:r>
            <a:r>
              <a:rPr lang="en-US" sz="2800" dirty="0"/>
              <a:t>:</a:t>
            </a:r>
          </a:p>
          <a:p>
            <a:endParaRPr lang="en-US" sz="2800" dirty="0"/>
          </a:p>
          <a:p>
            <a:pPr lvl="1"/>
            <a:r>
              <a:rPr lang="en-US" sz="2400" dirty="0"/>
              <a:t>Depth-first search (DFS)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Breadth-first search (BFS)</a:t>
            </a:r>
          </a:p>
        </p:txBody>
      </p:sp>
    </p:spTree>
    <p:extLst>
      <p:ext uri="{BB962C8B-B14F-4D97-AF65-F5344CB8AC3E}">
        <p14:creationId xmlns:p14="http://schemas.microsoft.com/office/powerpoint/2010/main" val="32934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(DFS) 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534400" cy="609600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dirty="0"/>
              <a:t> Visits </a:t>
            </a:r>
            <a:r>
              <a:rPr lang="en-US" dirty="0" smtClean="0"/>
              <a:t>a graph’s </a:t>
            </a:r>
            <a:r>
              <a:rPr lang="en-US" dirty="0"/>
              <a:t>vertices by always moving </a:t>
            </a:r>
            <a:r>
              <a:rPr lang="en-US" dirty="0" smtClean="0"/>
              <a:t>from last visited </a:t>
            </a:r>
            <a:r>
              <a:rPr lang="en-US" dirty="0"/>
              <a:t>vertex to unvisited one, backtracks if </a:t>
            </a:r>
            <a:r>
              <a:rPr lang="en-US" dirty="0" smtClean="0"/>
              <a:t>there is no adjacent </a:t>
            </a:r>
            <a:r>
              <a:rPr lang="en-US" dirty="0"/>
              <a:t>unvisited vertex is </a:t>
            </a:r>
            <a:r>
              <a:rPr lang="en-US" dirty="0" smtClean="0"/>
              <a:t>available</a:t>
            </a:r>
          </a:p>
          <a:p>
            <a:pPr marL="0" indent="0">
              <a:spcBef>
                <a:spcPts val="0"/>
              </a:spcBef>
            </a:pPr>
            <a:r>
              <a:rPr lang="en-US" dirty="0" smtClean="0"/>
              <a:t>  Uses a stack (or could use recursion)</a:t>
            </a:r>
          </a:p>
          <a:p>
            <a:pPr marL="623888" lvl="1" indent="-276225"/>
            <a:r>
              <a:rPr lang="en-US" sz="2400" dirty="0" smtClean="0"/>
              <a:t>a </a:t>
            </a:r>
            <a:r>
              <a:rPr lang="en-US" sz="2400" dirty="0"/>
              <a:t>vertex is pushed onto the stack when it’s reached for the first time</a:t>
            </a:r>
          </a:p>
          <a:p>
            <a:pPr marL="623888" lvl="1" indent="-276225"/>
            <a:r>
              <a:rPr lang="en-US" sz="2400" dirty="0"/>
              <a:t>a vertex is popped off the stack when it becomes a dead end, i.e., when there </a:t>
            </a:r>
            <a:r>
              <a:rPr lang="en-US" sz="2400" dirty="0" smtClean="0"/>
              <a:t>are no </a:t>
            </a:r>
            <a:r>
              <a:rPr lang="en-US" sz="2400" dirty="0"/>
              <a:t>adjacent unvisited </a:t>
            </a:r>
            <a:r>
              <a:rPr lang="en-US" sz="2400" dirty="0" smtClean="0"/>
              <a:t>vertices</a:t>
            </a:r>
          </a:p>
          <a:p>
            <a:pPr marL="0" indent="0"/>
            <a:r>
              <a:rPr lang="en-US" dirty="0" smtClean="0"/>
              <a:t>  </a:t>
            </a:r>
            <a:r>
              <a:rPr lang="en-US" dirty="0"/>
              <a:t>“Redraws” graph in tree-like fashion (with tree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edges and back </a:t>
            </a:r>
            <a:r>
              <a:rPr lang="en-US" dirty="0"/>
              <a:t>edges for undirected graph</a:t>
            </a:r>
            <a:r>
              <a:rPr lang="en-US" dirty="0" smtClean="0"/>
              <a:t>)</a:t>
            </a:r>
          </a:p>
          <a:p>
            <a:pPr marL="400050" lvl="1" indent="0"/>
            <a:r>
              <a:rPr lang="en-US" dirty="0" smtClean="0"/>
              <a:t>A back edge is an edge of the graph that goes from the current vertex to a previously visited vertex </a:t>
            </a:r>
            <a:br>
              <a:rPr lang="en-US" dirty="0" smtClean="0"/>
            </a:br>
            <a:r>
              <a:rPr lang="en-US" dirty="0" smtClean="0"/>
              <a:t>(other than the current vertex's parent in the </a:t>
            </a:r>
            <a:br>
              <a:rPr lang="en-US" dirty="0" smtClean="0"/>
            </a:br>
            <a:r>
              <a:rPr lang="en-US" dirty="0" smtClean="0"/>
              <a:t>tree).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45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6400800"/>
          </a:xfrm>
        </p:spPr>
        <p:txBody>
          <a:bodyPr>
            <a:normAutofit/>
          </a:bodyPr>
          <a:lstStyle/>
          <a:p>
            <a:pPr>
              <a:spcBef>
                <a:spcPts val="468"/>
              </a:spcBef>
            </a:pPr>
            <a:r>
              <a:rPr lang="en-US" dirty="0" smtClean="0"/>
              <a:t>Questions?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Donald Knuth Interview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Amortization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Brute force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 (if time) Decrease and conquer intro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0" y="6324600"/>
            <a:ext cx="82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Q1-2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Notes on DFS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3058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DFS can be implemented with graphs represented as:</a:t>
            </a:r>
          </a:p>
          <a:p>
            <a:pPr lvl="1"/>
            <a:r>
              <a:rPr lang="en-US" dirty="0"/>
              <a:t>adjacency </a:t>
            </a:r>
            <a:r>
              <a:rPr lang="en-US" dirty="0" smtClean="0"/>
              <a:t>matrix: </a:t>
            </a:r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V</a:t>
            </a:r>
            <a:r>
              <a:rPr lang="en-US" baseline="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lvl="1"/>
            <a:r>
              <a:rPr lang="en-US" dirty="0"/>
              <a:t>adjacency </a:t>
            </a:r>
            <a:r>
              <a:rPr lang="en-US" dirty="0" smtClean="0"/>
              <a:t>list: </a:t>
            </a:r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>
                <a:cs typeface="Times New Roman" pitchFamily="18" charset="0"/>
              </a:rPr>
              <a:t>(|</a:t>
            </a:r>
            <a:r>
              <a:rPr lang="en-US" i="1" dirty="0">
                <a:cs typeface="Times New Roman" pitchFamily="18" charset="0"/>
              </a:rPr>
              <a:t>V|</a:t>
            </a:r>
            <a:r>
              <a:rPr lang="en-US" dirty="0">
                <a:cs typeface="Times New Roman" pitchFamily="18" charset="0"/>
              </a:rPr>
              <a:t>+|E</a:t>
            </a:r>
            <a:r>
              <a:rPr lang="en-US" dirty="0" smtClean="0">
                <a:cs typeface="Times New Roman" pitchFamily="18" charset="0"/>
              </a:rPr>
              <a:t>|)</a:t>
            </a:r>
            <a:endParaRPr lang="en-US" dirty="0"/>
          </a:p>
          <a:p>
            <a:r>
              <a:rPr lang="en-US" dirty="0"/>
              <a:t>Yields two distinct ordering of vertices:</a:t>
            </a:r>
          </a:p>
          <a:p>
            <a:pPr lvl="1"/>
            <a:r>
              <a:rPr lang="en-US" dirty="0"/>
              <a:t>order in which vertices are first encountered (pushed onto stack)</a:t>
            </a:r>
          </a:p>
          <a:p>
            <a:pPr lvl="1"/>
            <a:r>
              <a:rPr lang="en-US" dirty="0"/>
              <a:t>order in which vertices become dead-ends (popped off stack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Applications:</a:t>
            </a:r>
          </a:p>
          <a:p>
            <a:pPr lvl="1"/>
            <a:r>
              <a:rPr lang="en-US" dirty="0"/>
              <a:t>checking connectivity, finding connected components</a:t>
            </a:r>
          </a:p>
          <a:p>
            <a:pPr lvl="1"/>
            <a:r>
              <a:rPr lang="en-US" dirty="0"/>
              <a:t>checking </a:t>
            </a:r>
            <a:r>
              <a:rPr lang="en-US" dirty="0" smtClean="0"/>
              <a:t>acyclicity</a:t>
            </a:r>
          </a:p>
          <a:p>
            <a:pPr lvl="1"/>
            <a:r>
              <a:rPr lang="en-US" dirty="0" smtClean="0"/>
              <a:t>finding articulation points</a:t>
            </a:r>
            <a:endParaRPr lang="en-US" dirty="0"/>
          </a:p>
          <a:p>
            <a:pPr lvl="1"/>
            <a:r>
              <a:rPr lang="en-US" dirty="0" smtClean="0"/>
              <a:t>searching </a:t>
            </a:r>
            <a:r>
              <a:rPr lang="en-US" dirty="0"/>
              <a:t>state-space of problems for solution (AI)</a:t>
            </a:r>
          </a:p>
        </p:txBody>
      </p:sp>
    </p:spTree>
    <p:extLst>
      <p:ext uri="{BB962C8B-B14F-4D97-AF65-F5344CB8AC3E}">
        <p14:creationId xmlns:p14="http://schemas.microsoft.com/office/powerpoint/2010/main" val="11086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664450" cy="685800"/>
          </a:xfrm>
        </p:spPr>
        <p:txBody>
          <a:bodyPr/>
          <a:lstStyle/>
          <a:p>
            <a:r>
              <a:rPr lang="en-US" dirty="0" err="1"/>
              <a:t>Pseudocode</a:t>
            </a:r>
            <a:r>
              <a:rPr lang="en-US" dirty="0"/>
              <a:t> </a:t>
            </a:r>
            <a:r>
              <a:rPr lang="en-US" dirty="0" smtClean="0"/>
              <a:t>for </a:t>
            </a:r>
            <a:r>
              <a:rPr lang="en-US" dirty="0"/>
              <a:t>DFS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066800"/>
            <a:ext cx="8534400" cy="50577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 lvl="1">
              <a:buFontTx/>
              <a:buNone/>
            </a:pPr>
            <a:endParaRPr lang="en-US" sz="1800">
              <a:ea typeface="Arial Unicode MS" pitchFamily="34" charset="-128"/>
              <a:cs typeface="Arial Unicode MS" pitchFamily="34" charset="-128"/>
            </a:endParaRPr>
          </a:p>
          <a:p>
            <a:pPr lvl="1">
              <a:buFontTx/>
              <a:buNone/>
            </a:pPr>
            <a:endParaRPr lang="en-US" sz="1800"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67620" name="Picture 4" descr="5_2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1143000"/>
            <a:ext cx="6934200" cy="5318125"/>
          </a:xfrm>
          <a:solidFill>
            <a:schemeClr val="tx1"/>
          </a:solidFill>
          <a:ln/>
        </p:spPr>
      </p:pic>
    </p:spTree>
    <p:extLst>
      <p:ext uri="{BB962C8B-B14F-4D97-AF65-F5344CB8AC3E}">
        <p14:creationId xmlns:p14="http://schemas.microsoft.com/office/powerpoint/2010/main" val="94514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610600" cy="457200"/>
          </a:xfrm>
        </p:spPr>
        <p:txBody>
          <a:bodyPr/>
          <a:lstStyle/>
          <a:p>
            <a:r>
              <a:rPr lang="en-US" sz="3200"/>
              <a:t>Example: DFS traversal of undirected graph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85800" y="1143000"/>
            <a:ext cx="4800600" cy="1785938"/>
            <a:chOff x="1200" y="1152"/>
            <a:chExt cx="3408" cy="1401"/>
          </a:xfrm>
        </p:grpSpPr>
        <p:sp>
          <p:nvSpPr>
            <p:cNvPr id="321541" name="Oval 5"/>
            <p:cNvSpPr>
              <a:spLocks noChangeArrowheads="1"/>
            </p:cNvSpPr>
            <p:nvPr/>
          </p:nvSpPr>
          <p:spPr bwMode="auto">
            <a:xfrm>
              <a:off x="1200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dirty="0">
                  <a:solidFill>
                    <a:schemeClr val="bg2"/>
                  </a:solidFill>
                </a:rPr>
                <a:t>a</a:t>
              </a:r>
            </a:p>
          </p:txBody>
        </p:sp>
        <p:sp>
          <p:nvSpPr>
            <p:cNvPr id="321542" name="Oval 6"/>
            <p:cNvSpPr>
              <a:spLocks noChangeArrowheads="1"/>
            </p:cNvSpPr>
            <p:nvPr/>
          </p:nvSpPr>
          <p:spPr bwMode="auto">
            <a:xfrm>
              <a:off x="2208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321543" name="Oval 7"/>
            <p:cNvSpPr>
              <a:spLocks noChangeArrowheads="1"/>
            </p:cNvSpPr>
            <p:nvPr/>
          </p:nvSpPr>
          <p:spPr bwMode="auto">
            <a:xfrm>
              <a:off x="1200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dirty="0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321544" name="Oval 8"/>
            <p:cNvSpPr>
              <a:spLocks noChangeArrowheads="1"/>
            </p:cNvSpPr>
            <p:nvPr/>
          </p:nvSpPr>
          <p:spPr bwMode="auto">
            <a:xfrm>
              <a:off x="2208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f</a:t>
              </a:r>
            </a:p>
          </p:txBody>
        </p:sp>
        <p:sp>
          <p:nvSpPr>
            <p:cNvPr id="321545" name="Line 9"/>
            <p:cNvSpPr>
              <a:spLocks noChangeShapeType="1"/>
            </p:cNvSpPr>
            <p:nvPr/>
          </p:nvSpPr>
          <p:spPr bwMode="auto">
            <a:xfrm>
              <a:off x="1536" y="1392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6" name="Line 10"/>
            <p:cNvSpPr>
              <a:spLocks noChangeShapeType="1"/>
            </p:cNvSpPr>
            <p:nvPr/>
          </p:nvSpPr>
          <p:spPr bwMode="auto">
            <a:xfrm>
              <a:off x="1344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7" name="Line 11"/>
            <p:cNvSpPr>
              <a:spLocks noChangeShapeType="1"/>
            </p:cNvSpPr>
            <p:nvPr/>
          </p:nvSpPr>
          <p:spPr bwMode="auto">
            <a:xfrm>
              <a:off x="1536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8" name="Line 12"/>
            <p:cNvSpPr>
              <a:spLocks noChangeShapeType="1"/>
            </p:cNvSpPr>
            <p:nvPr/>
          </p:nvSpPr>
          <p:spPr bwMode="auto">
            <a:xfrm>
              <a:off x="2352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9" name="Line 13"/>
            <p:cNvSpPr>
              <a:spLocks noChangeShapeType="1"/>
            </p:cNvSpPr>
            <p:nvPr/>
          </p:nvSpPr>
          <p:spPr bwMode="auto">
            <a:xfrm>
              <a:off x="1488" y="1536"/>
              <a:ext cx="720" cy="62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50" name="Text Box 14"/>
            <p:cNvSpPr txBox="1">
              <a:spLocks noChangeArrowheads="1"/>
            </p:cNvSpPr>
            <p:nvPr/>
          </p:nvSpPr>
          <p:spPr bwMode="auto">
            <a:xfrm>
              <a:off x="1229" y="1704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1" name="Text Box 15"/>
            <p:cNvSpPr txBox="1">
              <a:spLocks noChangeArrowheads="1"/>
            </p:cNvSpPr>
            <p:nvPr/>
          </p:nvSpPr>
          <p:spPr bwMode="auto">
            <a:xfrm>
              <a:off x="1756" y="1152"/>
              <a:ext cx="130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2" name="Text Box 16"/>
            <p:cNvSpPr txBox="1">
              <a:spLocks noChangeArrowheads="1"/>
            </p:cNvSpPr>
            <p:nvPr/>
          </p:nvSpPr>
          <p:spPr bwMode="auto">
            <a:xfrm>
              <a:off x="1756" y="2256"/>
              <a:ext cx="130" cy="2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3" name="Text Box 17"/>
            <p:cNvSpPr txBox="1">
              <a:spLocks noChangeArrowheads="1"/>
            </p:cNvSpPr>
            <p:nvPr/>
          </p:nvSpPr>
          <p:spPr bwMode="auto">
            <a:xfrm>
              <a:off x="1611" y="1537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4" name="Text Box 18"/>
            <p:cNvSpPr txBox="1">
              <a:spLocks noChangeArrowheads="1"/>
            </p:cNvSpPr>
            <p:nvPr/>
          </p:nvSpPr>
          <p:spPr bwMode="auto">
            <a:xfrm>
              <a:off x="2380" y="1680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5" name="Oval 19"/>
            <p:cNvSpPr>
              <a:spLocks noChangeArrowheads="1"/>
            </p:cNvSpPr>
            <p:nvPr/>
          </p:nvSpPr>
          <p:spPr bwMode="auto">
            <a:xfrm>
              <a:off x="3264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c</a:t>
              </a:r>
            </a:p>
          </p:txBody>
        </p:sp>
        <p:sp>
          <p:nvSpPr>
            <p:cNvPr id="321556" name="Oval 20"/>
            <p:cNvSpPr>
              <a:spLocks noChangeArrowheads="1"/>
            </p:cNvSpPr>
            <p:nvPr/>
          </p:nvSpPr>
          <p:spPr bwMode="auto">
            <a:xfrm>
              <a:off x="4272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321557" name="Oval 21"/>
            <p:cNvSpPr>
              <a:spLocks noChangeArrowheads="1"/>
            </p:cNvSpPr>
            <p:nvPr/>
          </p:nvSpPr>
          <p:spPr bwMode="auto">
            <a:xfrm>
              <a:off x="3264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g</a:t>
              </a:r>
            </a:p>
          </p:txBody>
        </p:sp>
        <p:sp>
          <p:nvSpPr>
            <p:cNvPr id="321558" name="Oval 22"/>
            <p:cNvSpPr>
              <a:spLocks noChangeArrowheads="1"/>
            </p:cNvSpPr>
            <p:nvPr/>
          </p:nvSpPr>
          <p:spPr bwMode="auto">
            <a:xfrm>
              <a:off x="4272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h</a:t>
              </a:r>
            </a:p>
          </p:txBody>
        </p:sp>
        <p:sp>
          <p:nvSpPr>
            <p:cNvPr id="321559" name="Line 23"/>
            <p:cNvSpPr>
              <a:spLocks noChangeShapeType="1"/>
            </p:cNvSpPr>
            <p:nvPr/>
          </p:nvSpPr>
          <p:spPr bwMode="auto">
            <a:xfrm>
              <a:off x="3408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0" name="Line 24"/>
            <p:cNvSpPr>
              <a:spLocks noChangeShapeType="1"/>
            </p:cNvSpPr>
            <p:nvPr/>
          </p:nvSpPr>
          <p:spPr bwMode="auto">
            <a:xfrm>
              <a:off x="3600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1" name="Line 25"/>
            <p:cNvSpPr>
              <a:spLocks noChangeShapeType="1"/>
            </p:cNvSpPr>
            <p:nvPr/>
          </p:nvSpPr>
          <p:spPr bwMode="auto">
            <a:xfrm>
              <a:off x="4416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2" name="Line 26"/>
            <p:cNvSpPr>
              <a:spLocks noChangeShapeType="1"/>
            </p:cNvSpPr>
            <p:nvPr/>
          </p:nvSpPr>
          <p:spPr bwMode="auto">
            <a:xfrm flipV="1">
              <a:off x="3600" y="1440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3" name="Text Box 27"/>
            <p:cNvSpPr txBox="1">
              <a:spLocks noChangeArrowheads="1"/>
            </p:cNvSpPr>
            <p:nvPr/>
          </p:nvSpPr>
          <p:spPr bwMode="auto">
            <a:xfrm>
              <a:off x="3294" y="1704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4" name="Text Box 28"/>
            <p:cNvSpPr txBox="1">
              <a:spLocks noChangeArrowheads="1"/>
            </p:cNvSpPr>
            <p:nvPr/>
          </p:nvSpPr>
          <p:spPr bwMode="auto">
            <a:xfrm>
              <a:off x="3819" y="1152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5" name="Text Box 29"/>
            <p:cNvSpPr txBox="1">
              <a:spLocks noChangeArrowheads="1"/>
            </p:cNvSpPr>
            <p:nvPr/>
          </p:nvSpPr>
          <p:spPr bwMode="auto">
            <a:xfrm>
              <a:off x="3819" y="2255"/>
              <a:ext cx="131" cy="2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6" name="Text Box 30"/>
            <p:cNvSpPr txBox="1">
              <a:spLocks noChangeArrowheads="1"/>
            </p:cNvSpPr>
            <p:nvPr/>
          </p:nvSpPr>
          <p:spPr bwMode="auto">
            <a:xfrm>
              <a:off x="3675" y="1536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7" name="Text Box 31"/>
            <p:cNvSpPr txBox="1">
              <a:spLocks noChangeArrowheads="1"/>
            </p:cNvSpPr>
            <p:nvPr/>
          </p:nvSpPr>
          <p:spPr bwMode="auto">
            <a:xfrm>
              <a:off x="3963" y="1536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8" name="Text Box 32"/>
            <p:cNvSpPr txBox="1">
              <a:spLocks noChangeArrowheads="1"/>
            </p:cNvSpPr>
            <p:nvPr/>
          </p:nvSpPr>
          <p:spPr bwMode="auto">
            <a:xfrm>
              <a:off x="4442" y="1680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9" name="Line 33"/>
            <p:cNvSpPr>
              <a:spLocks noChangeShapeType="1"/>
            </p:cNvSpPr>
            <p:nvPr/>
          </p:nvSpPr>
          <p:spPr bwMode="auto">
            <a:xfrm>
              <a:off x="2544" y="1488"/>
              <a:ext cx="768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1570" name="Text Box 34"/>
          <p:cNvSpPr txBox="1">
            <a:spLocks noChangeArrowheads="1"/>
          </p:cNvSpPr>
          <p:nvPr/>
        </p:nvSpPr>
        <p:spPr bwMode="auto">
          <a:xfrm>
            <a:off x="7391400" y="2895600"/>
            <a:ext cx="15240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21571" name="Text Box 35"/>
          <p:cNvSpPr txBox="1">
            <a:spLocks noChangeArrowheads="1"/>
          </p:cNvSpPr>
          <p:nvPr/>
        </p:nvSpPr>
        <p:spPr bwMode="auto">
          <a:xfrm>
            <a:off x="685800" y="3200400"/>
            <a:ext cx="29718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DFS traversal stack:</a:t>
            </a:r>
          </a:p>
        </p:txBody>
      </p:sp>
      <p:sp>
        <p:nvSpPr>
          <p:cNvPr id="321573" name="Text Box 37"/>
          <p:cNvSpPr txBox="1">
            <a:spLocks noChangeArrowheads="1"/>
          </p:cNvSpPr>
          <p:nvPr/>
        </p:nvSpPr>
        <p:spPr bwMode="auto">
          <a:xfrm>
            <a:off x="5334000" y="3200400"/>
            <a:ext cx="29718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DFS tree:</a:t>
            </a:r>
          </a:p>
        </p:txBody>
      </p:sp>
    </p:spTree>
    <p:extLst>
      <p:ext uri="{BB962C8B-B14F-4D97-AF65-F5344CB8AC3E}">
        <p14:creationId xmlns:p14="http://schemas.microsoft.com/office/powerpoint/2010/main" val="13779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Donald Knuth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a few things that you found interesting in the interview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What questions would you ask Donald Knuth if you had the chance?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15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Amortized efficiency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P49-50 in the textbook</a:t>
            </a:r>
          </a:p>
          <a:p>
            <a:r>
              <a:rPr lang="en-US" dirty="0" smtClean="0"/>
              <a:t>We analyze not just a single operation, but a sequence of operations performed on the same structure</a:t>
            </a:r>
          </a:p>
          <a:p>
            <a:pPr lvl="1"/>
            <a:r>
              <a:rPr lang="en-US" dirty="0" smtClean="0"/>
              <a:t>We conclude something about the worst-case of the average of all of the operations in the sequence</a:t>
            </a:r>
          </a:p>
          <a:p>
            <a:r>
              <a:rPr lang="en-US" dirty="0" smtClean="0"/>
              <a:t>Example: </a:t>
            </a:r>
            <a:r>
              <a:rPr lang="en-US" dirty="0" err="1" smtClean="0"/>
              <a:t>Growable</a:t>
            </a:r>
            <a:r>
              <a:rPr lang="en-US" dirty="0" smtClean="0"/>
              <a:t> array exercise from 220/230, which we will quickly review 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78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914400"/>
          </a:xfrm>
        </p:spPr>
        <p:txBody>
          <a:bodyPr/>
          <a:lstStyle/>
          <a:p>
            <a:r>
              <a:rPr lang="en-US" dirty="0" err="1" smtClean="0"/>
              <a:t>Growable</a:t>
            </a:r>
            <a:r>
              <a:rPr lang="en-US" dirty="0" smtClean="0"/>
              <a:t> Array (implement </a:t>
            </a:r>
            <a:r>
              <a:rPr lang="en-US" dirty="0" err="1" smtClean="0"/>
              <a:t>ArrayList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An </a:t>
            </a:r>
            <a:r>
              <a:rPr lang="en-US" dirty="0" err="1" smtClean="0"/>
              <a:t>ArrayList</a:t>
            </a:r>
            <a:r>
              <a:rPr lang="en-US" dirty="0" smtClean="0"/>
              <a:t> has a </a:t>
            </a:r>
            <a:r>
              <a:rPr lang="en-US" i="1" dirty="0" smtClean="0"/>
              <a:t>size</a:t>
            </a:r>
            <a:r>
              <a:rPr lang="en-US" dirty="0" smtClean="0"/>
              <a:t> and a </a:t>
            </a:r>
            <a:r>
              <a:rPr lang="en-US" i="1" dirty="0" smtClean="0"/>
              <a:t>capacity</a:t>
            </a:r>
            <a:endParaRPr lang="en-US" dirty="0" smtClean="0"/>
          </a:p>
          <a:p>
            <a:r>
              <a:rPr lang="en-US" dirty="0" smtClean="0"/>
              <a:t>The capacity is the length of the fixed-size array currently allocated to hold the list elements</a:t>
            </a:r>
          </a:p>
          <a:p>
            <a:r>
              <a:rPr lang="en-US" dirty="0" smtClean="0"/>
              <a:t>For definiteness, we start with </a:t>
            </a:r>
            <a:r>
              <a:rPr lang="en-US" i="1" dirty="0" smtClean="0"/>
              <a:t>size</a:t>
            </a:r>
            <a:r>
              <a:rPr lang="en-US" dirty="0" smtClean="0"/>
              <a:t>=0 and </a:t>
            </a:r>
            <a:r>
              <a:rPr lang="en-US" i="1" dirty="0" smtClean="0"/>
              <a:t>capacity</a:t>
            </a:r>
            <a:r>
              <a:rPr lang="en-US" dirty="0" smtClean="0"/>
              <a:t>=12</a:t>
            </a:r>
          </a:p>
          <a:p>
            <a:r>
              <a:rPr lang="en-US" dirty="0" smtClean="0"/>
              <a:t>We add a total of N items (N is not known in advance), one at a time, each to the end of the structure</a:t>
            </a:r>
          </a:p>
          <a:p>
            <a:r>
              <a:rPr lang="en-US" dirty="0" smtClean="0"/>
              <a:t>When there is no room in the array (i.e. capacity=size and we need to add another element)</a:t>
            </a:r>
          </a:p>
          <a:p>
            <a:pPr lvl="1"/>
            <a:r>
              <a:rPr lang="en-US" dirty="0" smtClean="0"/>
              <a:t>Allocate a new, larger array</a:t>
            </a:r>
          </a:p>
          <a:p>
            <a:pPr lvl="1"/>
            <a:r>
              <a:rPr lang="en-US" dirty="0" smtClean="0"/>
              <a:t>copy the </a:t>
            </a:r>
            <a:r>
              <a:rPr lang="en-US" i="1" dirty="0" smtClean="0"/>
              <a:t>size</a:t>
            </a:r>
            <a:r>
              <a:rPr lang="en-US" dirty="0" smtClean="0"/>
              <a:t> existing elements to the new array</a:t>
            </a:r>
          </a:p>
          <a:p>
            <a:pPr lvl="1"/>
            <a:r>
              <a:rPr lang="en-US" dirty="0" smtClean="0"/>
              <a:t>add the new element to the new array</a:t>
            </a:r>
          </a:p>
        </p:txBody>
      </p:sp>
    </p:spTree>
    <p:extLst>
      <p:ext uri="{BB962C8B-B14F-4D97-AF65-F5344CB8AC3E}">
        <p14:creationId xmlns:p14="http://schemas.microsoft.com/office/powerpoint/2010/main" val="13240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914400"/>
          </a:xfrm>
        </p:spPr>
        <p:txBody>
          <a:bodyPr/>
          <a:lstStyle/>
          <a:p>
            <a:r>
              <a:rPr lang="en-US" dirty="0" err="1" smtClean="0"/>
              <a:t>Growable</a:t>
            </a:r>
            <a:r>
              <a:rPr lang="en-US" dirty="0" smtClean="0"/>
              <a:t> Array (implement </a:t>
            </a:r>
            <a:r>
              <a:rPr lang="en-US" dirty="0" err="1" smtClean="0"/>
              <a:t>ArrayList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When there is no room in the array (i.e. capacity=size and we need to add another element)</a:t>
            </a:r>
          </a:p>
          <a:p>
            <a:pPr lvl="1"/>
            <a:r>
              <a:rPr lang="en-US" dirty="0" smtClean="0"/>
              <a:t>Allocate a new, larger array</a:t>
            </a:r>
          </a:p>
          <a:p>
            <a:pPr lvl="1"/>
            <a:r>
              <a:rPr lang="en-US" dirty="0" smtClean="0"/>
              <a:t>copy the </a:t>
            </a:r>
            <a:r>
              <a:rPr lang="en-US" i="1" dirty="0" smtClean="0"/>
              <a:t>size</a:t>
            </a:r>
            <a:r>
              <a:rPr lang="en-US" dirty="0" smtClean="0"/>
              <a:t> existing elements to the new array</a:t>
            </a:r>
          </a:p>
          <a:p>
            <a:pPr lvl="1"/>
            <a:r>
              <a:rPr lang="en-US" dirty="0" smtClean="0"/>
              <a:t>add the new element to the new array</a:t>
            </a:r>
          </a:p>
          <a:p>
            <a:r>
              <a:rPr lang="en-US" dirty="0" smtClean="0"/>
              <a:t>What is the total/average overhead (due to element copying) if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we add one to the array capacity each time we have to grow it?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we double the array capacity each time we have to grow it?</a:t>
            </a:r>
          </a:p>
          <a:p>
            <a:pPr marL="514350" indent="-514350"/>
            <a:r>
              <a:rPr lang="en-US" dirty="0" smtClean="0"/>
              <a:t>Note in the second case that the amortized worst-case cost is asymptotically less than the worst case for a single element</a:t>
            </a:r>
          </a:p>
          <a:p>
            <a:pPr marL="514350" indent="-514350"/>
            <a:r>
              <a:rPr lang="en-US" dirty="0" smtClean="0"/>
              <a:t>Every time we have to enlarge the capacity, we make it </a:t>
            </a:r>
            <a:br>
              <a:rPr lang="en-US" dirty="0" smtClean="0"/>
            </a:br>
            <a:r>
              <a:rPr lang="en-US" dirty="0" smtClean="0"/>
              <a:t>so we do not have to enlarge again soon.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42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Straightforward, simple, not subtle, usually a simple application of the problem definition.</a:t>
            </a:r>
          </a:p>
          <a:p>
            <a:r>
              <a:rPr lang="en-US" dirty="0" smtClean="0"/>
              <a:t>Often not very efficient</a:t>
            </a:r>
          </a:p>
          <a:p>
            <a:r>
              <a:rPr lang="en-US" dirty="0" smtClean="0"/>
              <a:t>Easy to implement, so often the best choice if you know you'll only apply it to small input sizes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0" y="6324600"/>
            <a:ext cx="82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3-4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608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914400"/>
          </a:xfrm>
        </p:spPr>
        <p:txBody>
          <a:bodyPr/>
          <a:lstStyle/>
          <a:p>
            <a:r>
              <a:rPr lang="en-US" dirty="0" smtClean="0"/>
              <a:t>What is a brute force approach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Calculate the n</a:t>
            </a:r>
            <a:r>
              <a:rPr lang="en-US" baseline="30000" dirty="0" smtClean="0"/>
              <a:t>th</a:t>
            </a:r>
            <a:r>
              <a:rPr lang="en-US" dirty="0" smtClean="0"/>
              <a:t> Fibonacci number?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the n</a:t>
            </a:r>
            <a:r>
              <a:rPr lang="en-US" baseline="30000" dirty="0" smtClean="0"/>
              <a:t>th</a:t>
            </a:r>
            <a:r>
              <a:rPr lang="en-US" dirty="0" smtClean="0"/>
              <a:t> power of an integer?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Search for a particular value in a sorted array?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Sort an array?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Search for a substring of a string?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maximum </a:t>
            </a:r>
            <a:r>
              <a:rPr lang="en-US" smtClean="0"/>
              <a:t>contiguous subsequence </a:t>
            </a:r>
            <a:r>
              <a:rPr lang="en-US" dirty="0" smtClean="0"/>
              <a:t>in an array of integers?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largest element in a Binary Search Tree?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two closest points among N points in the plane?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convex hull of a set of points in the plane?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shortest path from vertex A to vertex B in a weighted graph?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traveling salesman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knapsack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assignment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the </a:t>
            </a:r>
            <a:r>
              <a:rPr lang="en-US" dirty="0" err="1" smtClean="0"/>
              <a:t>n</a:t>
            </a:r>
            <a:r>
              <a:rPr lang="en-US" dirty="0" err="1" smtClean="0">
                <a:sym typeface="Symbol"/>
              </a:rPr>
              <a:t>n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non-attacking chess queens problem?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Other problems that you can think of?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48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</a:t>
            </a:r>
            <a:r>
              <a:rPr lang="en-US" smtClean="0"/>
              <a:t>and Conquer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8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16664</TotalTime>
  <Words>2129</Words>
  <Application>Microsoft Office PowerPoint</Application>
  <PresentationFormat>On-screen Show (4:3)</PresentationFormat>
  <Paragraphs>272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 Unicode MS</vt:lpstr>
      <vt:lpstr>Arial</vt:lpstr>
      <vt:lpstr>Arial Black</vt:lpstr>
      <vt:lpstr>Calibri</vt:lpstr>
      <vt:lpstr>Lucida Grande</vt:lpstr>
      <vt:lpstr>Monotype Sorts</vt:lpstr>
      <vt:lpstr>Symbol</vt:lpstr>
      <vt:lpstr>Times New Roman</vt:lpstr>
      <vt:lpstr>ヒラギノ角ゴ Pro W3</vt:lpstr>
      <vt:lpstr>Default Design</vt:lpstr>
      <vt:lpstr>PowerPoint Presentation</vt:lpstr>
      <vt:lpstr>MA/CSSE 473 Day 11</vt:lpstr>
      <vt:lpstr>Donald Knuth Interview</vt:lpstr>
      <vt:lpstr>Amortized efficiency analysis</vt:lpstr>
      <vt:lpstr>Growable Array (implement ArrayList)</vt:lpstr>
      <vt:lpstr>Growable Array (implement ArrayList)</vt:lpstr>
      <vt:lpstr>Brute Force Algorithms</vt:lpstr>
      <vt:lpstr>What is a brute force approach to</vt:lpstr>
      <vt:lpstr>Decrease and Conquer</vt:lpstr>
      <vt:lpstr>Decrease and Conquer Algorithms</vt:lpstr>
      <vt:lpstr>Decrease by constant vs by half</vt:lpstr>
      <vt:lpstr>One Problem, Four approaches</vt:lpstr>
      <vt:lpstr>Variable Decrease Examples</vt:lpstr>
      <vt:lpstr>Interpolation Search</vt:lpstr>
      <vt:lpstr>Interpolation Search Running time</vt:lpstr>
      <vt:lpstr>Some "decrease by one" algorithms</vt:lpstr>
      <vt:lpstr>Review: Analysis of Insertion Sort</vt:lpstr>
      <vt:lpstr>Graph Traversal</vt:lpstr>
      <vt:lpstr>Depth-First Search (DFS) </vt:lpstr>
      <vt:lpstr>Notes on DFS</vt:lpstr>
      <vt:lpstr>Pseudocode for DFS</vt:lpstr>
      <vt:lpstr>Example: DFS traversal of undirected graph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Claude Anderson</cp:lastModifiedBy>
  <cp:revision>608</cp:revision>
  <cp:lastPrinted>2016-06-13T00:01:44Z</cp:lastPrinted>
  <dcterms:modified xsi:type="dcterms:W3CDTF">2016-06-13T00:02:04Z</dcterms:modified>
</cp:coreProperties>
</file>