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389" r:id="rId4"/>
    <p:sldId id="371" r:id="rId5"/>
    <p:sldId id="382" r:id="rId6"/>
    <p:sldId id="372" r:id="rId7"/>
    <p:sldId id="373" r:id="rId8"/>
    <p:sldId id="374" r:id="rId9"/>
    <p:sldId id="375" r:id="rId10"/>
    <p:sldId id="376" r:id="rId11"/>
    <p:sldId id="393" r:id="rId12"/>
    <p:sldId id="377" r:id="rId13"/>
    <p:sldId id="391" r:id="rId14"/>
    <p:sldId id="392" r:id="rId15"/>
    <p:sldId id="378" r:id="rId16"/>
    <p:sldId id="390" r:id="rId1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58" d="100"/>
          <a:sy n="58" d="100"/>
        </p:scale>
        <p:origin x="66" y="13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3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2" y="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2" y="883158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1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15791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60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78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24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42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We'd have to</a:t>
            </a:r>
            <a:r>
              <a:rPr lang="en-US" baseline="0" dirty="0" smtClean="0"/>
              <a:t> find d.  This would be easy if we knew p and q, but factoring is hard.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6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04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09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93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53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67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Another example (</a:t>
            </a:r>
            <a:r>
              <a:rPr lang="en-US" b="1" dirty="0" err="1" smtClean="0"/>
              <a:t>Dasgupta</a:t>
            </a:r>
            <a:r>
              <a:rPr lang="en-US" b="1" dirty="0" smtClean="0"/>
              <a:t> p 33):</a:t>
            </a:r>
          </a:p>
          <a:p>
            <a:endParaRPr lang="en-US" dirty="0" smtClean="0"/>
          </a:p>
          <a:p>
            <a:r>
              <a:rPr lang="en-US" dirty="0" smtClean="0"/>
              <a:t>N=55</a:t>
            </a:r>
            <a:r>
              <a:rPr lang="en-US" baseline="0" dirty="0" smtClean="0"/>
              <a:t> = 5*11. e = 3, d = 3</a:t>
            </a:r>
            <a:r>
              <a:rPr lang="en-US" baseline="30000" dirty="0" smtClean="0"/>
              <a:t>-1</a:t>
            </a:r>
            <a:r>
              <a:rPr lang="en-US" baseline="0" dirty="0" smtClean="0"/>
              <a:t> mod 40 = 27.  </a:t>
            </a:r>
            <a:br>
              <a:rPr lang="en-US" baseline="0" dirty="0" smtClean="0"/>
            </a:br>
            <a:r>
              <a:rPr lang="en-US" baseline="0" dirty="0" smtClean="0"/>
              <a:t>13^3 = 52 mod 55,   52^27 = 13 mod 55.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53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Primality testing summary</a:t>
            </a:r>
          </a:p>
          <a:p>
            <a:endParaRPr lang="en-US" sz="2800" b="1" dirty="0"/>
          </a:p>
          <a:p>
            <a:r>
              <a:rPr lang="en-US" sz="2800" b="1" dirty="0" smtClean="0"/>
              <a:t>Data Encryption</a:t>
            </a:r>
          </a:p>
          <a:p>
            <a:endParaRPr lang="en-US" sz="2800" b="1" dirty="0"/>
          </a:p>
          <a:p>
            <a:r>
              <a:rPr lang="en-US" sz="2800" b="1" dirty="0" smtClean="0"/>
              <a:t>RSA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 message to be a number modulo N</a:t>
            </a:r>
            <a:r>
              <a:rPr lang="en-US" smtClean="0"/>
              <a:t>, </a:t>
            </a:r>
            <a:r>
              <a:rPr lang="en-US" smtClean="0"/>
              <a:t>a </a:t>
            </a:r>
            <a:r>
              <a:rPr lang="en-US" dirty="0" smtClean="0"/>
              <a:t>k-bit number (longer messages can be broken up into n-bit pieces)</a:t>
            </a:r>
          </a:p>
          <a:p>
            <a:r>
              <a:rPr lang="en-US" dirty="0" smtClean="0"/>
              <a:t>Pick any two large primes, p and q, and let N = </a:t>
            </a:r>
            <a:r>
              <a:rPr lang="en-US" dirty="0" err="1" smtClean="0"/>
              <a:t>pq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Property</a:t>
            </a:r>
            <a:r>
              <a:rPr lang="en-US" dirty="0" smtClean="0"/>
              <a:t>: If e is any number that is relatively prime to (p-1)(q-1),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</a:t>
            </a:r>
          </a:p>
          <a:p>
            <a:pPr lvl="1"/>
            <a:r>
              <a:rPr lang="en-US" dirty="0" smtClean="0"/>
              <a:t>If d is the inverse of e mod (p-1)(q-1), then for all x in {0,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N).</a:t>
            </a:r>
          </a:p>
          <a:p>
            <a:r>
              <a:rPr lang="en-US" dirty="0" smtClean="0">
                <a:sym typeface="Symbol"/>
              </a:rPr>
              <a:t>We have applied the property, now we prove it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7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put the next three slides online before the class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5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Property</a:t>
            </a:r>
            <a:r>
              <a:rPr lang="en-US" dirty="0" smtClean="0"/>
              <a:t>: If N=</a:t>
            </a:r>
            <a:r>
              <a:rPr lang="en-US" dirty="0" err="1" smtClean="0"/>
              <a:t>pq</a:t>
            </a:r>
            <a:r>
              <a:rPr lang="en-US" dirty="0" smtClean="0"/>
              <a:t> for 2 primes p and q, and if e is any number that is relatively prime to N' = (p-1)(q-1),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</a:t>
            </a:r>
          </a:p>
          <a:p>
            <a:pPr lvl="1"/>
            <a:r>
              <a:rPr lang="en-US" dirty="0" smtClean="0"/>
              <a:t>If d is the inverse of e mod (p-1)(q-1), then for all x in {0,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</a:t>
            </a:r>
          </a:p>
          <a:p>
            <a:r>
              <a:rPr lang="en-US" dirty="0" smtClean="0"/>
              <a:t>The second conclusion implies the first, so we prove the first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9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</a:t>
            </a:r>
            <a:r>
              <a:rPr lang="en-US" dirty="0" smtClean="0"/>
              <a:t>property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Proving</a:t>
            </a:r>
            <a:r>
              <a:rPr lang="en-US" dirty="0" smtClean="0"/>
              <a:t>: </a:t>
            </a:r>
            <a:r>
              <a:rPr lang="en-US" dirty="0" smtClean="0"/>
              <a:t>If N=</a:t>
            </a:r>
            <a:r>
              <a:rPr lang="en-US" dirty="0" err="1" smtClean="0"/>
              <a:t>pq</a:t>
            </a:r>
            <a:r>
              <a:rPr lang="en-US" dirty="0" smtClean="0"/>
              <a:t> for 2 primes p and q, and if e is any number that is relatively prime to N' = (p-1)(q-1), then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d is the inverse of e mod </a:t>
            </a:r>
            <a:r>
              <a:rPr lang="en-US" dirty="0" smtClean="0"/>
              <a:t>N’ then </a:t>
            </a:r>
            <a:r>
              <a:rPr lang="en-US" dirty="0" smtClean="0"/>
              <a:t>for all x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{</a:t>
            </a:r>
            <a:r>
              <a:rPr lang="en-US" dirty="0" smtClean="0"/>
              <a:t>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</a:t>
            </a:r>
          </a:p>
          <a:p>
            <a:pPr marL="342900" lvl="1" indent="-342900">
              <a:buFontTx/>
              <a:buChar char="•"/>
            </a:pPr>
            <a:r>
              <a:rPr lang="en-US" dirty="0" smtClean="0"/>
              <a:t>This is equivalent </a:t>
            </a:r>
            <a:r>
              <a:rPr lang="en-US" dirty="0"/>
              <a:t>to (</a:t>
            </a:r>
            <a:r>
              <a:rPr lang="en-US" dirty="0" err="1"/>
              <a:t>x</a:t>
            </a:r>
            <a:r>
              <a:rPr lang="en-US" baseline="30000" dirty="0" err="1"/>
              <a:t>e</a:t>
            </a:r>
            <a:r>
              <a:rPr lang="en-US" dirty="0"/>
              <a:t>)</a:t>
            </a:r>
            <a:r>
              <a:rPr lang="en-US" baseline="30000" dirty="0"/>
              <a:t>d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smtClean="0">
                <a:sym typeface="Symbol"/>
              </a:rPr>
              <a:t>x  0 </a:t>
            </a:r>
            <a:r>
              <a:rPr lang="en-US" dirty="0">
                <a:sym typeface="Symbol"/>
              </a:rPr>
              <a:t>(mod N</a:t>
            </a:r>
            <a:r>
              <a:rPr lang="en-US" dirty="0" smtClean="0">
                <a:sym typeface="Symbol"/>
              </a:rPr>
              <a:t>).  That’s what we show.</a:t>
            </a:r>
            <a:endParaRPr lang="en-US" dirty="0" smtClean="0"/>
          </a:p>
          <a:p>
            <a:r>
              <a:rPr lang="en-US" dirty="0" smtClean="0"/>
              <a:t>e is invertible mod </a:t>
            </a:r>
            <a:r>
              <a:rPr lang="en-US" dirty="0" smtClean="0"/>
              <a:t>N’. because </a:t>
            </a:r>
            <a:r>
              <a:rPr lang="en-US" dirty="0" smtClean="0"/>
              <a:t>it is relatively prime to </a:t>
            </a:r>
            <a:r>
              <a:rPr lang="en-US" dirty="0" smtClean="0"/>
              <a:t>N’.  </a:t>
            </a:r>
            <a:r>
              <a:rPr lang="en-US" dirty="0" smtClean="0"/>
              <a:t>Let d be its inverse</a:t>
            </a:r>
          </a:p>
          <a:p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>
                <a:sym typeface="Symbol"/>
              </a:rPr>
              <a:t>(mod </a:t>
            </a:r>
            <a:r>
              <a:rPr lang="en-US" dirty="0" smtClean="0">
                <a:sym typeface="Symbol"/>
              </a:rPr>
              <a:t>(p-1)(q-1</a:t>
            </a:r>
            <a:r>
              <a:rPr lang="en-US" dirty="0" smtClean="0">
                <a:sym typeface="Symbol"/>
              </a:rPr>
              <a:t>)), </a:t>
            </a:r>
            <a:r>
              <a:rPr lang="en-US" dirty="0" smtClean="0">
                <a:sym typeface="Symbol"/>
              </a:rPr>
              <a:t>so </a:t>
            </a:r>
            <a:r>
              <a:rPr lang="en-US" dirty="0" smtClean="0">
                <a:sym typeface="Symbol"/>
              </a:rPr>
              <a:t>there is an integer k such that </a:t>
            </a:r>
            <a:r>
              <a:rPr lang="en-US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= 1 + k(p-1)(q-1) </a:t>
            </a:r>
            <a:endParaRPr lang="en-US" dirty="0" smtClean="0">
              <a:sym typeface="Symbol"/>
            </a:endParaRPr>
          </a:p>
          <a:p>
            <a:r>
              <a:rPr lang="en-US" dirty="0" err="1" smtClean="0">
                <a:sym typeface="Symbol"/>
              </a:rPr>
              <a:t>x</a:t>
            </a:r>
            <a:r>
              <a:rPr lang="en-US" baseline="30000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– x = x</a:t>
            </a:r>
            <a:r>
              <a:rPr lang="en-US" baseline="30000" dirty="0" smtClean="0">
                <a:sym typeface="Symbol"/>
              </a:rPr>
              <a:t>1 + k(p-1)(q-1)</a:t>
            </a:r>
            <a:r>
              <a:rPr lang="en-US" dirty="0" smtClean="0">
                <a:sym typeface="Symbol"/>
              </a:rPr>
              <a:t> – x.  </a:t>
            </a:r>
            <a:r>
              <a:rPr lang="en-US" dirty="0" smtClean="0">
                <a:sym typeface="Symbol"/>
              </a:rPr>
              <a:t/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Show </a:t>
            </a:r>
            <a:r>
              <a:rPr lang="en-US" dirty="0" smtClean="0">
                <a:sym typeface="Symbol"/>
              </a:rPr>
              <a:t>that </a:t>
            </a:r>
            <a:r>
              <a:rPr lang="en-US" dirty="0">
                <a:sym typeface="Symbol"/>
              </a:rPr>
              <a:t>= x</a:t>
            </a:r>
            <a:r>
              <a:rPr lang="en-US" baseline="30000" dirty="0">
                <a:sym typeface="Symbol"/>
              </a:rPr>
              <a:t>1 + k(p-1)(q-1)</a:t>
            </a:r>
            <a:r>
              <a:rPr lang="en-US" dirty="0">
                <a:sym typeface="Symbol"/>
              </a:rPr>
              <a:t> – x </a:t>
            </a:r>
            <a:r>
              <a:rPr lang="en-US" dirty="0" smtClean="0">
                <a:sym typeface="Symbol"/>
              </a:rPr>
              <a:t> 0 (mod N</a:t>
            </a:r>
            <a:r>
              <a:rPr lang="en-US" dirty="0" smtClean="0">
                <a:sym typeface="Symbol"/>
              </a:rPr>
              <a:t>), and we’ll be done.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Next slide…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2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</a:t>
            </a:r>
            <a:r>
              <a:rPr lang="en-US" dirty="0" smtClean="0"/>
              <a:t>property 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6019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Left to show</a:t>
            </a:r>
            <a:r>
              <a:rPr lang="en-US" dirty="0" smtClean="0"/>
              <a:t>: </a:t>
            </a:r>
            <a:r>
              <a:rPr lang="en-US" dirty="0" smtClean="0"/>
              <a:t>If N=</a:t>
            </a:r>
            <a:r>
              <a:rPr lang="en-US" dirty="0" err="1" smtClean="0"/>
              <a:t>pq</a:t>
            </a:r>
            <a:r>
              <a:rPr lang="en-US" dirty="0" smtClean="0"/>
              <a:t> for 2 primes p and q, and if e is any number that is relatively prime to N' = (p-1)(q-1), then</a:t>
            </a:r>
          </a:p>
          <a:p>
            <a:pPr lvl="1"/>
            <a:r>
              <a:rPr lang="en-US" dirty="0" smtClean="0">
                <a:sym typeface="Symbol"/>
              </a:rPr>
              <a:t>x</a:t>
            </a:r>
            <a:r>
              <a:rPr lang="en-US" baseline="30000" dirty="0" smtClean="0">
                <a:sym typeface="Symbol"/>
              </a:rPr>
              <a:t>1 </a:t>
            </a:r>
            <a:r>
              <a:rPr lang="en-US" baseline="30000" dirty="0" smtClean="0">
                <a:sym typeface="Symbol"/>
              </a:rPr>
              <a:t>+ k(p-1)(q-1)</a:t>
            </a:r>
            <a:r>
              <a:rPr lang="en-US" dirty="0" smtClean="0">
                <a:sym typeface="Symbol"/>
              </a:rPr>
              <a:t> – </a:t>
            </a:r>
            <a:r>
              <a:rPr lang="en-US" dirty="0" smtClean="0">
                <a:sym typeface="Symbol"/>
              </a:rPr>
              <a:t>x  </a:t>
            </a:r>
            <a:r>
              <a:rPr lang="en-US" dirty="0" smtClean="0">
                <a:sym typeface="Symbol"/>
              </a:rPr>
              <a:t> 0 (mod N)</a:t>
            </a:r>
          </a:p>
          <a:p>
            <a:r>
              <a:rPr lang="en-US" dirty="0" smtClean="0">
                <a:sym typeface="Symbol"/>
              </a:rPr>
              <a:t>By Fermat's Little Theorem, </a:t>
            </a:r>
            <a:r>
              <a:rPr lang="en-US" dirty="0"/>
              <a:t>x^(p-1) </a:t>
            </a:r>
            <a:r>
              <a:rPr lang="en-US" dirty="0">
                <a:sym typeface="Symbol"/>
              </a:rPr>
              <a:t> 1 (mod p), </a:t>
            </a:r>
            <a:endParaRPr lang="en-US" dirty="0" smtClean="0">
              <a:sym typeface="Symbol"/>
            </a:endParaRPr>
          </a:p>
          <a:p>
            <a:pPr lvl="1"/>
            <a:r>
              <a:rPr lang="en-US" dirty="0" smtClean="0">
                <a:sym typeface="Symbol"/>
              </a:rPr>
              <a:t>so </a:t>
            </a:r>
            <a:r>
              <a:rPr lang="en-US" dirty="0">
                <a:sym typeface="Symbol"/>
              </a:rPr>
              <a:t>any power of that (in particular </a:t>
            </a:r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k</a:t>
            </a:r>
            <a:r>
              <a:rPr lang="en-US" baseline="30000" dirty="0">
                <a:sym typeface="Symbol"/>
              </a:rPr>
              <a:t>(p-1)(q-1)</a:t>
            </a:r>
            <a:r>
              <a:rPr lang="en-US" dirty="0">
                <a:sym typeface="Symbol"/>
              </a:rPr>
              <a:t>)  </a:t>
            </a:r>
            <a:r>
              <a:rPr lang="en-US" dirty="0" smtClean="0">
                <a:sym typeface="Symbol"/>
              </a:rPr>
              <a:t>is congruent to </a:t>
            </a:r>
            <a:r>
              <a:rPr lang="en-US" dirty="0">
                <a:sym typeface="Symbol"/>
              </a:rPr>
              <a:t>1 (mod p).</a:t>
            </a:r>
          </a:p>
          <a:p>
            <a:r>
              <a:rPr lang="en-US" dirty="0" smtClean="0">
                <a:sym typeface="Symbol"/>
              </a:rPr>
              <a:t>Subtract 1 from both sides: 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30000" dirty="0" err="1" smtClean="0">
                <a:sym typeface="Symbol"/>
              </a:rPr>
              <a:t>k</a:t>
            </a:r>
            <a:r>
              <a:rPr lang="en-US" baseline="30000" dirty="0" smtClean="0">
                <a:sym typeface="Symbol"/>
              </a:rPr>
              <a:t>(p-1</a:t>
            </a:r>
            <a:r>
              <a:rPr lang="en-US" baseline="30000" dirty="0">
                <a:sym typeface="Symbol"/>
              </a:rPr>
              <a:t>)(q-1</a:t>
            </a:r>
            <a:r>
              <a:rPr lang="en-US" baseline="30000" dirty="0" smtClean="0">
                <a:sym typeface="Symbol"/>
              </a:rPr>
              <a:t>)</a:t>
            </a:r>
            <a:r>
              <a:rPr lang="en-US" dirty="0" smtClean="0">
                <a:sym typeface="Symbol"/>
              </a:rPr>
              <a:t>-1 is divisible by p.  </a:t>
            </a:r>
          </a:p>
          <a:p>
            <a:r>
              <a:rPr lang="en-US" dirty="0" smtClean="0">
                <a:sym typeface="Symbol"/>
              </a:rPr>
              <a:t>Multiplying both sides by x, x</a:t>
            </a:r>
            <a:r>
              <a:rPr lang="en-US" baseline="30000" dirty="0" smtClean="0">
                <a:sym typeface="Symbol"/>
              </a:rPr>
              <a:t>1+k(p-1</a:t>
            </a:r>
            <a:r>
              <a:rPr lang="en-US" baseline="30000" dirty="0">
                <a:sym typeface="Symbol"/>
              </a:rPr>
              <a:t>)(q-1</a:t>
            </a:r>
            <a:r>
              <a:rPr lang="en-US" baseline="30000" dirty="0" smtClean="0">
                <a:sym typeface="Symbol"/>
              </a:rPr>
              <a:t>) </a:t>
            </a:r>
            <a:r>
              <a:rPr lang="en-US" dirty="0" smtClean="0">
                <a:sym typeface="Symbol"/>
              </a:rPr>
              <a:t>- x divisible by p</a:t>
            </a:r>
          </a:p>
          <a:p>
            <a:r>
              <a:rPr lang="en-US" dirty="0" smtClean="0">
                <a:sym typeface="Symbol"/>
              </a:rPr>
              <a:t> q is also prime,  so </a:t>
            </a:r>
            <a:r>
              <a:rPr lang="en-US" dirty="0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1+k(p-1)(q-1) </a:t>
            </a:r>
            <a:r>
              <a:rPr lang="en-US" dirty="0">
                <a:sym typeface="Symbol"/>
              </a:rPr>
              <a:t>- x</a:t>
            </a:r>
            <a:r>
              <a:rPr lang="en-US" dirty="0" smtClean="0">
                <a:sym typeface="Symbol"/>
              </a:rPr>
              <a:t> is divisible by q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dirty="0" smtClean="0">
                <a:sym typeface="Symbol"/>
              </a:rPr>
              <a:t>p and q are primes, </a:t>
            </a:r>
            <a:r>
              <a:rPr lang="en-US" dirty="0" smtClean="0">
                <a:sym typeface="Symbol"/>
              </a:rPr>
              <a:t>anything divisible by both p and q is divisible by </a:t>
            </a:r>
            <a:r>
              <a:rPr lang="en-US" dirty="0" err="1" smtClean="0">
                <a:sym typeface="Symbol"/>
              </a:rPr>
              <a:t>by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>
                <a:sym typeface="Symbol"/>
              </a:rPr>
              <a:t>pq</a:t>
            </a:r>
            <a:r>
              <a:rPr lang="en-US" dirty="0" smtClean="0">
                <a:sym typeface="Symbol"/>
              </a:rPr>
              <a:t> = </a:t>
            </a:r>
            <a:r>
              <a:rPr lang="en-US" dirty="0" smtClean="0">
                <a:sym typeface="Symbol"/>
              </a:rPr>
              <a:t>N.</a:t>
            </a:r>
          </a:p>
          <a:p>
            <a:pPr marL="342900" lvl="1" indent="-342900">
              <a:buFontTx/>
              <a:buChar char="•"/>
            </a:pPr>
            <a:r>
              <a:rPr lang="en-US" dirty="0" smtClean="0">
                <a:sym typeface="Symbol"/>
              </a:rPr>
              <a:t>Conclusion: (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30000" dirty="0" err="1" smtClean="0">
                <a:sym typeface="Symbol"/>
              </a:rPr>
              <a:t>e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d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30000" dirty="0" err="1" smtClean="0">
                <a:sym typeface="Symbol"/>
              </a:rPr>
              <a:t>ed</a:t>
            </a:r>
            <a:r>
              <a:rPr lang="en-US" dirty="0" smtClean="0">
                <a:sym typeface="Symbol"/>
              </a:rPr>
              <a:t> = </a:t>
            </a:r>
            <a:r>
              <a:rPr lang="en-US" dirty="0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1+k(p-1)(q-1) </a:t>
            </a:r>
            <a:r>
              <a:rPr lang="en-US" dirty="0">
                <a:sym typeface="Symbol"/>
              </a:rPr>
              <a:t> x (mod N)</a:t>
            </a:r>
          </a:p>
          <a:p>
            <a:r>
              <a:rPr lang="en-US" dirty="0" smtClean="0"/>
              <a:t>This is what we wanted to show.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6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Assumption</a:t>
            </a:r>
            <a:r>
              <a:rPr lang="en-US" dirty="0" smtClean="0"/>
              <a:t> (Factoring is hard!):</a:t>
            </a:r>
          </a:p>
          <a:p>
            <a:pPr lvl="1"/>
            <a:r>
              <a:rPr lang="en-US" dirty="0" smtClean="0"/>
              <a:t>Given N, e, and 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 mod N, it is computationally intractable to determine x</a:t>
            </a:r>
          </a:p>
          <a:p>
            <a:pPr lvl="1"/>
            <a:r>
              <a:rPr lang="en-US" dirty="0" smtClean="0"/>
              <a:t>What would it take to determine x?</a:t>
            </a:r>
          </a:p>
          <a:p>
            <a:r>
              <a:rPr lang="en-US" dirty="0" smtClean="0"/>
              <a:t>Presumably this will always be true if we choose N large enough</a:t>
            </a:r>
          </a:p>
          <a:p>
            <a:r>
              <a:rPr lang="en-US" dirty="0" smtClean="0"/>
              <a:t>But people have found other ways to attack RSA, by gathering additional information</a:t>
            </a:r>
          </a:p>
          <a:p>
            <a:r>
              <a:rPr lang="en-US" dirty="0" smtClean="0"/>
              <a:t>So these days, more sophisticated techniques are needed. </a:t>
            </a:r>
          </a:p>
          <a:p>
            <a:r>
              <a:rPr lang="en-US" dirty="0" smtClean="0"/>
              <a:t>MA/CSSE 479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4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primality testing, RSA or anything else?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1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Student 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Next Session, come prepared to discuss the interview with Donald Knuth (read it if you have not already done so – linked from schedule page, Session 3) 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and Brute Force Algorithms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- and amortization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Today: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Cryptography Introduction (Section 2)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RSA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We'll only scratch the surface, but there is MA/CSSE 479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7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want to transmit a message </a:t>
            </a:r>
            <a:r>
              <a:rPr lang="en-US" b="1" dirty="0" smtClean="0"/>
              <a:t>m</a:t>
            </a:r>
            <a:r>
              <a:rPr lang="en-US" dirty="0" smtClean="0"/>
              <a:t> to you </a:t>
            </a:r>
          </a:p>
          <a:p>
            <a:pPr lvl="1"/>
            <a:r>
              <a:rPr lang="en-US" dirty="0" smtClean="0"/>
              <a:t>in a form </a:t>
            </a:r>
            <a:r>
              <a:rPr lang="en-US" b="1" dirty="0" smtClean="0"/>
              <a:t>e</a:t>
            </a:r>
            <a:r>
              <a:rPr lang="en-US" dirty="0" smtClean="0"/>
              <a:t>(</a:t>
            </a:r>
            <a:r>
              <a:rPr lang="en-US" b="1" dirty="0" smtClean="0"/>
              <a:t>m</a:t>
            </a:r>
            <a:r>
              <a:rPr lang="en-US" dirty="0" smtClean="0"/>
              <a:t>) that you can readily decode by running </a:t>
            </a:r>
            <a:r>
              <a:rPr lang="en-US" b="1" dirty="0" smtClean="0"/>
              <a:t>d</a:t>
            </a:r>
            <a:r>
              <a:rPr lang="en-US" dirty="0" smtClean="0"/>
              <a:t>(</a:t>
            </a:r>
            <a:r>
              <a:rPr lang="en-US" b="1" dirty="0" smtClean="0"/>
              <a:t>e</a:t>
            </a:r>
            <a:r>
              <a:rPr lang="en-US" dirty="0" smtClean="0"/>
              <a:t>(</a:t>
            </a:r>
            <a:r>
              <a:rPr lang="en-US" b="1" dirty="0" smtClean="0"/>
              <a:t>m</a:t>
            </a:r>
            <a:r>
              <a:rPr lang="en-US" dirty="0" smtClean="0"/>
              <a:t>)), </a:t>
            </a:r>
          </a:p>
          <a:p>
            <a:pPr lvl="1"/>
            <a:r>
              <a:rPr lang="en-US" dirty="0" smtClean="0"/>
              <a:t>And that an eavesdropper has little chance of decoding</a:t>
            </a:r>
          </a:p>
          <a:p>
            <a:r>
              <a:rPr lang="en-US" dirty="0" smtClean="0"/>
              <a:t>Private-key protocols</a:t>
            </a:r>
          </a:p>
          <a:p>
            <a:pPr lvl="1"/>
            <a:r>
              <a:rPr lang="en-US" dirty="0" smtClean="0"/>
              <a:t>You and I meet beforehand and agree on e and d.</a:t>
            </a:r>
          </a:p>
          <a:p>
            <a:r>
              <a:rPr lang="en-US" dirty="0" smtClean="0"/>
              <a:t>Public-key protocols</a:t>
            </a:r>
          </a:p>
          <a:p>
            <a:pPr lvl="1"/>
            <a:r>
              <a:rPr lang="en-US" dirty="0" smtClean="0"/>
              <a:t>You publish an e for which you know the d, but it is very difficult for someone else to guess the d.</a:t>
            </a:r>
          </a:p>
          <a:p>
            <a:pPr lvl="1"/>
            <a:r>
              <a:rPr lang="en-US" dirty="0" smtClean="0"/>
              <a:t>Then I can use e to encode messages that only you* can decode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803500"/>
            <a:ext cx="7239000" cy="40011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and anyone else who can figure out what d is if they know 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63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can be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a message is a sequence of bits …</a:t>
            </a:r>
          </a:p>
          <a:p>
            <a:r>
              <a:rPr lang="en-US" dirty="0" smtClean="0"/>
              <a:t>We can consider the message to be a sequence of  b-bit integers (where b is fairly large), and encode each of those integers.</a:t>
            </a:r>
          </a:p>
          <a:p>
            <a:r>
              <a:rPr lang="en-US" dirty="0" smtClean="0"/>
              <a:t>Here we focus on encoding and decoding a single integer.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Rivest</a:t>
            </a:r>
            <a:r>
              <a:rPr lang="en-US" dirty="0" smtClean="0"/>
              <a:t>-Shamir-</a:t>
            </a:r>
            <a:r>
              <a:rPr lang="en-US" dirty="0" err="1" smtClean="0"/>
              <a:t>Adleman</a:t>
            </a:r>
            <a:r>
              <a:rPr lang="en-US" dirty="0" smtClean="0"/>
              <a:t> (1977)</a:t>
            </a:r>
          </a:p>
          <a:p>
            <a:pPr lvl="1"/>
            <a:r>
              <a:rPr lang="en-US" dirty="0" smtClean="0"/>
              <a:t>A reference :  Mark Weiss, Data Structures and Problem Solving Using Java, Sectio</a:t>
            </a:r>
            <a:r>
              <a:rPr lang="en-US" dirty="0"/>
              <a:t>n</a:t>
            </a:r>
            <a:r>
              <a:rPr lang="en-US" dirty="0" smtClean="0"/>
              <a:t> 7.4</a:t>
            </a:r>
          </a:p>
          <a:p>
            <a:r>
              <a:rPr lang="en-US" dirty="0" smtClean="0"/>
              <a:t>Consider a message to be a number modulo N, an k-bit number (longer messages can be broken up into k-bit pieces)</a:t>
            </a:r>
          </a:p>
          <a:p>
            <a:r>
              <a:rPr lang="en-US" dirty="0" smtClean="0"/>
              <a:t>The encryption function will be a bijection on </a:t>
            </a:r>
            <a:br>
              <a:rPr lang="en-US" dirty="0" smtClean="0"/>
            </a:br>
            <a:r>
              <a:rPr lang="en-US" dirty="0" smtClean="0"/>
              <a:t>{0, 1, …, N-1}, and the decryption function will be its inverse</a:t>
            </a:r>
          </a:p>
          <a:p>
            <a:r>
              <a:rPr lang="en-US" dirty="0" smtClean="0"/>
              <a:t>How to pick the N and the bijection?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562600"/>
            <a:ext cx="7239000" cy="1077218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bijection</a:t>
            </a:r>
            <a:r>
              <a:rPr lang="en-US" sz="2400" b="1" dirty="0" smtClean="0"/>
              <a:t>: </a:t>
            </a:r>
            <a:r>
              <a:rPr lang="en-US" sz="2000" dirty="0" smtClean="0"/>
              <a:t>a function f from a set X to a set Y with the property that for every y in Y, there is exactly one x in X such that f(x) = y. In other words, f is both one-to-one and onto.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043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= p 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Pick two large primes, p and q, and let N = </a:t>
            </a:r>
            <a:r>
              <a:rPr lang="en-US" dirty="0" err="1" smtClean="0"/>
              <a:t>pq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Property</a:t>
            </a:r>
            <a:r>
              <a:rPr lang="en-US" dirty="0" smtClean="0"/>
              <a:t>: If e is any number that is relatively prime to N' = (p-1)(q-1),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</a:t>
            </a:r>
          </a:p>
          <a:p>
            <a:pPr lvl="1"/>
            <a:r>
              <a:rPr lang="en-US" dirty="0" smtClean="0"/>
              <a:t>If d is the inverse of e mod (p-1)(q-1), then for all x in {0,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N).</a:t>
            </a:r>
          </a:p>
          <a:p>
            <a:r>
              <a:rPr lang="en-US" dirty="0" smtClean="0">
                <a:sym typeface="Symbol"/>
              </a:rPr>
              <a:t>We'll first apply this property, then prove it.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396335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Q3-4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66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and Private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(bijection) property tells us that </a:t>
            </a:r>
            <a:br>
              <a:rPr lang="en-US" dirty="0" smtClean="0"/>
            </a:b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reasonable way to encode messages, since no information is lost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If you publish (N, e) as your </a:t>
            </a:r>
            <a:r>
              <a:rPr lang="en-US" i="1" dirty="0" smtClean="0">
                <a:sym typeface="Wingdings" pitchFamily="2" charset="2"/>
              </a:rPr>
              <a:t>public key</a:t>
            </a:r>
            <a:r>
              <a:rPr lang="en-US" dirty="0" smtClean="0">
                <a:sym typeface="Wingdings" pitchFamily="2" charset="2"/>
              </a:rPr>
              <a:t>, anyone can encrypt and send messages to you</a:t>
            </a:r>
          </a:p>
          <a:p>
            <a:r>
              <a:rPr lang="en-US" dirty="0" smtClean="0">
                <a:sym typeface="Wingdings" pitchFamily="2" charset="2"/>
              </a:rPr>
              <a:t>The second tells how to decrypt a message</a:t>
            </a:r>
          </a:p>
          <a:p>
            <a:pPr lvl="1"/>
            <a:r>
              <a:rPr lang="en-US" dirty="0" smtClean="0"/>
              <a:t>When you receive a message m', you can decode it by calculating (m')</a:t>
            </a:r>
            <a:r>
              <a:rPr lang="en-US" baseline="30000" dirty="0" smtClean="0"/>
              <a:t>d</a:t>
            </a:r>
            <a:r>
              <a:rPr lang="en-US" dirty="0" smtClean="0"/>
              <a:t> mod 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64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(from Wikipedia)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p=61, q=53.  Compute N = </a:t>
            </a:r>
            <a:r>
              <a:rPr lang="en-US" dirty="0" err="1" smtClean="0"/>
              <a:t>pq</a:t>
            </a:r>
            <a:r>
              <a:rPr lang="en-US" dirty="0" smtClean="0"/>
              <a:t> = 3233</a:t>
            </a:r>
          </a:p>
          <a:p>
            <a:r>
              <a:rPr lang="en-US" dirty="0" smtClean="0"/>
              <a:t>(p-1)(q-1) = 60∙52 = 3120</a:t>
            </a:r>
          </a:p>
          <a:p>
            <a:r>
              <a:rPr lang="en-US" dirty="0" smtClean="0"/>
              <a:t>Choose e=17 (relatively prime to 3120)</a:t>
            </a:r>
          </a:p>
          <a:p>
            <a:r>
              <a:rPr lang="en-US" dirty="0" smtClean="0"/>
              <a:t>Compute multiplicative inverse of 17 (mod 3120)</a:t>
            </a:r>
          </a:p>
          <a:p>
            <a:pPr lvl="1"/>
            <a:r>
              <a:rPr lang="en-US" dirty="0" smtClean="0"/>
              <a:t>d = 2753  (evidence: 17∙2753 = 46801 = 1 + 15∙3120)</a:t>
            </a:r>
          </a:p>
          <a:p>
            <a:r>
              <a:rPr lang="en-US" dirty="0" smtClean="0"/>
              <a:t>To encrypt m=123, take 123</a:t>
            </a:r>
            <a:r>
              <a:rPr lang="en-US" baseline="30000" dirty="0" smtClean="0"/>
              <a:t>17</a:t>
            </a:r>
            <a:r>
              <a:rPr lang="en-US" dirty="0" smtClean="0"/>
              <a:t> (mod 3233) = 855</a:t>
            </a:r>
          </a:p>
          <a:p>
            <a:r>
              <a:rPr lang="en-US" dirty="0" smtClean="0"/>
              <a:t>To decrypt 855, take 855</a:t>
            </a:r>
            <a:r>
              <a:rPr lang="en-US" baseline="30000" dirty="0" smtClean="0"/>
              <a:t>2753</a:t>
            </a:r>
            <a:r>
              <a:rPr lang="en-US" dirty="0" smtClean="0"/>
              <a:t> (mod 3233) = 123</a:t>
            </a:r>
          </a:p>
          <a:p>
            <a:r>
              <a:rPr lang="en-US" dirty="0" smtClean="0"/>
              <a:t>In practice, we would use much larger numbers for  p and q.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396335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Q5-6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377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15529</TotalTime>
  <Words>1006</Words>
  <Application>Microsoft Office PowerPoint</Application>
  <PresentationFormat>On-screen Show (4:3)</PresentationFormat>
  <Paragraphs>119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10</vt:lpstr>
      <vt:lpstr>Cryptography introduction</vt:lpstr>
      <vt:lpstr>Cryptography Scenario</vt:lpstr>
      <vt:lpstr>Messages can be integers</vt:lpstr>
      <vt:lpstr>RSA Public-key Cryptography</vt:lpstr>
      <vt:lpstr>N = p q</vt:lpstr>
      <vt:lpstr>Public and Private Keys</vt:lpstr>
      <vt:lpstr>Example (from Wikipedia)</vt:lpstr>
      <vt:lpstr>Recap: RSA Public-key Cryptography</vt:lpstr>
      <vt:lpstr>PowerPoint Presentation</vt:lpstr>
      <vt:lpstr>Proof of the property</vt:lpstr>
      <vt:lpstr>Proof of the property part 2</vt:lpstr>
      <vt:lpstr>Proof of the property part 3</vt:lpstr>
      <vt:lpstr>RSA security</vt:lpstr>
      <vt:lpstr>Student questions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590</cp:revision>
  <cp:lastPrinted>2014-09-19T13:42:01Z</cp:lastPrinted>
  <dcterms:modified xsi:type="dcterms:W3CDTF">2014-09-19T14:17:44Z</dcterms:modified>
</cp:coreProperties>
</file>