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70" r:id="rId3"/>
    <p:sldId id="371" r:id="rId4"/>
    <p:sldId id="388" r:id="rId5"/>
    <p:sldId id="372" r:id="rId6"/>
    <p:sldId id="374" r:id="rId7"/>
    <p:sldId id="375" r:id="rId8"/>
    <p:sldId id="376" r:id="rId9"/>
    <p:sldId id="377" r:id="rId10"/>
    <p:sldId id="378" r:id="rId11"/>
    <p:sldId id="387" r:id="rId12"/>
    <p:sldId id="379" r:id="rId13"/>
    <p:sldId id="380" r:id="rId14"/>
    <p:sldId id="381" r:id="rId15"/>
    <p:sldId id="382" r:id="rId16"/>
    <p:sldId id="383" r:id="rId17"/>
    <p:sldId id="384" r:id="rId18"/>
    <p:sldId id="385" r:id="rId19"/>
    <p:sldId id="386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81716" autoAdjust="0"/>
  </p:normalViewPr>
  <p:slideViewPr>
    <p:cSldViewPr snapToObjects="1">
      <p:cViewPr varScale="1">
        <p:scale>
          <a:sx n="56" d="100"/>
          <a:sy n="56" d="100"/>
        </p:scale>
        <p:origin x="84" y="15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8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324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86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7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223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58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446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85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Another example (</a:t>
            </a:r>
            <a:r>
              <a:rPr lang="en-US" b="1" dirty="0" err="1" smtClean="0"/>
              <a:t>Dasgupta</a:t>
            </a:r>
            <a:r>
              <a:rPr lang="en-US" b="1" dirty="0" smtClean="0"/>
              <a:t> p 33):</a:t>
            </a:r>
          </a:p>
          <a:p>
            <a:endParaRPr lang="en-US" dirty="0" smtClean="0"/>
          </a:p>
          <a:p>
            <a:r>
              <a:rPr lang="en-US" dirty="0" smtClean="0"/>
              <a:t>N=55</a:t>
            </a:r>
            <a:r>
              <a:rPr lang="en-US" baseline="0" dirty="0" smtClean="0"/>
              <a:t> = 5*11. e = 3, d = 3</a:t>
            </a:r>
            <a:r>
              <a:rPr lang="en-US" baseline="30000" dirty="0" smtClean="0"/>
              <a:t>-1</a:t>
            </a:r>
            <a:r>
              <a:rPr lang="en-US" baseline="0" dirty="0" smtClean="0"/>
              <a:t> mod 40 = 27.  </a:t>
            </a:r>
            <a:br>
              <a:rPr lang="en-US" baseline="0" dirty="0" smtClean="0"/>
            </a:br>
            <a:r>
              <a:rPr lang="en-US" baseline="0" dirty="0" smtClean="0"/>
              <a:t>13^3 = 52 mod 55,   52^27 = 13 mod 55.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117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1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this algorithm may produce a “false prime”, but the probability is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87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 is odd?</a:t>
            </a:r>
          </a:p>
          <a:p>
            <a:endParaRPr lang="en-US" dirty="0" smtClean="0"/>
          </a:p>
          <a:p>
            <a:r>
              <a:rPr lang="en-US" dirty="0" smtClean="0"/>
              <a:t>Or</a:t>
            </a:r>
            <a:r>
              <a:rPr lang="en-US" baseline="0" dirty="0" smtClean="0"/>
              <a:t> should I say "u are odd".  To most of the world outside Rose-Hulman, if you would take this course or any 400-level CSSE course, U must be odd!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 that this factorization of N-1 can be fast.  Just count how many bits at the end of N-1 are 0 to get t, and then bit-shift N-1 to get u.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ON BOARD: </a:t>
            </a:r>
            <a:r>
              <a:rPr lang="en-US" baseline="0" dirty="0" smtClean="0"/>
              <a:t>Note that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N-1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= a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u(2^t)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=(…( (a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… )</a:t>
            </a:r>
            <a:r>
              <a:rPr lang="en-US" sz="1200" kern="1200" baseline="30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          square t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27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through another example</a:t>
            </a:r>
            <a:r>
              <a:rPr lang="en-US" baseline="0" dirty="0" smtClean="0"/>
              <a:t> with the students.  N = 105.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Suppose we first try a = 8.  (Use the </a:t>
            </a:r>
            <a:r>
              <a:rPr lang="en-US" baseline="0" dirty="0" err="1" smtClean="0"/>
              <a:t>modexp</a:t>
            </a:r>
            <a:r>
              <a:rPr lang="en-US" baseline="0" dirty="0" smtClean="0"/>
              <a:t> interactive program).</a:t>
            </a:r>
          </a:p>
          <a:p>
            <a:r>
              <a:rPr lang="en-US" baseline="0" dirty="0" smtClean="0"/>
              <a:t>Enter 8, 104, 105:  Get 1.  So it passes the Fermat test.</a:t>
            </a:r>
          </a:p>
          <a:p>
            <a:r>
              <a:rPr lang="en-US" baseline="0" dirty="0" smtClean="0"/>
              <a:t>What is u? (13).  Do 8^13 (8), 8^26(64), 8^52 (1)</a:t>
            </a:r>
          </a:p>
          <a:p>
            <a:r>
              <a:rPr lang="en-US" baseline="0" dirty="0" smtClean="0"/>
              <a:t>Then 29^104 = 1.  29^13 = 29, 29^26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9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Proof (by</a:t>
            </a:r>
            <a:r>
              <a:rPr lang="en-US" baseline="0" dirty="0" smtClean="0"/>
              <a:t> contrapositive), </a:t>
            </a:r>
          </a:p>
          <a:p>
            <a:r>
              <a:rPr lang="en-US" baseline="0" dirty="0" smtClean="0"/>
              <a:t>write the actual contrapositive on the board.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26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85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33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13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37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9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Primality Testing</a:t>
            </a:r>
          </a:p>
          <a:p>
            <a:endParaRPr lang="en-US" sz="2800" b="1" dirty="0"/>
          </a:p>
          <a:p>
            <a:r>
              <a:rPr lang="en-US" sz="2800" b="1" dirty="0" smtClean="0"/>
              <a:t>Encryption Intro</a:t>
            </a:r>
          </a:p>
          <a:p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Prime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generate a random </a:t>
            </a:r>
            <a:r>
              <a:rPr lang="en-US" dirty="0" smtClean="0"/>
              <a:t>k-bit </a:t>
            </a:r>
            <a:r>
              <a:rPr lang="en-US" dirty="0" smtClean="0"/>
              <a:t>prime: </a:t>
            </a:r>
          </a:p>
          <a:p>
            <a:pPr lvl="1"/>
            <a:r>
              <a:rPr lang="en-US" dirty="0" smtClean="0"/>
              <a:t>Pick a random k-bit number N</a:t>
            </a:r>
          </a:p>
          <a:p>
            <a:pPr lvl="1"/>
            <a:r>
              <a:rPr lang="en-US" dirty="0" smtClean="0"/>
              <a:t>Run a primality test on N</a:t>
            </a:r>
          </a:p>
          <a:p>
            <a:pPr lvl="1"/>
            <a:r>
              <a:rPr lang="en-US" dirty="0" smtClean="0"/>
              <a:t>If it passes, output N</a:t>
            </a:r>
          </a:p>
          <a:p>
            <a:pPr lvl="1"/>
            <a:r>
              <a:rPr lang="en-US" dirty="0" smtClean="0"/>
              <a:t>Else repeat the process</a:t>
            </a:r>
          </a:p>
          <a:p>
            <a:pPr lvl="1"/>
            <a:r>
              <a:rPr lang="en-US" dirty="0" smtClean="0"/>
              <a:t>Expected number of iterations is </a:t>
            </a:r>
            <a:r>
              <a:rPr lang="az-Cyrl-AZ" dirty="0" smtClean="0"/>
              <a:t>Ѳ</a:t>
            </a:r>
            <a:r>
              <a:rPr lang="en-US" dirty="0" smtClean="0"/>
              <a:t>(k)</a:t>
            </a:r>
          </a:p>
        </p:txBody>
      </p:sp>
    </p:spTree>
    <p:extLst>
      <p:ext uri="{BB962C8B-B14F-4D97-AF65-F5344CB8AC3E}">
        <p14:creationId xmlns:p14="http://schemas.microsoft.com/office/powerpoint/2010/main" val="38381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43000"/>
            <a:ext cx="8754894" cy="2743200"/>
          </a:xfrm>
        </p:spPr>
      </p:pic>
    </p:spTree>
    <p:extLst>
      <p:ext uri="{BB962C8B-B14F-4D97-AF65-F5344CB8AC3E}">
        <p14:creationId xmlns:p14="http://schemas.microsoft.com/office/powerpoint/2010/main" val="302705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introduction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We'll only scratch the surface, but there is MA/CSSE 479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34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want to transmit a message </a:t>
            </a:r>
            <a:r>
              <a:rPr lang="en-US" b="1" dirty="0" smtClean="0"/>
              <a:t>m</a:t>
            </a:r>
            <a:r>
              <a:rPr lang="en-US" dirty="0" smtClean="0"/>
              <a:t> to you </a:t>
            </a:r>
          </a:p>
          <a:p>
            <a:pPr lvl="1"/>
            <a:r>
              <a:rPr lang="en-US" dirty="0" smtClean="0"/>
              <a:t>in a form </a:t>
            </a:r>
            <a:r>
              <a:rPr lang="en-US" b="1" dirty="0" smtClean="0"/>
              <a:t>e</a:t>
            </a:r>
            <a:r>
              <a:rPr lang="en-US" dirty="0" smtClean="0"/>
              <a:t>(</a:t>
            </a:r>
            <a:r>
              <a:rPr lang="en-US" b="1" dirty="0" smtClean="0"/>
              <a:t>m</a:t>
            </a:r>
            <a:r>
              <a:rPr lang="en-US" dirty="0" smtClean="0"/>
              <a:t>) that you can readily decode by running </a:t>
            </a:r>
            <a:r>
              <a:rPr lang="en-US" b="1" dirty="0" smtClean="0"/>
              <a:t>d</a:t>
            </a:r>
            <a:r>
              <a:rPr lang="en-US" dirty="0" smtClean="0"/>
              <a:t>(</a:t>
            </a:r>
            <a:r>
              <a:rPr lang="en-US" b="1" dirty="0" smtClean="0"/>
              <a:t>e</a:t>
            </a:r>
            <a:r>
              <a:rPr lang="en-US" dirty="0" smtClean="0"/>
              <a:t>(</a:t>
            </a:r>
            <a:r>
              <a:rPr lang="en-US" b="1" dirty="0" smtClean="0"/>
              <a:t>m</a:t>
            </a:r>
            <a:r>
              <a:rPr lang="en-US" dirty="0" smtClean="0"/>
              <a:t>)), </a:t>
            </a:r>
          </a:p>
          <a:p>
            <a:pPr lvl="1"/>
            <a:r>
              <a:rPr lang="en-US" dirty="0" smtClean="0"/>
              <a:t>And that an eavesdropper has little chance of decoding</a:t>
            </a:r>
          </a:p>
          <a:p>
            <a:r>
              <a:rPr lang="en-US" dirty="0" smtClean="0"/>
              <a:t>Private-key protocols</a:t>
            </a:r>
          </a:p>
          <a:p>
            <a:pPr lvl="1"/>
            <a:r>
              <a:rPr lang="en-US" dirty="0" smtClean="0"/>
              <a:t>You and I meet beforehand and agree on e and d.</a:t>
            </a:r>
          </a:p>
          <a:p>
            <a:r>
              <a:rPr lang="en-US" dirty="0" smtClean="0"/>
              <a:t>Public-key protocols</a:t>
            </a:r>
          </a:p>
          <a:p>
            <a:pPr lvl="1"/>
            <a:r>
              <a:rPr lang="en-US" dirty="0" smtClean="0"/>
              <a:t>You publish an e for which you know the d, but it is very difficult for someone else to guess the d.</a:t>
            </a:r>
          </a:p>
          <a:p>
            <a:pPr lvl="1"/>
            <a:r>
              <a:rPr lang="en-US" dirty="0" smtClean="0"/>
              <a:t>Then I can use e to encode messages that only you* can decode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803500"/>
            <a:ext cx="7239000" cy="40011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and anyone else who can figure out what d is if they know 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208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can be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a message is a sequence of bits …</a:t>
            </a:r>
          </a:p>
          <a:p>
            <a:r>
              <a:rPr lang="en-US" dirty="0" smtClean="0"/>
              <a:t>We can consider the message to be a sequence of  b-bit integers (where b is fairly large), and encode each of those integers.</a:t>
            </a:r>
          </a:p>
          <a:p>
            <a:r>
              <a:rPr lang="en-US" dirty="0" smtClean="0"/>
              <a:t>Here we focus on encoding and decoding a single integer.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2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39" y="1093304"/>
            <a:ext cx="82296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Rivest</a:t>
            </a:r>
            <a:r>
              <a:rPr lang="en-US" dirty="0" smtClean="0"/>
              <a:t>-Shamir-</a:t>
            </a:r>
            <a:r>
              <a:rPr lang="en-US" dirty="0" err="1" smtClean="0"/>
              <a:t>Adleman</a:t>
            </a:r>
            <a:r>
              <a:rPr lang="en-US" dirty="0" smtClean="0"/>
              <a:t> (1977)</a:t>
            </a:r>
          </a:p>
          <a:p>
            <a:pPr lvl="1"/>
            <a:r>
              <a:rPr lang="en-US" dirty="0" smtClean="0"/>
              <a:t>A reference :  Mark Weiss, Data Structures and Problem Solving Using Java, Sectio</a:t>
            </a:r>
            <a:r>
              <a:rPr lang="en-US" dirty="0"/>
              <a:t>n</a:t>
            </a:r>
            <a:r>
              <a:rPr lang="en-US" dirty="0" smtClean="0"/>
              <a:t> 7.4</a:t>
            </a:r>
          </a:p>
          <a:p>
            <a:r>
              <a:rPr lang="en-US" dirty="0" smtClean="0"/>
              <a:t>Consider a message to be a number modulo N, an k-bit number (longer messages can be broken up into k-bit pieces)</a:t>
            </a:r>
          </a:p>
          <a:p>
            <a:r>
              <a:rPr lang="en-US" dirty="0" smtClean="0"/>
              <a:t>The encryption function will be a bijection on </a:t>
            </a:r>
            <a:br>
              <a:rPr lang="en-US" dirty="0" smtClean="0"/>
            </a:br>
            <a:r>
              <a:rPr lang="en-US" dirty="0" smtClean="0"/>
              <a:t>{0, 1, …, N-1}, and the decryption function will be its inverse</a:t>
            </a:r>
          </a:p>
          <a:p>
            <a:r>
              <a:rPr lang="en-US" dirty="0" smtClean="0"/>
              <a:t>How to pick the N and the bijection?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562600"/>
            <a:ext cx="7239000" cy="1077218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bijection</a:t>
            </a:r>
            <a:r>
              <a:rPr lang="en-US" sz="2400" b="1" dirty="0" smtClean="0"/>
              <a:t>: </a:t>
            </a:r>
            <a:r>
              <a:rPr lang="en-US" sz="2000" dirty="0" smtClean="0"/>
              <a:t>a function f from a set X to a set Y with the property that for every y in Y, there is exactly one x in X such that f(x) = y. In other words, f is both one-to-one and onto.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8563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= p 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Pick two large primes, p and q, and let N = </a:t>
            </a:r>
            <a:r>
              <a:rPr lang="en-US" dirty="0" err="1" smtClean="0"/>
              <a:t>pq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Property</a:t>
            </a:r>
            <a:r>
              <a:rPr lang="en-US" dirty="0" smtClean="0"/>
              <a:t>: If e is any number that is relatively prime to N' = (p-1)(q-1),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N-1}, and </a:t>
            </a:r>
          </a:p>
          <a:p>
            <a:pPr lvl="1"/>
            <a:r>
              <a:rPr lang="en-US" dirty="0" smtClean="0"/>
              <a:t>If d is the inverse of e mod (p-1)(q-1), then for all x in {0,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N).</a:t>
            </a:r>
          </a:p>
          <a:p>
            <a:r>
              <a:rPr lang="en-US" dirty="0" smtClean="0">
                <a:sym typeface="Symbol"/>
              </a:rPr>
              <a:t>We'll first apply this property, then prove it.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and Private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(bijection) property tells us that </a:t>
            </a:r>
            <a:br>
              <a:rPr lang="en-US" dirty="0" smtClean="0"/>
            </a:b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reasonable way to encode messages, since no information is lost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If you publish (N, e) as your </a:t>
            </a:r>
            <a:r>
              <a:rPr lang="en-US" i="1" dirty="0" smtClean="0">
                <a:sym typeface="Wingdings" pitchFamily="2" charset="2"/>
              </a:rPr>
              <a:t>public key</a:t>
            </a:r>
            <a:r>
              <a:rPr lang="en-US" dirty="0" smtClean="0">
                <a:sym typeface="Wingdings" pitchFamily="2" charset="2"/>
              </a:rPr>
              <a:t>, anyone can encrypt and send messages to you</a:t>
            </a:r>
          </a:p>
          <a:p>
            <a:r>
              <a:rPr lang="en-US" dirty="0" smtClean="0">
                <a:sym typeface="Wingdings" pitchFamily="2" charset="2"/>
              </a:rPr>
              <a:t>The second tells how to decrypt a message</a:t>
            </a:r>
          </a:p>
          <a:p>
            <a:pPr lvl="1"/>
            <a:r>
              <a:rPr lang="en-US" dirty="0" smtClean="0"/>
              <a:t>When you receive a message m', you can decode it by calculating (m')</a:t>
            </a:r>
            <a:r>
              <a:rPr lang="en-US" baseline="30000" dirty="0" smtClean="0"/>
              <a:t>d</a:t>
            </a:r>
            <a:r>
              <a:rPr lang="en-US" dirty="0" smtClean="0"/>
              <a:t> mod 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6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(from Wikipedia)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p=61, q=53.  Compute N = </a:t>
            </a:r>
            <a:r>
              <a:rPr lang="en-US" dirty="0" err="1" smtClean="0"/>
              <a:t>pq</a:t>
            </a:r>
            <a:r>
              <a:rPr lang="en-US" dirty="0" smtClean="0"/>
              <a:t> = 3233</a:t>
            </a:r>
          </a:p>
          <a:p>
            <a:r>
              <a:rPr lang="en-US" dirty="0" smtClean="0"/>
              <a:t>(p-1)(q-1) = 60∙52 = 3120</a:t>
            </a:r>
          </a:p>
          <a:p>
            <a:r>
              <a:rPr lang="en-US" dirty="0" smtClean="0"/>
              <a:t>Choose e=17 (relatively prime to 3120)</a:t>
            </a:r>
          </a:p>
          <a:p>
            <a:r>
              <a:rPr lang="en-US" dirty="0" smtClean="0"/>
              <a:t>Compute multiplicative inverse of 17 (mod 3120)</a:t>
            </a:r>
          </a:p>
          <a:p>
            <a:pPr lvl="1"/>
            <a:r>
              <a:rPr lang="en-US" dirty="0" smtClean="0"/>
              <a:t>d = 2753  (evidence: 17∙2753 = 46801 = 1 + 15∙3120)</a:t>
            </a:r>
          </a:p>
          <a:p>
            <a:r>
              <a:rPr lang="en-US" dirty="0" smtClean="0"/>
              <a:t>To encrypt m=123, take 123</a:t>
            </a:r>
            <a:r>
              <a:rPr lang="en-US" baseline="30000" dirty="0" smtClean="0"/>
              <a:t>17</a:t>
            </a:r>
            <a:r>
              <a:rPr lang="en-US" dirty="0" smtClean="0"/>
              <a:t> (mod 3233) = 855</a:t>
            </a:r>
          </a:p>
          <a:p>
            <a:r>
              <a:rPr lang="en-US" dirty="0" smtClean="0"/>
              <a:t>To decrypt 855, take 855</a:t>
            </a:r>
            <a:r>
              <a:rPr lang="en-US" baseline="30000" dirty="0" smtClean="0"/>
              <a:t>2753</a:t>
            </a:r>
            <a:r>
              <a:rPr lang="en-US" dirty="0" smtClean="0"/>
              <a:t> (mod 3233) = 123</a:t>
            </a:r>
          </a:p>
          <a:p>
            <a:r>
              <a:rPr lang="en-US" dirty="0" smtClean="0"/>
              <a:t>In practice, we would use much larger numbers for  p and q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exams, smaller numbers </a:t>
            </a:r>
            <a:r>
              <a:rPr lang="en-US" dirty="0" smtClean="0">
                <a:sym typeface="Wingdings" panose="05000000000000000000" pitchFamily="2" charset="2"/>
              </a:rPr>
              <a:t>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6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RSA Public-key 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a message to be a number modulo N, n k-bit number (longer messages can be broken up into n-bit pieces)</a:t>
            </a:r>
          </a:p>
          <a:p>
            <a:r>
              <a:rPr lang="en-US" dirty="0" smtClean="0"/>
              <a:t>Pick any two large primes, p and q, and let N = </a:t>
            </a:r>
            <a:r>
              <a:rPr lang="en-US" dirty="0" err="1" smtClean="0"/>
              <a:t>pq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Property</a:t>
            </a:r>
            <a:r>
              <a:rPr lang="en-US" dirty="0" smtClean="0"/>
              <a:t>: If e is any number that is relatively prime to (p-1)(q-1), then</a:t>
            </a:r>
          </a:p>
          <a:p>
            <a:pPr lvl="1"/>
            <a:r>
              <a:rPr lang="en-US" dirty="0" smtClean="0"/>
              <a:t>the mapping </a:t>
            </a:r>
            <a:r>
              <a:rPr lang="en-US" dirty="0" err="1" smtClean="0"/>
              <a:t>x</a:t>
            </a:r>
            <a:r>
              <a:rPr lang="en-US" dirty="0" err="1" smtClean="0">
                <a:sym typeface="Symbol"/>
              </a:rPr>
              <a:t></a:t>
            </a:r>
            <a:r>
              <a:rPr lang="en-US" dirty="0" err="1" smtClean="0">
                <a:sym typeface="Wingdings" pitchFamily="2" charset="2"/>
              </a:rPr>
              <a:t>x</a:t>
            </a:r>
            <a:r>
              <a:rPr lang="en-US" baseline="30000" dirty="0" err="1" smtClean="0">
                <a:sym typeface="Wingdings" pitchFamily="2" charset="2"/>
              </a:rPr>
              <a:t>e</a:t>
            </a:r>
            <a:r>
              <a:rPr lang="en-US" dirty="0" smtClean="0">
                <a:sym typeface="Wingdings" pitchFamily="2" charset="2"/>
              </a:rPr>
              <a:t> mod N is a bijection on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/>
              <a:t>{0, 1, …, N-1}</a:t>
            </a:r>
          </a:p>
          <a:p>
            <a:pPr lvl="1"/>
            <a:r>
              <a:rPr lang="en-US" dirty="0" smtClean="0"/>
              <a:t>If d is the inverse of e mod (p-1)(q-1), then for all x in {0, 1, …, N-1}, (</a:t>
            </a:r>
            <a:r>
              <a:rPr lang="en-US" dirty="0" err="1" smtClean="0"/>
              <a:t>x</a:t>
            </a:r>
            <a:r>
              <a:rPr lang="en-US" baseline="30000" dirty="0" err="1" smtClean="0"/>
              <a:t>e</a:t>
            </a:r>
            <a:r>
              <a:rPr lang="en-US" dirty="0" smtClean="0"/>
              <a:t>)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x (mod N)</a:t>
            </a:r>
          </a:p>
          <a:p>
            <a:r>
              <a:rPr lang="en-US" dirty="0" smtClean="0">
                <a:sym typeface="Symbol"/>
              </a:rPr>
              <a:t>We have applied the property; we should prove it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979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algorithm (modified)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To test N for primality</a:t>
            </a:r>
          </a:p>
          <a:p>
            <a:pPr lvl="1"/>
            <a:r>
              <a:rPr lang="en-US" dirty="0" smtClean="0"/>
              <a:t>Pick positive integers a</a:t>
            </a:r>
            <a:r>
              <a:rPr lang="en-US" baseline="-25000" dirty="0" smtClean="0"/>
              <a:t>1</a:t>
            </a:r>
            <a:r>
              <a:rPr lang="en-US" dirty="0" smtClean="0"/>
              <a:t>, a</a:t>
            </a:r>
            <a:r>
              <a:rPr lang="en-US" baseline="-25000" dirty="0" smtClean="0"/>
              <a:t>2</a:t>
            </a:r>
            <a:r>
              <a:rPr lang="en-US" dirty="0" smtClean="0"/>
              <a:t>, … 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k</a:t>
            </a:r>
            <a:r>
              <a:rPr lang="en-US" dirty="0" smtClean="0"/>
              <a:t> &lt; N at random</a:t>
            </a:r>
          </a:p>
          <a:p>
            <a:pPr lvl="1"/>
            <a:r>
              <a:rPr lang="en-US" dirty="0" smtClean="0"/>
              <a:t>For each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, check for   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 </a:t>
            </a:r>
          </a:p>
          <a:p>
            <a:pPr lvl="2"/>
            <a:r>
              <a:rPr lang="en-US" dirty="0" smtClean="0">
                <a:sym typeface="Symbol"/>
              </a:rPr>
              <a:t>Use the Miller-Rabin approach, (next slides) so that Carmichael numbers are unlikely to thwart us.</a:t>
            </a:r>
          </a:p>
          <a:p>
            <a:pPr lvl="2"/>
            <a:r>
              <a:rPr lang="en-US" dirty="0" smtClean="0">
                <a:sym typeface="Symbol"/>
              </a:rPr>
              <a:t>If  </a:t>
            </a:r>
            <a:r>
              <a:rPr lang="en-US" dirty="0" smtClean="0"/>
              <a:t>a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N-1</a:t>
            </a:r>
            <a:r>
              <a:rPr lang="en-US" dirty="0" smtClean="0">
                <a:sym typeface="Symbol"/>
              </a:rPr>
              <a:t> is not congruent to 1 (mod N), or </a:t>
            </a:r>
            <a:br>
              <a:rPr lang="en-US" dirty="0" smtClean="0">
                <a:sym typeface="Symbol"/>
              </a:rPr>
            </a:b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   Miller-Rabin test produces a non-trivial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square root of 1 (mod N)</a:t>
            </a:r>
          </a:p>
          <a:p>
            <a:pPr lvl="3"/>
            <a:r>
              <a:rPr lang="en-US" sz="2400" dirty="0" smtClean="0">
                <a:sym typeface="Symbol"/>
              </a:rPr>
              <a:t>return false</a:t>
            </a:r>
          </a:p>
          <a:p>
            <a:pPr lvl="1"/>
            <a:r>
              <a:rPr lang="en-US" dirty="0" smtClean="0">
                <a:sym typeface="Symbol"/>
              </a:rPr>
              <a:t>return true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5791200"/>
            <a:ext cx="5867400" cy="646331"/>
          </a:xfrm>
          <a:prstGeom prst="rect">
            <a:avLst/>
          </a:prstGeom>
          <a:pattFill prst="pct1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n-US" dirty="0"/>
              <a:t>Note that this algorithm may produce a “false prime”, but the probability is very </a:t>
            </a:r>
            <a:r>
              <a:rPr lang="en-US" dirty="0" smtClean="0"/>
              <a:t>low if k is large enough.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13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/>
              <a:t>Carmichael number </a:t>
            </a:r>
            <a:r>
              <a:rPr lang="en-US" dirty="0"/>
              <a:t>N is a composite number that passes the Fermat test for all </a:t>
            </a:r>
            <a:r>
              <a:rPr lang="en-US" b="1" dirty="0"/>
              <a:t>a</a:t>
            </a:r>
            <a:r>
              <a:rPr lang="en-US" dirty="0"/>
              <a:t> with 1 ≤ </a:t>
            </a:r>
            <a:r>
              <a:rPr lang="en-US" b="1" dirty="0" smtClean="0"/>
              <a:t>a </a:t>
            </a:r>
            <a:r>
              <a:rPr lang="en-US" dirty="0" smtClean="0"/>
              <a:t>&lt;</a:t>
            </a:r>
            <a:r>
              <a:rPr lang="en-US" dirty="0"/>
              <a:t>N and </a:t>
            </a:r>
            <a:r>
              <a:rPr lang="en-US" dirty="0" err="1"/>
              <a:t>gcd</a:t>
            </a:r>
            <a:r>
              <a:rPr lang="en-US" dirty="0"/>
              <a:t>(a, N)=1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A way around the problem (Rabin and Miller): </a:t>
            </a:r>
            <a:br>
              <a:rPr lang="en-US" b="1" dirty="0" smtClean="0"/>
            </a:br>
            <a:r>
              <a:rPr lang="en-US" dirty="0" smtClean="0"/>
              <a:t>Note that for some t and u (u is odd), N-1 = 2</a:t>
            </a:r>
            <a:r>
              <a:rPr lang="en-US" baseline="30000" dirty="0" smtClean="0"/>
              <a:t>t</a:t>
            </a:r>
            <a:r>
              <a:rPr lang="en-US" dirty="0" smtClean="0"/>
              <a:t>u. </a:t>
            </a:r>
          </a:p>
          <a:p>
            <a:r>
              <a:rPr lang="en-US" dirty="0" smtClean="0"/>
              <a:t>As before, compute a</a:t>
            </a:r>
            <a:r>
              <a:rPr lang="en-US" baseline="30000" dirty="0" smtClean="0"/>
              <a:t>N-1</a:t>
            </a:r>
            <a:r>
              <a:rPr lang="en-US" dirty="0" smtClean="0"/>
              <a:t>(mod N), but do it this way:</a:t>
            </a:r>
          </a:p>
          <a:p>
            <a:pPr lvl="1"/>
            <a:r>
              <a:rPr lang="en-US" dirty="0" smtClean="0"/>
              <a:t>Calculate a</a:t>
            </a:r>
            <a:r>
              <a:rPr lang="en-US" baseline="30000" dirty="0" smtClean="0"/>
              <a:t>u</a:t>
            </a:r>
            <a:r>
              <a:rPr lang="en-US" dirty="0" smtClean="0"/>
              <a:t> (mod N), then repeatedly square, to get the sequence </a:t>
            </a:r>
            <a:br>
              <a:rPr lang="en-US" dirty="0" smtClean="0"/>
            </a:br>
            <a:r>
              <a:rPr lang="en-US" dirty="0" smtClean="0"/>
              <a:t>    a</a:t>
            </a:r>
            <a:r>
              <a:rPr lang="en-US" baseline="30000" dirty="0" smtClean="0"/>
              <a:t>u</a:t>
            </a:r>
            <a:r>
              <a:rPr lang="en-US" dirty="0" smtClean="0"/>
              <a:t> (mod N), a</a:t>
            </a:r>
            <a:r>
              <a:rPr lang="en-US" baseline="30000" dirty="0" smtClean="0"/>
              <a:t>2u</a:t>
            </a:r>
            <a:r>
              <a:rPr lang="en-US" dirty="0" smtClean="0"/>
              <a:t> (mod N), …, 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t</a:t>
            </a:r>
            <a:r>
              <a:rPr lang="en-US" baseline="24000" dirty="0" smtClean="0"/>
              <a:t>u</a:t>
            </a:r>
            <a:r>
              <a:rPr lang="en-US" dirty="0" smtClean="0"/>
              <a:t> (mod N)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(mod N)</a:t>
            </a:r>
          </a:p>
          <a:p>
            <a:pPr>
              <a:lnSpc>
                <a:spcPct val="115000"/>
              </a:lnSpc>
            </a:pPr>
            <a:r>
              <a:rPr lang="en-US" dirty="0" smtClean="0">
                <a:sym typeface="Symbol"/>
              </a:rPr>
              <a:t>Suppose that at some point, </a:t>
            </a: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</a:t>
            </a:r>
            <a:r>
              <a:rPr lang="en-US" dirty="0" smtClean="0"/>
              <a:t>(mod N), but 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en-US" baseline="24000" dirty="0" smtClean="0"/>
              <a:t>2</a:t>
            </a:r>
            <a:r>
              <a:rPr lang="en-US" baseline="48000" dirty="0" smtClean="0"/>
              <a:t>i-1</a:t>
            </a:r>
            <a:r>
              <a:rPr lang="en-US" baseline="24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is not congruent to 1 or to N-1 (mod N)</a:t>
            </a:r>
          </a:p>
          <a:p>
            <a:pPr lvl="1"/>
            <a:r>
              <a:rPr lang="en-US" dirty="0" smtClean="0">
                <a:sym typeface="Symbol"/>
              </a:rPr>
              <a:t>then we have found a nontrivial square root of 1 (mod N).</a:t>
            </a:r>
          </a:p>
          <a:p>
            <a:pPr lvl="1"/>
            <a:r>
              <a:rPr lang="en-US" dirty="0" smtClean="0">
                <a:sym typeface="Symbol"/>
              </a:rPr>
              <a:t>We will show that if 1 has a nontrivial square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root (mod N),  then  N cannot be prime.</a:t>
            </a:r>
          </a:p>
          <a:p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8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(first Carmichael number)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 = 561. We might randomly select a = 101.    </a:t>
            </a:r>
          </a:p>
          <a:p>
            <a:pPr lvl="1"/>
            <a:r>
              <a:rPr lang="en-US" dirty="0" smtClean="0"/>
              <a:t>Then 560 = 2</a:t>
            </a:r>
            <a:r>
              <a:rPr lang="en-US" baseline="30000" dirty="0" smtClean="0"/>
              <a:t>4</a:t>
            </a:r>
            <a:r>
              <a:rPr lang="en-US" dirty="0" smtClean="0"/>
              <a:t>∙35, so u=35, t=4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101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560 (mod 561) which is -1 (mod 561) </a:t>
            </a:r>
            <a:br>
              <a:rPr lang="en-US" dirty="0" smtClean="0"/>
            </a:br>
            <a:r>
              <a:rPr lang="en-US" dirty="0" smtClean="0"/>
              <a:t>(we can stop here)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  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16u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101</a:t>
            </a:r>
            <a:r>
              <a:rPr lang="en-US" baseline="30000" dirty="0" smtClean="0"/>
              <a:t>560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101 is not a witness that 561 is composite (we say that 101 is a </a:t>
            </a:r>
            <a:r>
              <a:rPr lang="en-US" b="1" i="1" dirty="0" smtClean="0">
                <a:solidFill>
                  <a:srgbClr val="FF0080"/>
                </a:solidFill>
              </a:rPr>
              <a:t>Miller-Rabin</a:t>
            </a:r>
            <a:r>
              <a:rPr lang="en-US" b="1" dirty="0" smtClean="0">
                <a:solidFill>
                  <a:srgbClr val="FF0080"/>
                </a:solidFill>
              </a:rPr>
              <a:t> </a:t>
            </a:r>
            <a:r>
              <a:rPr lang="en-US" b="1" i="1" dirty="0" smtClean="0">
                <a:solidFill>
                  <a:srgbClr val="FF0080"/>
                </a:solidFill>
              </a:rPr>
              <a:t>liar </a:t>
            </a:r>
            <a:r>
              <a:rPr lang="en-US" i="1" dirty="0" smtClean="0"/>
              <a:t>for 561, </a:t>
            </a:r>
            <a:r>
              <a:rPr lang="en-US" dirty="0" smtClean="0"/>
              <a:t>if indeed 561 is composite)</a:t>
            </a:r>
          </a:p>
          <a:p>
            <a:r>
              <a:rPr lang="en-US" dirty="0" smtClean="0"/>
              <a:t>Try a = 83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83</a:t>
            </a: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230 (mod 561)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2u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70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166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4u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140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67 (mod 561)  </a:t>
            </a:r>
          </a:p>
          <a:p>
            <a:pPr lvl="1"/>
            <a:r>
              <a:rPr lang="en-US" dirty="0" smtClean="0"/>
              <a:t>a</a:t>
            </a:r>
            <a:r>
              <a:rPr lang="en-US" baseline="30000" dirty="0" smtClean="0"/>
              <a:t>8u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83</a:t>
            </a:r>
            <a:r>
              <a:rPr lang="en-US" baseline="30000" dirty="0" smtClean="0"/>
              <a:t>280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</a:t>
            </a:r>
            <a:r>
              <a:rPr lang="en-US" dirty="0" smtClean="0"/>
              <a:t> 1 (mod 561)</a:t>
            </a:r>
          </a:p>
          <a:p>
            <a:pPr lvl="1"/>
            <a:r>
              <a:rPr lang="en-US" dirty="0" smtClean="0"/>
              <a:t>So 83 is a witness that 561 is composite, because 67 is a non-trivial square root of 1 (mod 561).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5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914400"/>
          </a:xfrm>
        </p:spPr>
        <p:txBody>
          <a:bodyPr/>
          <a:lstStyle/>
          <a:p>
            <a:r>
              <a:rPr lang="en-US" dirty="0" smtClean="0"/>
              <a:t>Lemma: Modular Square Roots of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If there is an s which is neither 1 or -1 (mod N), but </a:t>
            </a:r>
            <a:br>
              <a:rPr lang="en-US" dirty="0" smtClean="0"/>
            </a:br>
            <a:r>
              <a:rPr lang="en-US" dirty="0" smtClean="0"/>
              <a:t>s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N), then N is not prime</a:t>
            </a:r>
          </a:p>
          <a:p>
            <a:r>
              <a:rPr lang="en-US" b="1" dirty="0" smtClean="0">
                <a:sym typeface="Symbol"/>
              </a:rPr>
              <a:t>Proof </a:t>
            </a:r>
            <a:r>
              <a:rPr lang="en-US" dirty="0" smtClean="0">
                <a:sym typeface="Symbol"/>
              </a:rPr>
              <a:t>(by contrapositive)</a:t>
            </a:r>
            <a:r>
              <a:rPr lang="en-US" b="1" dirty="0" smtClean="0">
                <a:sym typeface="Symbol"/>
              </a:rPr>
              <a:t>:</a:t>
            </a:r>
          </a:p>
          <a:p>
            <a:pPr lvl="1"/>
            <a:r>
              <a:rPr lang="en-US" dirty="0" smtClean="0">
                <a:sym typeface="Symbol"/>
              </a:rPr>
              <a:t>Suppose that N is prime and </a:t>
            </a:r>
            <a:r>
              <a:rPr lang="en-US" dirty="0"/>
              <a:t>s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N)</a:t>
            </a:r>
            <a:endParaRPr lang="en-US" dirty="0" smtClean="0">
              <a:sym typeface="Symbol"/>
            </a:endParaRPr>
          </a:p>
          <a:p>
            <a:pPr lvl="1"/>
            <a:r>
              <a:rPr lang="en-US" dirty="0" smtClean="0">
                <a:sym typeface="Symbol"/>
              </a:rPr>
              <a:t>   </a:t>
            </a:r>
            <a:r>
              <a:rPr lang="en-US" dirty="0" smtClean="0"/>
              <a:t>s</a:t>
            </a:r>
            <a:r>
              <a:rPr lang="en-US" baseline="30000" dirty="0" smtClean="0"/>
              <a:t>2</a:t>
            </a:r>
            <a:r>
              <a:rPr lang="en-US" dirty="0" smtClean="0">
                <a:sym typeface="Symbol"/>
              </a:rPr>
              <a:t>-1  0 (mod N)  [subtract 1 from both sides]</a:t>
            </a:r>
          </a:p>
          <a:p>
            <a:pPr lvl="1"/>
            <a:r>
              <a:rPr lang="en-US" dirty="0" smtClean="0">
                <a:sym typeface="Symbol"/>
              </a:rPr>
              <a:t>  (s - 1) (s + 1)  0 (mod N)   [factor]</a:t>
            </a:r>
          </a:p>
          <a:p>
            <a:pPr lvl="1"/>
            <a:r>
              <a:rPr lang="en-US" dirty="0" smtClean="0">
                <a:sym typeface="Symbol"/>
              </a:rPr>
              <a:t>  So N  divides (s - 1) (s + 1)   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congruence]</a:t>
            </a:r>
          </a:p>
          <a:p>
            <a:pPr lvl="1"/>
            <a:r>
              <a:rPr lang="en-US" dirty="0" smtClean="0">
                <a:sym typeface="Symbol"/>
              </a:rPr>
              <a:t>Since N is prime, N divides (s - 1) or N divides (s + 1)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prime]</a:t>
            </a:r>
          </a:p>
          <a:p>
            <a:pPr lvl="1"/>
            <a:r>
              <a:rPr lang="en-US" smtClean="0">
                <a:sym typeface="Symbol"/>
              </a:rPr>
              <a:t>s </a:t>
            </a:r>
            <a:r>
              <a:rPr lang="en-US" dirty="0" smtClean="0">
                <a:sym typeface="Symbol"/>
              </a:rPr>
              <a:t>is congruent to either 1 or -1 (mod N) [</a:t>
            </a:r>
            <a:r>
              <a:rPr lang="en-US" dirty="0" err="1" smtClean="0">
                <a:sym typeface="Symbol"/>
              </a:rPr>
              <a:t>def</a:t>
            </a:r>
            <a:r>
              <a:rPr lang="en-US" dirty="0" smtClean="0">
                <a:sym typeface="Symbol"/>
              </a:rPr>
              <a:t> of congruence]</a:t>
            </a:r>
          </a:p>
          <a:p>
            <a:r>
              <a:rPr lang="en-US" dirty="0" smtClean="0">
                <a:sym typeface="Symbol"/>
              </a:rPr>
              <a:t>This proves the lemma, which validates the Miller-Rabin test</a:t>
            </a: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 smtClean="0">
              <a:sym typeface="Symbo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5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of the </a:t>
            </a:r>
            <a:r>
              <a:rPr lang="en-US" dirty="0" smtClean="0"/>
              <a:t>Miller-Rabin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Symbol"/>
              </a:rPr>
              <a:t>Rabin* showed that if N is composite, this test will demonstrate its non-</a:t>
            </a:r>
            <a:r>
              <a:rPr lang="en-US" dirty="0" err="1" smtClean="0">
                <a:sym typeface="Symbol"/>
              </a:rPr>
              <a:t>primality</a:t>
            </a:r>
            <a:r>
              <a:rPr lang="en-US" dirty="0" smtClean="0">
                <a:sym typeface="Symbol"/>
              </a:rPr>
              <a:t> for at least  ¾ of the numbers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that are in the range 1…N-1, even if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is a Carmichael number. </a:t>
            </a:r>
          </a:p>
          <a:p>
            <a:r>
              <a:rPr lang="en-US" dirty="0" smtClean="0">
                <a:sym typeface="Symbol"/>
              </a:rPr>
              <a:t>Note that 3/4 is the worst case; randomly-chosen composite numbers have a much higher percentage of witnesses to their non-</a:t>
            </a:r>
            <a:r>
              <a:rPr lang="en-US" dirty="0" err="1" smtClean="0">
                <a:sym typeface="Symbol"/>
              </a:rPr>
              <a:t>primeness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dirty="0" smtClean="0">
                <a:sym typeface="Symbol"/>
              </a:rPr>
              <a:t>If we test several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we have a very low chance of </a:t>
            </a:r>
            <a:r>
              <a:rPr lang="en-US" dirty="0" smtClean="0">
                <a:sym typeface="Symbol"/>
              </a:rPr>
              <a:t>incorrectly flagging </a:t>
            </a:r>
            <a:r>
              <a:rPr lang="en-US" dirty="0" smtClean="0">
                <a:sym typeface="Symbol"/>
              </a:rPr>
              <a:t>a composite number as prime.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6553200" cy="400110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*Journal </a:t>
            </a:r>
            <a:r>
              <a:rPr lang="en-US" sz="2000" dirty="0"/>
              <a:t>of Number Theory 12 (1980) no. 1, </a:t>
            </a:r>
            <a:r>
              <a:rPr lang="en-US" sz="2000" dirty="0" err="1"/>
              <a:t>pp</a:t>
            </a:r>
            <a:r>
              <a:rPr lang="en-US" sz="2000" dirty="0"/>
              <a:t> 128-138</a:t>
            </a:r>
          </a:p>
        </p:txBody>
      </p:sp>
    </p:spTree>
    <p:extLst>
      <p:ext uri="{BB962C8B-B14F-4D97-AF65-F5344CB8AC3E}">
        <p14:creationId xmlns:p14="http://schemas.microsoft.com/office/powerpoint/2010/main" val="34600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Symbol"/>
              </a:rPr>
              <a:t>Testing </a:t>
            </a:r>
            <a:r>
              <a:rPr lang="en-US" dirty="0" smtClean="0">
                <a:sym typeface="Symbol"/>
              </a:rPr>
              <a:t>a k-bit </a:t>
            </a:r>
            <a:r>
              <a:rPr lang="en-US" dirty="0" smtClean="0">
                <a:sym typeface="Symbol"/>
              </a:rPr>
              <a:t>number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If we use the fastest-known integer multiplication techniques (based on Fast Fourier Transforms), this can be pushed to</a:t>
            </a:r>
            <a:br>
              <a:rPr lang="en-US" dirty="0" smtClean="0">
                <a:sym typeface="Symbol"/>
              </a:rPr>
            </a:b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2 </a:t>
            </a:r>
            <a:r>
              <a:rPr lang="en-US" dirty="0" smtClean="0">
                <a:sym typeface="Symbol"/>
              </a:rPr>
              <a:t>*</a:t>
            </a:r>
            <a:r>
              <a:rPr lang="en-US" baseline="30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log </a:t>
            </a:r>
            <a:r>
              <a:rPr lang="en-US" dirty="0" smtClean="0">
                <a:sym typeface="Symbol"/>
              </a:rPr>
              <a:t>k </a:t>
            </a:r>
            <a:r>
              <a:rPr lang="en-US" dirty="0" smtClean="0">
                <a:sym typeface="Symbol"/>
              </a:rPr>
              <a:t>* log </a:t>
            </a:r>
            <a:r>
              <a:rPr lang="en-US" dirty="0" err="1" smtClean="0">
                <a:sym typeface="Symbol"/>
              </a:rPr>
              <a:t>log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k)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6626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14400"/>
          </a:xfrm>
        </p:spPr>
        <p:txBody>
          <a:bodyPr/>
          <a:lstStyle/>
          <a:p>
            <a:r>
              <a:rPr lang="en-US" dirty="0" smtClean="0"/>
              <a:t>Testing "small"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55626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From Wikipedia article on the  Miller-Rabin primality test:</a:t>
            </a:r>
          </a:p>
          <a:p>
            <a:r>
              <a:rPr lang="en-US" sz="2800" dirty="0" smtClean="0"/>
              <a:t>When the number N we want to test is small,  smaller fixed sets of potential witnesses are known to suffice. For example, </a:t>
            </a:r>
            <a:r>
              <a:rPr lang="en-US" sz="2800" dirty="0" err="1" smtClean="0"/>
              <a:t>Jaeschke</a:t>
            </a:r>
            <a:r>
              <a:rPr lang="en-US" sz="2800" dirty="0" smtClean="0"/>
              <a:t>* has verified that</a:t>
            </a:r>
          </a:p>
          <a:p>
            <a:pPr lvl="1"/>
            <a:r>
              <a:rPr lang="en-US" sz="2600" dirty="0" smtClean="0"/>
              <a:t>if N &lt; 9,080,191, it is sufficient to test a = 31 and 73</a:t>
            </a:r>
          </a:p>
          <a:p>
            <a:pPr lvl="1"/>
            <a:r>
              <a:rPr lang="en-US" sz="2600" dirty="0" smtClean="0"/>
              <a:t>if N &lt; 4,759,123,141, it is sufficient to test a = 2, 7, and 61 </a:t>
            </a:r>
          </a:p>
          <a:p>
            <a:pPr lvl="1"/>
            <a:r>
              <a:rPr lang="en-US" sz="2600" dirty="0" smtClean="0"/>
              <a:t>if N &lt; 2,152,302,898,747, it is sufficient to test</a:t>
            </a:r>
            <a:br>
              <a:rPr lang="en-US" sz="2600" dirty="0" smtClean="0"/>
            </a:br>
            <a:r>
              <a:rPr lang="en-US" sz="2600" dirty="0" smtClean="0"/>
              <a:t> a = 2, 3, 5, 7, 11 </a:t>
            </a:r>
          </a:p>
          <a:p>
            <a:pPr lvl="1"/>
            <a:r>
              <a:rPr lang="en-US" sz="2600" dirty="0" smtClean="0"/>
              <a:t>if N &lt; 3,474,749,660,383, it is sufficient to test </a:t>
            </a:r>
            <a:br>
              <a:rPr lang="en-US" sz="2600" dirty="0" smtClean="0"/>
            </a:br>
            <a:r>
              <a:rPr lang="en-US" sz="2600" dirty="0" smtClean="0"/>
              <a:t>a = 2, 3, 5, 7, 11, 13 </a:t>
            </a:r>
          </a:p>
          <a:p>
            <a:pPr lvl="1"/>
            <a:r>
              <a:rPr lang="en-US" sz="2600" dirty="0" smtClean="0"/>
              <a:t>if N &lt; 341,550,071,728,321, it is sufficient to test </a:t>
            </a:r>
            <a:br>
              <a:rPr lang="en-US" sz="2600" dirty="0" smtClean="0"/>
            </a:br>
            <a:r>
              <a:rPr lang="en-US" sz="2600" dirty="0" smtClean="0"/>
              <a:t>a = 2, 3, 5, 7, 11, 13</a:t>
            </a:r>
            <a:r>
              <a:rPr lang="en-US" sz="2600" smtClean="0"/>
              <a:t>, 17</a:t>
            </a:r>
            <a:endParaRPr lang="en-US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6489412"/>
            <a:ext cx="830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* Gerhard </a:t>
            </a:r>
            <a:r>
              <a:rPr lang="en-US" sz="1300" dirty="0" err="1"/>
              <a:t>Jaeschke</a:t>
            </a:r>
            <a:r>
              <a:rPr lang="en-US" sz="1300" dirty="0"/>
              <a:t>, “On strong </a:t>
            </a:r>
            <a:r>
              <a:rPr lang="en-US" sz="1300" dirty="0" err="1"/>
              <a:t>pseudoprimes</a:t>
            </a:r>
            <a:r>
              <a:rPr lang="en-US" sz="1300" dirty="0"/>
              <a:t> to several bases”, Mathematics of Computation 61 (</a:t>
            </a:r>
            <a:r>
              <a:rPr lang="en-US" sz="1300" dirty="0" smtClean="0"/>
              <a:t>1993)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0060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Random Primes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cryptography, we want to be able to quickly generate random prime numbers with a large number of bits</a:t>
            </a:r>
          </a:p>
          <a:p>
            <a:r>
              <a:rPr lang="en-US" dirty="0" smtClean="0"/>
              <a:t>Are prime numbers abundant among all integers?  Fortunately, yes</a:t>
            </a:r>
          </a:p>
          <a:p>
            <a:r>
              <a:rPr lang="en-US" dirty="0" smtClean="0"/>
              <a:t>Lagrange's prime number theorem</a:t>
            </a:r>
          </a:p>
          <a:p>
            <a:pPr lvl="1"/>
            <a:r>
              <a:rPr lang="en-US" dirty="0" smtClean="0"/>
              <a:t>Let </a:t>
            </a:r>
            <a:r>
              <a:rPr lang="en-US" dirty="0" smtClean="0">
                <a:sym typeface="Symbol"/>
              </a:rPr>
              <a:t>(N) be the number of primes that are ≤ N, then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(N) ≈ N / </a:t>
            </a:r>
            <a:r>
              <a:rPr lang="en-US" dirty="0" err="1" smtClean="0">
                <a:sym typeface="Symbol"/>
              </a:rPr>
              <a:t>ln</a:t>
            </a:r>
            <a:r>
              <a:rPr lang="en-US" dirty="0" smtClean="0">
                <a:sym typeface="Symbol"/>
              </a:rPr>
              <a:t> N. </a:t>
            </a:r>
          </a:p>
          <a:p>
            <a:pPr lvl="1"/>
            <a:r>
              <a:rPr lang="en-US" dirty="0" smtClean="0">
                <a:sym typeface="Symbol"/>
              </a:rPr>
              <a:t> Thus the probability that an k-bit number is prime is approximately (2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/ ln (2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) )/ 2</a:t>
            </a:r>
            <a:r>
              <a:rPr lang="en-US" baseline="30000" dirty="0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≈ 1.44/ k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82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14445</TotalTime>
  <Words>1295</Words>
  <Application>Microsoft Office PowerPoint</Application>
  <PresentationFormat>On-screen Show (4:3)</PresentationFormat>
  <Paragraphs>166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The algorithm (modified)</vt:lpstr>
      <vt:lpstr>Miller-Rabin test</vt:lpstr>
      <vt:lpstr>Example (first Carmichael number)</vt:lpstr>
      <vt:lpstr>Lemma: Modular Square Roots of 1</vt:lpstr>
      <vt:lpstr>Accuracy of the Miller-Rabin Test</vt:lpstr>
      <vt:lpstr>Efficiency of the Test</vt:lpstr>
      <vt:lpstr>Testing "small" numbers</vt:lpstr>
      <vt:lpstr>Generating Random Primes</vt:lpstr>
      <vt:lpstr>Random Prime Algorithm</vt:lpstr>
      <vt:lpstr>Interlude</vt:lpstr>
      <vt:lpstr>Cryptography introduction</vt:lpstr>
      <vt:lpstr>Cryptography Scenario</vt:lpstr>
      <vt:lpstr>Messages can be integers</vt:lpstr>
      <vt:lpstr>RSA Public-key Cryptography</vt:lpstr>
      <vt:lpstr>N = p q</vt:lpstr>
      <vt:lpstr>Public and Private Keys</vt:lpstr>
      <vt:lpstr>Example (from Wikipedia)</vt:lpstr>
      <vt:lpstr>Recap: RSA Public-key Cryptography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589</cp:revision>
  <cp:lastPrinted>2014-09-18T13:41:36Z</cp:lastPrinted>
  <dcterms:modified xsi:type="dcterms:W3CDTF">2014-09-18T14:22:49Z</dcterms:modified>
</cp:coreProperties>
</file>