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376" r:id="rId4"/>
    <p:sldId id="381" r:id="rId5"/>
    <p:sldId id="352" r:id="rId6"/>
    <p:sldId id="371" r:id="rId7"/>
    <p:sldId id="372" r:id="rId8"/>
    <p:sldId id="377" r:id="rId9"/>
    <p:sldId id="378" r:id="rId10"/>
    <p:sldId id="379" r:id="rId11"/>
    <p:sldId id="380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80"/>
    <a:srgbClr val="FF9797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90695" autoAdjust="0"/>
  </p:normalViewPr>
  <p:slideViewPr>
    <p:cSldViewPr snapToObjects="1">
      <p:cViewPr varScale="1">
        <p:scale>
          <a:sx n="70" d="100"/>
          <a:sy n="70" d="100"/>
        </p:scale>
        <p:origin x="84" y="41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8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12 was hidden</a:t>
            </a:r>
            <a:r>
              <a:rPr lang="en-US" baseline="0" dirty="0" smtClean="0"/>
              <a:t> in 201110.  Hide again?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is odd?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baseline="0" dirty="0" smtClean="0"/>
              <a:t> should I say "u are odd".  To most of the world outside Rose-Hulman, if you would take this course or any 400-level CSSE course, U must be odd!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this factorization of N-1 can be fast.  Just count how many bits at the end of N-1 are 0 to get t, and then bit-shift N-1 to get u.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ON BOARD: </a:t>
            </a:r>
            <a:r>
              <a:rPr lang="en-US" baseline="0" dirty="0" smtClean="0"/>
              <a:t>Note that </a:t>
            </a:r>
            <a:r>
              <a:rPr lang="en-US" sz="1300" dirty="0"/>
              <a:t>a</a:t>
            </a:r>
            <a:r>
              <a:rPr lang="en-US" sz="1300" baseline="30000" dirty="0"/>
              <a:t>N-1</a:t>
            </a:r>
            <a:r>
              <a:rPr lang="en-US" sz="1300" dirty="0"/>
              <a:t> = a</a:t>
            </a:r>
            <a:r>
              <a:rPr lang="en-US" sz="1300" baseline="30000" dirty="0"/>
              <a:t>u(2^t)</a:t>
            </a:r>
            <a:r>
              <a:rPr lang="en-US" sz="1300" dirty="0"/>
              <a:t> =(…( (a</a:t>
            </a:r>
            <a:r>
              <a:rPr lang="en-US" sz="1300" baseline="30000" dirty="0"/>
              <a:t>u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… )</a:t>
            </a:r>
            <a:r>
              <a:rPr lang="en-US" sz="1300" baseline="30000" dirty="0"/>
              <a:t>2</a:t>
            </a:r>
            <a:r>
              <a:rPr lang="en-US" sz="1300" dirty="0"/>
              <a:t>            square t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77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through another example</a:t>
            </a:r>
            <a:r>
              <a:rPr lang="en-US" baseline="0" dirty="0" smtClean="0"/>
              <a:t> with the students.  N = 105.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Suppose we first try a = 8.  (Use the </a:t>
            </a:r>
            <a:r>
              <a:rPr lang="en-US" baseline="0" dirty="0" err="1" smtClean="0"/>
              <a:t>modexp</a:t>
            </a:r>
            <a:r>
              <a:rPr lang="en-US" baseline="0" dirty="0" smtClean="0"/>
              <a:t> interactive program).</a:t>
            </a:r>
          </a:p>
          <a:p>
            <a:r>
              <a:rPr lang="en-US" baseline="0" dirty="0" smtClean="0"/>
              <a:t>Enter 8, 104, 105:  Get 1.  So it passes the Fermat test.</a:t>
            </a:r>
          </a:p>
          <a:p>
            <a:r>
              <a:rPr lang="en-US" baseline="0" dirty="0" smtClean="0"/>
              <a:t>What is u? (13).  Do 8^13 (8), 8^26(64), 8^52 (1)</a:t>
            </a:r>
          </a:p>
          <a:p>
            <a:r>
              <a:rPr lang="en-US" baseline="0" dirty="0" smtClean="0"/>
              <a:t>Then 29^104 = 1.  29^13 = 29, 29^26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9081" indent="-239081">
              <a:buAutoNum type="arabicPeriod"/>
            </a:pPr>
            <a:r>
              <a:rPr lang="en-US" b="1" dirty="0" smtClean="0"/>
              <a:t>25/37 students had scores above 48.</a:t>
            </a:r>
          </a:p>
          <a:p>
            <a:pPr marL="239081" indent="-239081">
              <a:buAutoNum type="arabicPeriod"/>
            </a:pPr>
            <a:endParaRPr lang="en-US" b="1" dirty="0" smtClean="0"/>
          </a:p>
          <a:p>
            <a:pPr marL="239081" indent="-239081">
              <a:buAutoNum type="arabicPeriod"/>
            </a:pPr>
            <a:r>
              <a:rPr lang="en-US" b="1" dirty="0" smtClean="0"/>
              <a:t>Quote from Dave Rader from last</a:t>
            </a:r>
            <a:r>
              <a:rPr lang="en-US" b="1" baseline="0" dirty="0" smtClean="0"/>
              <a:t> year's "course assessment report"</a:t>
            </a:r>
            <a:r>
              <a:rPr lang="en-US" b="1" dirty="0" smtClean="0"/>
              <a:t>: </a:t>
            </a:r>
            <a:r>
              <a:rPr lang="en-US" dirty="0" smtClean="0"/>
              <a:t>The current book is too low-level, I believe.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239081" indent="-239081">
              <a:buAutoNum type="arabicPeriod"/>
            </a:pPr>
            <a:r>
              <a:rPr lang="en-US" b="1" baseline="0" dirty="0" smtClean="0"/>
              <a:t>My concern:  </a:t>
            </a:r>
          </a:p>
          <a:p>
            <a:r>
              <a:rPr lang="en-US" baseline="0" dirty="0" smtClean="0"/>
              <a:t>The upside:  60% of the students have an A or B+ at this point.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downside: 15% have a grade below "C".</a:t>
            </a:r>
          </a:p>
          <a:p>
            <a:r>
              <a:rPr lang="en-US" baseline="0" dirty="0" smtClean="0"/>
              <a:t>When I ask for questions in class, no one has technical questions.  </a:t>
            </a:r>
          </a:p>
          <a:p>
            <a:r>
              <a:rPr lang="en-US" baseline="0" dirty="0" smtClean="0"/>
              <a:t>Visits to my office to ask about HW problems are very rare.</a:t>
            </a:r>
          </a:p>
          <a:p>
            <a:r>
              <a:rPr lang="en-US" baseline="0" dirty="0" smtClean="0"/>
              <a:t>Rather than asking, many of you submit garbage.</a:t>
            </a:r>
          </a:p>
          <a:p>
            <a:r>
              <a:rPr lang="en-US" baseline="0" dirty="0" smtClean="0"/>
              <a:t>I give hard problems (not many yet, but many more to come).</a:t>
            </a:r>
          </a:p>
          <a:p>
            <a:r>
              <a:rPr lang="en-US" baseline="0" dirty="0" smtClean="0"/>
              <a:t>I don't expect that everyone will get them on your own.</a:t>
            </a:r>
          </a:p>
          <a:p>
            <a:r>
              <a:rPr lang="en-US" baseline="0" dirty="0" smtClean="0"/>
              <a:t>Most of you should be able to get most of them; sometimes with some help.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1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8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with:</a:t>
            </a:r>
          </a:p>
          <a:p>
            <a:r>
              <a:rPr lang="en-US" dirty="0" smtClean="0"/>
              <a:t>“Pay very close attention</a:t>
            </a:r>
            <a:r>
              <a:rPr lang="en-US" baseline="0" dirty="0" smtClean="0"/>
              <a:t> to the material on this slide.  If you get it now, you will avoid one of the major points of confusion that students in the course have had in the past.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79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diagram (next slide,</a:t>
            </a:r>
            <a:r>
              <a:rPr lang="en-US" baseline="0" dirty="0" smtClean="0"/>
              <a:t> hidden)</a:t>
            </a:r>
            <a:r>
              <a:rPr lang="en-US" dirty="0" smtClean="0"/>
              <a:t> </a:t>
            </a:r>
            <a:r>
              <a:rPr lang="en-US" dirty="0" smtClean="0"/>
              <a:t>is from Dasgupta,</a:t>
            </a:r>
            <a:r>
              <a:rPr lang="en-US" baseline="0" dirty="0" smtClean="0"/>
              <a:t> page 26.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Last bullet  if </a:t>
            </a:r>
            <a:r>
              <a:rPr lang="en-US" baseline="0" dirty="0" err="1" smtClean="0"/>
              <a:t>ab</a:t>
            </a:r>
            <a:r>
              <a:rPr lang="en-US" baseline="0" dirty="0" smtClean="0"/>
              <a:t> = ac, we can just divide by a, since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(a, N)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04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Hidden in 201110.  Hide again?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4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7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test for k randomly-generated values of a &lt; 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Probability of error is &lt; (1/2)^k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k=100, </a:t>
            </a:r>
            <a:r>
              <a:rPr lang="en-US" baseline="0" dirty="0" err="1" smtClean="0"/>
              <a:t>dasGupta</a:t>
            </a:r>
            <a:r>
              <a:rPr lang="en-US" baseline="0" dirty="0" smtClean="0"/>
              <a:t> says the probability of error is less than the probability of a cosmic ray flipping some bits and messing up your computer's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47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this algorithm may produce a “false prime”, but the probability is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6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Randomized Primality Testing</a:t>
            </a:r>
          </a:p>
          <a:p>
            <a:endParaRPr lang="en-US" sz="2800" b="1" dirty="0"/>
          </a:p>
          <a:p>
            <a:r>
              <a:rPr lang="en-US" sz="2800" b="1" dirty="0" smtClean="0"/>
              <a:t>Carmichael Numbers</a:t>
            </a:r>
          </a:p>
          <a:p>
            <a:endParaRPr lang="en-US" sz="2800" b="1" dirty="0"/>
          </a:p>
          <a:p>
            <a:r>
              <a:rPr lang="en-US" sz="2800" b="1" dirty="0" smtClean="0"/>
              <a:t>Miller-Rabin test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/>
              <a:t>Carmichael number </a:t>
            </a:r>
            <a:r>
              <a:rPr lang="en-US" dirty="0"/>
              <a:t>N is a composite number that passes the Fermat test for all </a:t>
            </a:r>
            <a:r>
              <a:rPr lang="en-US" b="1" dirty="0"/>
              <a:t>a</a:t>
            </a:r>
            <a:r>
              <a:rPr lang="en-US" dirty="0"/>
              <a:t> with 1 ≤ </a:t>
            </a:r>
            <a:r>
              <a:rPr lang="en-US" b="1" dirty="0"/>
              <a:t>a</a:t>
            </a:r>
            <a:r>
              <a:rPr lang="en-US" dirty="0"/>
              <a:t>&lt;N and </a:t>
            </a:r>
            <a:r>
              <a:rPr lang="en-US" dirty="0" err="1"/>
              <a:t>gcd</a:t>
            </a:r>
            <a:r>
              <a:rPr lang="en-US" dirty="0"/>
              <a:t>(a, N)=1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 way around the problem (Rabin and Miller): </a:t>
            </a:r>
            <a:br>
              <a:rPr lang="en-US" b="1" dirty="0" smtClean="0"/>
            </a:br>
            <a:r>
              <a:rPr lang="en-US" dirty="0" smtClean="0"/>
              <a:t>Note that for some t and u (u is odd), N-1 = 2</a:t>
            </a:r>
            <a:r>
              <a:rPr lang="en-US" baseline="30000" dirty="0" smtClean="0"/>
              <a:t>t</a:t>
            </a:r>
            <a:r>
              <a:rPr lang="en-US" dirty="0" smtClean="0"/>
              <a:t>u. </a:t>
            </a:r>
          </a:p>
          <a:p>
            <a:r>
              <a:rPr lang="en-US" dirty="0" smtClean="0"/>
              <a:t>As before, compute a</a:t>
            </a:r>
            <a:r>
              <a:rPr lang="en-US" baseline="30000" dirty="0" smtClean="0"/>
              <a:t>N-1</a:t>
            </a:r>
            <a:r>
              <a:rPr lang="en-US" dirty="0" smtClean="0"/>
              <a:t>(mod N), but do it this way:</a:t>
            </a:r>
          </a:p>
          <a:p>
            <a:pPr lvl="1"/>
            <a:r>
              <a:rPr lang="en-US" dirty="0" smtClean="0"/>
              <a:t>Calculate a</a:t>
            </a:r>
            <a:r>
              <a:rPr lang="en-US" baseline="30000" dirty="0" smtClean="0"/>
              <a:t>u</a:t>
            </a:r>
            <a:r>
              <a:rPr lang="en-US" dirty="0" smtClean="0"/>
              <a:t> (mod N), then repeatedly square, to get the sequence </a:t>
            </a:r>
            <a:br>
              <a:rPr lang="en-US" dirty="0" smtClean="0"/>
            </a:br>
            <a:r>
              <a:rPr lang="en-US" dirty="0" smtClean="0"/>
              <a:t>    a</a:t>
            </a:r>
            <a:r>
              <a:rPr lang="en-US" baseline="30000" dirty="0" smtClean="0"/>
              <a:t>u</a:t>
            </a:r>
            <a:r>
              <a:rPr lang="en-US" dirty="0" smtClean="0"/>
              <a:t> (mod N), a</a:t>
            </a:r>
            <a:r>
              <a:rPr lang="en-US" baseline="30000" dirty="0" smtClean="0"/>
              <a:t>2u</a:t>
            </a:r>
            <a:r>
              <a:rPr lang="en-US" dirty="0" smtClean="0"/>
              <a:t> (mod N), …, 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t</a:t>
            </a:r>
            <a:r>
              <a:rPr lang="en-US" baseline="24000" dirty="0" smtClean="0"/>
              <a:t>u</a:t>
            </a:r>
            <a:r>
              <a:rPr lang="en-US" dirty="0" smtClean="0"/>
              <a:t> (mod N)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(mod N)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sym typeface="Symbol"/>
              </a:rPr>
              <a:t>Suppose that at some point, </a:t>
            </a: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/>
              <a:t>(mod N), but 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i-1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is not congruent to 1 or to N-1 (mod N)</a:t>
            </a:r>
          </a:p>
          <a:p>
            <a:pPr lvl="1"/>
            <a:r>
              <a:rPr lang="en-US" dirty="0" smtClean="0">
                <a:sym typeface="Symbol"/>
              </a:rPr>
              <a:t>then we have found a nontrivial square root of 1 (mod N).</a:t>
            </a:r>
          </a:p>
          <a:p>
            <a:pPr lvl="1"/>
            <a:r>
              <a:rPr lang="en-US" dirty="0" smtClean="0">
                <a:sym typeface="Symbol"/>
              </a:rPr>
              <a:t>We will show that if 1 has a nontrivial square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root (mod N),  then  N cannot be prime.</a:t>
            </a:r>
          </a:p>
          <a:p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8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(first Carmichael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 = 561. We might randomly select a = 101.    </a:t>
            </a:r>
          </a:p>
          <a:p>
            <a:pPr lvl="1"/>
            <a:r>
              <a:rPr lang="en-US" dirty="0" smtClean="0"/>
              <a:t>Then 560 = 2</a:t>
            </a:r>
            <a:r>
              <a:rPr lang="en-US" baseline="30000" dirty="0" smtClean="0"/>
              <a:t>4</a:t>
            </a:r>
            <a:r>
              <a:rPr lang="en-US" dirty="0" smtClean="0"/>
              <a:t>∙35, so u=35, t=4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101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560 (mod 561) which is -1 (mod 561) </a:t>
            </a:r>
            <a:br>
              <a:rPr lang="en-US" dirty="0" smtClean="0"/>
            </a:br>
            <a:r>
              <a:rPr lang="en-US" dirty="0" smtClean="0"/>
              <a:t>(we can stop here)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  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16u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560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101 is not a witness that 561 is composite (we say that 101 is a </a:t>
            </a:r>
            <a:r>
              <a:rPr lang="en-US" b="1" i="1" dirty="0" smtClean="0">
                <a:solidFill>
                  <a:srgbClr val="FF0080"/>
                </a:solidFill>
              </a:rPr>
              <a:t>Miller-Rabin</a:t>
            </a:r>
            <a:r>
              <a:rPr lang="en-US" b="1" dirty="0" smtClean="0">
                <a:solidFill>
                  <a:srgbClr val="FF0080"/>
                </a:solidFill>
              </a:rPr>
              <a:t> </a:t>
            </a:r>
            <a:r>
              <a:rPr lang="en-US" b="1" i="1" dirty="0" smtClean="0">
                <a:solidFill>
                  <a:srgbClr val="FF0080"/>
                </a:solidFill>
              </a:rPr>
              <a:t>liar </a:t>
            </a:r>
            <a:r>
              <a:rPr lang="en-US" i="1" dirty="0" smtClean="0"/>
              <a:t>for 561, </a:t>
            </a:r>
            <a:r>
              <a:rPr lang="en-US" dirty="0" smtClean="0"/>
              <a:t>if indeed 561 is composite)</a:t>
            </a:r>
          </a:p>
          <a:p>
            <a:r>
              <a:rPr lang="en-US" dirty="0" smtClean="0"/>
              <a:t>Try a = 83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83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230 (mod 561)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166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4u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140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67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8u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280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83 is a witness that 561 is composite, because 67 is a non-trivial square root of 1 (mod 561).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</a:t>
            </a:r>
            <a:r>
              <a:rPr lang="en-US" dirty="0" smtClean="0"/>
              <a:t>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Student questions</a:t>
            </a:r>
          </a:p>
          <a:p>
            <a:r>
              <a:rPr lang="en-US" dirty="0" smtClean="0"/>
              <a:t>Primality Testing</a:t>
            </a:r>
          </a:p>
          <a:p>
            <a:r>
              <a:rPr lang="en-US" dirty="0" smtClean="0"/>
              <a:t>Implications of Fermat’s Little Theorem</a:t>
            </a:r>
          </a:p>
          <a:p>
            <a:pPr lvl="1"/>
            <a:r>
              <a:rPr lang="en-US" dirty="0" smtClean="0"/>
              <a:t>What we can show and what we can’t</a:t>
            </a:r>
          </a:p>
          <a:p>
            <a:r>
              <a:rPr lang="en-US" dirty="0" smtClean="0"/>
              <a:t>Frequency of “non-Fermat” numbers</a:t>
            </a:r>
          </a:p>
          <a:p>
            <a:r>
              <a:rPr lang="en-US" dirty="0" smtClean="0"/>
              <a:t>Carmichael numbers</a:t>
            </a:r>
          </a:p>
          <a:p>
            <a:r>
              <a:rPr lang="en-US" dirty="0" smtClean="0"/>
              <a:t>Randomized Primality Testing.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7462" y="5410200"/>
            <a:ext cx="7492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Why a certain math prof </a:t>
            </a:r>
            <a:r>
              <a:rPr lang="en-US" sz="2400" b="1" dirty="0">
                <a:solidFill>
                  <a:srgbClr val="FF0000"/>
                </a:solidFill>
              </a:rPr>
              <a:t>who sometimes teaches </a:t>
            </a:r>
            <a:r>
              <a:rPr lang="en-US" sz="2400" b="1" dirty="0" smtClean="0">
                <a:solidFill>
                  <a:srgbClr val="FF0000"/>
                </a:solidFill>
              </a:rPr>
              <a:t>this course does not like the Levitin textbook…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67726" y="6396335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Q4-5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22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Easy Primality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Is N prime?</a:t>
            </a:r>
          </a:p>
          <a:p>
            <a:r>
              <a:rPr lang="en-US" dirty="0" smtClean="0"/>
              <a:t>Pick some </a:t>
            </a:r>
            <a:r>
              <a:rPr lang="en-US" b="1" dirty="0" smtClean="0"/>
              <a:t>a</a:t>
            </a:r>
            <a:r>
              <a:rPr lang="en-US" dirty="0" smtClean="0"/>
              <a:t> with 1 &lt; </a:t>
            </a:r>
            <a:r>
              <a:rPr lang="en-US" b="1" dirty="0" smtClean="0"/>
              <a:t>a</a:t>
            </a:r>
            <a:r>
              <a:rPr lang="en-US" dirty="0" smtClean="0"/>
              <a:t> &lt; N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N)?</a:t>
            </a:r>
          </a:p>
          <a:p>
            <a:r>
              <a:rPr lang="en-US" dirty="0" smtClean="0"/>
              <a:t>If so, N is prime; if not, N is </a:t>
            </a:r>
            <a:r>
              <a:rPr lang="en-US" dirty="0" smtClean="0"/>
              <a:t>composite …</a:t>
            </a:r>
            <a:endParaRPr lang="en-US" dirty="0" smtClean="0"/>
          </a:p>
          <a:p>
            <a:r>
              <a:rPr lang="en-US" dirty="0" smtClean="0"/>
              <a:t>Nice try, but…</a:t>
            </a:r>
          </a:p>
          <a:p>
            <a:pPr lvl="1"/>
            <a:r>
              <a:rPr lang="en-US" dirty="0" smtClean="0"/>
              <a:t>Fermat's Little Theorem is </a:t>
            </a:r>
            <a:r>
              <a:rPr lang="en-US" u="sng" dirty="0" smtClean="0"/>
              <a:t>not</a:t>
            </a:r>
            <a:r>
              <a:rPr lang="en-US" dirty="0" smtClean="0"/>
              <a:t> an "if and only if" condition.</a:t>
            </a:r>
          </a:p>
          <a:p>
            <a:pPr lvl="1"/>
            <a:r>
              <a:rPr lang="en-US" dirty="0" smtClean="0"/>
              <a:t>It doesn't say what happens when N is </a:t>
            </a:r>
            <a:r>
              <a:rPr lang="en-US" u="sng" dirty="0" smtClean="0"/>
              <a:t>not</a:t>
            </a:r>
            <a:r>
              <a:rPr lang="en-US" dirty="0" smtClean="0"/>
              <a:t> prime.</a:t>
            </a:r>
          </a:p>
          <a:p>
            <a:pPr lvl="1"/>
            <a:r>
              <a:rPr lang="en-US" dirty="0"/>
              <a:t>N may not be prime, but we might just happen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pick </a:t>
            </a:r>
            <a:r>
              <a:rPr lang="en-US" dirty="0"/>
              <a:t>an </a:t>
            </a:r>
            <a:r>
              <a:rPr lang="en-US" b="1" dirty="0"/>
              <a:t>a</a:t>
            </a:r>
            <a:r>
              <a:rPr lang="en-US" dirty="0"/>
              <a:t> for which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>
                <a:sym typeface="Symbol"/>
              </a:rPr>
              <a:t> 1 (mod N)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 341 is not prime (it is 11∙31), but </a:t>
            </a:r>
            <a:r>
              <a:rPr lang="en-US" b="1" dirty="0" smtClean="0"/>
              <a:t>2</a:t>
            </a:r>
            <a:r>
              <a:rPr lang="en-US" baseline="30000" dirty="0" smtClean="0"/>
              <a:t>340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341)</a:t>
            </a:r>
          </a:p>
          <a:p>
            <a:r>
              <a:rPr lang="en-US" b="1" dirty="0" smtClean="0">
                <a:sym typeface="Symbol"/>
              </a:rPr>
              <a:t>Definition: </a:t>
            </a:r>
            <a:r>
              <a:rPr lang="en-US" dirty="0" smtClean="0">
                <a:sym typeface="Symbol"/>
              </a:rPr>
              <a:t>We say that a number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passes the Fermat test </a:t>
            </a:r>
            <a:br>
              <a:rPr lang="en-US" b="1" dirty="0" smtClean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b="1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</a:t>
            </a:r>
            <a:r>
              <a:rPr lang="en-US" dirty="0" smtClean="0">
                <a:sym typeface="Symbol"/>
              </a:rPr>
              <a:t>).  If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passes the </a:t>
            </a:r>
            <a:r>
              <a:rPr lang="en-US" dirty="0">
                <a:sym typeface="Symbol"/>
              </a:rPr>
              <a:t>F</a:t>
            </a:r>
            <a:r>
              <a:rPr lang="en-US" dirty="0" smtClean="0">
                <a:sym typeface="Symbol"/>
              </a:rPr>
              <a:t>ermat test but N is composite, then 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is called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liar</a:t>
            </a:r>
            <a:r>
              <a:rPr lang="en-US" sz="3100" dirty="0">
                <a:sym typeface="Symbol"/>
              </a:rPr>
              <a:t>,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and N is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err="1">
                <a:solidFill>
                  <a:srgbClr val="FF0000"/>
                </a:solidFill>
                <a:sym typeface="Symbol"/>
              </a:rPr>
              <a:t>pseudoprime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sz="3100" b="1" dirty="0">
                <a:solidFill>
                  <a:srgbClr val="FF0000"/>
                </a:solidFill>
                <a:sym typeface="Symbol"/>
              </a:rPr>
              <a:t>We can hope that </a:t>
            </a:r>
            <a:br>
              <a:rPr lang="en-US" sz="3100" b="1" dirty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N is composite, then </a:t>
            </a:r>
            <a:r>
              <a:rPr lang="en-US" u="sng" dirty="0" smtClean="0">
                <a:sym typeface="Symbol"/>
              </a:rPr>
              <a:t>many</a:t>
            </a:r>
            <a:r>
              <a:rPr lang="en-US" dirty="0" smtClean="0">
                <a:sym typeface="Symbol"/>
              </a:rPr>
              <a:t>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will fail the Fermat test</a:t>
            </a:r>
          </a:p>
          <a:p>
            <a:r>
              <a:rPr lang="en-US" dirty="0" smtClean="0">
                <a:sym typeface="Symbol"/>
              </a:rPr>
              <a:t>It turns out that this hope is well-founded</a:t>
            </a:r>
          </a:p>
          <a:p>
            <a:r>
              <a:rPr lang="en-US" dirty="0">
                <a:sym typeface="Symbol"/>
              </a:rPr>
              <a:t>If any integer that is relatively prime to N fails the test, then at least half of the numbers </a:t>
            </a:r>
            <a:r>
              <a:rPr lang="en-US" b="1" dirty="0">
                <a:sym typeface="Symbol"/>
              </a:rPr>
              <a:t>a</a:t>
            </a:r>
            <a:r>
              <a:rPr lang="en-US" dirty="0">
                <a:sym typeface="Symbol"/>
              </a:rPr>
              <a:t> such that 1 ≤ a &lt; N also fail it.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914400"/>
            <a:ext cx="1981200" cy="1144929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dirty="0" smtClean="0"/>
              <a:t>"composite"  means </a:t>
            </a:r>
            <a:br>
              <a:rPr lang="en-US" sz="2400" dirty="0" smtClean="0"/>
            </a:br>
            <a:r>
              <a:rPr lang="en-US" sz="2400" dirty="0" smtClean="0"/>
              <a:t>"not prime"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852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“Fermat liars"?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N is composite, and we randomly pick an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such that 1 ≤ </a:t>
            </a:r>
            <a:r>
              <a:rPr lang="en-US" b="1" dirty="0" smtClean="0"/>
              <a:t>a </a:t>
            </a:r>
            <a:r>
              <a:rPr lang="en-US" dirty="0" smtClean="0"/>
              <a:t>&lt; N, and </a:t>
            </a:r>
            <a:r>
              <a:rPr lang="en-US" dirty="0" err="1" smtClean="0"/>
              <a:t>gcd</a:t>
            </a:r>
            <a:r>
              <a:rPr lang="en-US" dirty="0" smtClean="0"/>
              <a:t>(a, N) = 1, how likely is it that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is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1 (mod n)?</a:t>
            </a:r>
          </a:p>
          <a:p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 (mod n) for </a:t>
            </a:r>
            <a:r>
              <a:rPr lang="en-US" i="1" dirty="0" smtClean="0"/>
              <a:t>some</a:t>
            </a: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 that is relatively prime to N, then this must also be true for at least half of the choices of </a:t>
            </a:r>
            <a:r>
              <a:rPr lang="en-US" b="1" dirty="0" smtClean="0"/>
              <a:t>a</a:t>
            </a:r>
            <a:r>
              <a:rPr lang="en-US" dirty="0" smtClean="0"/>
              <a:t> &lt; N.</a:t>
            </a:r>
          </a:p>
          <a:p>
            <a:pPr lvl="1"/>
            <a:r>
              <a:rPr lang="en-US" dirty="0" smtClean="0"/>
              <a:t>Let b be some number (if any exist) that passes the Fermat test, i.e. b</a:t>
            </a:r>
            <a:r>
              <a:rPr lang="en-US" baseline="30000" dirty="0" smtClean="0"/>
              <a:t>N-1 </a:t>
            </a:r>
            <a:r>
              <a:rPr lang="en-US" dirty="0" smtClean="0">
                <a:sym typeface="Symbol"/>
              </a:rPr>
              <a:t> 1 (mod N).</a:t>
            </a:r>
          </a:p>
          <a:p>
            <a:pPr lvl="1"/>
            <a:r>
              <a:rPr lang="en-US" dirty="0" smtClean="0">
                <a:sym typeface="Symbol"/>
              </a:rPr>
              <a:t>Then the number </a:t>
            </a:r>
            <a:r>
              <a:rPr lang="en-US" dirty="0" err="1" smtClean="0">
                <a:sym typeface="Symbol"/>
              </a:rPr>
              <a:t>a∙b</a:t>
            </a:r>
            <a:r>
              <a:rPr lang="en-US" dirty="0" smtClean="0">
                <a:sym typeface="Symbol"/>
              </a:rPr>
              <a:t> fails the test:</a:t>
            </a:r>
          </a:p>
          <a:p>
            <a:pPr lvl="2"/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ab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b</a:t>
            </a:r>
            <a:r>
              <a:rPr lang="en-US" baseline="30000" dirty="0" smtClean="0">
                <a:sym typeface="Symbol"/>
              </a:rPr>
              <a:t>N-1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, which is  not congruent to 1 mod N.</a:t>
            </a:r>
          </a:p>
          <a:p>
            <a:pPr lvl="1"/>
            <a:r>
              <a:rPr lang="en-US" dirty="0" smtClean="0">
                <a:sym typeface="Symbol"/>
              </a:rPr>
              <a:t>Diagram on whiteboard.</a:t>
            </a:r>
          </a:p>
          <a:p>
            <a:pPr lvl="1"/>
            <a:r>
              <a:rPr lang="en-US" dirty="0" smtClean="0">
                <a:sym typeface="Symbol"/>
              </a:rPr>
              <a:t>For a fixed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f: </a:t>
            </a:r>
            <a:r>
              <a:rPr lang="en-US" dirty="0" err="1" smtClean="0">
                <a:sym typeface="Symbol"/>
              </a:rPr>
              <a:t>bab</a:t>
            </a:r>
            <a:r>
              <a:rPr lang="en-US" dirty="0" smtClean="0">
                <a:sym typeface="Symbol"/>
              </a:rPr>
              <a:t> is a one-to-one function on the set of b's that pass the Fermat test, </a:t>
            </a:r>
          </a:p>
          <a:p>
            <a:pPr lvl="1"/>
            <a:r>
              <a:rPr lang="en-US" dirty="0" smtClean="0">
                <a:sym typeface="Symbol"/>
              </a:rPr>
              <a:t>so there are at least as many numbers that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fail the Fermat test as pass it.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52600" y="2209800"/>
            <a:ext cx="762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32657"/>
            <a:ext cx="7978175" cy="674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69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Carmichael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Carmichael number is a composite </a:t>
            </a:r>
            <a:r>
              <a:rPr lang="en-US" dirty="0"/>
              <a:t>number </a:t>
            </a:r>
            <a:r>
              <a:rPr lang="en-US" dirty="0" smtClean="0"/>
              <a:t>N such that </a:t>
            </a:r>
          </a:p>
          <a:p>
            <a:r>
              <a:rPr lang="en-US" dirty="0" smtClean="0"/>
              <a:t> </a:t>
            </a:r>
            <a:r>
              <a:rPr lang="en-US" dirty="0"/>
              <a:t>∀ </a:t>
            </a:r>
            <a:r>
              <a:rPr lang="en-US" dirty="0" smtClean="0"/>
              <a:t>a </a:t>
            </a:r>
            <a:r>
              <a:rPr lang="en-US" dirty="0"/>
              <a:t>∈ </a:t>
            </a:r>
            <a:r>
              <a:rPr lang="en-US" dirty="0" smtClean="0"/>
              <a:t>{1, ..N-1} (if </a:t>
            </a:r>
            <a:r>
              <a:rPr lang="en-US" dirty="0" err="1"/>
              <a:t>gcd</a:t>
            </a:r>
            <a:r>
              <a:rPr lang="en-US" dirty="0"/>
              <a:t>(a, N)=1 </a:t>
            </a:r>
            <a:r>
              <a:rPr lang="en-US" dirty="0" smtClean="0"/>
              <a:t>then </a:t>
            </a:r>
            <a:r>
              <a:rPr lang="en-US" b="1" dirty="0" smtClean="0"/>
              <a:t>a</a:t>
            </a:r>
            <a:r>
              <a:rPr lang="en-US" b="1" baseline="30000" dirty="0" smtClean="0"/>
              <a:t>N-1</a:t>
            </a:r>
            <a:r>
              <a:rPr lang="en-US" b="1" dirty="0" smtClean="0"/>
              <a:t> ≡ 1 </a:t>
            </a:r>
            <a:r>
              <a:rPr lang="en-US" dirty="0" smtClean="0"/>
              <a:t>(mod N) ) </a:t>
            </a:r>
            <a:br>
              <a:rPr lang="en-US" dirty="0" smtClean="0"/>
            </a:br>
            <a:r>
              <a:rPr lang="en-US" dirty="0" smtClean="0"/>
              <a:t>i.e. every possible </a:t>
            </a:r>
            <a:r>
              <a:rPr lang="en-US" b="1" dirty="0" smtClean="0"/>
              <a:t>a</a:t>
            </a:r>
            <a:r>
              <a:rPr lang="en-US" dirty="0" smtClean="0"/>
              <a:t> passes the Fermat test.</a:t>
            </a:r>
          </a:p>
          <a:p>
            <a:pPr lvl="1"/>
            <a:r>
              <a:rPr lang="en-US" dirty="0">
                <a:sym typeface="Symbol"/>
              </a:rPr>
              <a:t>The smallest Carmichael number is 561</a:t>
            </a:r>
          </a:p>
          <a:p>
            <a:pPr lvl="1"/>
            <a:r>
              <a:rPr lang="en-US" dirty="0">
                <a:sym typeface="Symbol"/>
              </a:rPr>
              <a:t>We'll see later how to deal with those</a:t>
            </a:r>
          </a:p>
          <a:p>
            <a:pPr lvl="1"/>
            <a:r>
              <a:rPr lang="en-US" dirty="0">
                <a:sym typeface="Symbol"/>
              </a:rPr>
              <a:t>How rare are they?  Let C(X) = </a:t>
            </a:r>
            <a:r>
              <a:rPr lang="en-US" dirty="0" smtClean="0">
                <a:sym typeface="Symbol"/>
              </a:rPr>
              <a:t>number of </a:t>
            </a:r>
            <a:r>
              <a:rPr lang="en-US" dirty="0">
                <a:sym typeface="Symbol"/>
              </a:rPr>
              <a:t>Carmichael numbers </a:t>
            </a:r>
            <a:r>
              <a:rPr lang="en-US" dirty="0" smtClean="0">
                <a:sym typeface="Symbol"/>
              </a:rPr>
              <a:t>that are less </a:t>
            </a:r>
            <a:r>
              <a:rPr lang="en-US" dirty="0">
                <a:sym typeface="Symbol"/>
              </a:rPr>
              <a:t>than X.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For now, we pretend that we live in a Carmichael-free world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86200"/>
            <a:ext cx="878863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6744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/>
          <a:lstStyle/>
          <a:p>
            <a:r>
              <a:rPr lang="en-US" dirty="0" smtClean="0"/>
              <a:t>For a moment, we pretend that Carmichael numbers do not exist.</a:t>
            </a:r>
          </a:p>
          <a:p>
            <a:r>
              <a:rPr lang="en-US" dirty="0" smtClean="0"/>
              <a:t>If N is prime, 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all 0 &lt; a &lt; N</a:t>
            </a:r>
          </a:p>
          <a:p>
            <a:r>
              <a:rPr lang="en-US" dirty="0" smtClean="0">
                <a:sym typeface="Symbol"/>
              </a:rPr>
              <a:t>If N is not prime, then </a:t>
            </a:r>
            <a:r>
              <a:rPr lang="en-US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at most half of the values of a&lt;N.</a:t>
            </a:r>
          </a:p>
          <a:p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</a:t>
            </a:r>
            <a:r>
              <a:rPr lang="en-US" dirty="0" smtClean="0">
                <a:sym typeface="Symbol"/>
              </a:rPr>
              <a:t> if N is prime) = 1</a:t>
            </a:r>
            <a:br>
              <a:rPr lang="en-US" dirty="0" smtClean="0">
                <a:sym typeface="Symbol"/>
              </a:rPr>
            </a:b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if </a:t>
            </a:r>
            <a:r>
              <a:rPr lang="en-US" dirty="0" smtClean="0">
                <a:sym typeface="Symbol"/>
              </a:rPr>
              <a:t>N is composite) ≤ ½</a:t>
            </a:r>
          </a:p>
          <a:p>
            <a:r>
              <a:rPr lang="en-US" dirty="0" smtClean="0">
                <a:sym typeface="Symbol"/>
              </a:rPr>
              <a:t>How to reduce the likelihood of error?</a:t>
            </a:r>
          </a:p>
          <a:p>
            <a:endParaRPr lang="en-US" dirty="0" smtClean="0"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 (modified)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To test N for primality</a:t>
            </a:r>
          </a:p>
          <a:p>
            <a:pPr lvl="1"/>
            <a:r>
              <a:rPr lang="en-US" dirty="0" smtClean="0"/>
              <a:t>Pick positive integers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 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&lt; N at random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check for   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</a:t>
            </a:r>
          </a:p>
          <a:p>
            <a:pPr lvl="2"/>
            <a:r>
              <a:rPr lang="en-US" dirty="0" smtClean="0">
                <a:sym typeface="Symbol"/>
              </a:rPr>
              <a:t>Use the Miller-Rabin approach, (next slides) so that Carmichael numbers are unlikely to thwart us.</a:t>
            </a:r>
          </a:p>
          <a:p>
            <a:pPr lvl="2"/>
            <a:r>
              <a:rPr lang="en-US" dirty="0" smtClean="0">
                <a:sym typeface="Symbol"/>
              </a:rPr>
              <a:t>If 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>
                <a:sym typeface="Symbol"/>
              </a:rPr>
              <a:t> is not congruent to 1 (mod N), or </a:t>
            </a:r>
            <a:br>
              <a:rPr lang="en-US" dirty="0" smtClean="0">
                <a:sym typeface="Symbol"/>
              </a:rPr>
            </a:b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Miller-Rabin test produces a non-trivial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square root of 1 (mod N)</a:t>
            </a:r>
          </a:p>
          <a:p>
            <a:pPr lvl="3"/>
            <a:r>
              <a:rPr lang="en-US" sz="2400" dirty="0" smtClean="0">
                <a:sym typeface="Symbol"/>
              </a:rPr>
              <a:t>return false</a:t>
            </a:r>
          </a:p>
          <a:p>
            <a:pPr lvl="1"/>
            <a:r>
              <a:rPr lang="en-US" dirty="0" smtClean="0">
                <a:sym typeface="Symbol"/>
              </a:rPr>
              <a:t>return true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867400" cy="646331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n-US" dirty="0"/>
              <a:t>Note that this algorithm may produce a “false prime”, but the probability is very </a:t>
            </a:r>
            <a:r>
              <a:rPr lang="en-US" dirty="0" smtClean="0"/>
              <a:t>low if k is large enough.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832866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Does this work?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9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17497</TotalTime>
  <Words>909</Words>
  <Application>Microsoft Office PowerPoint</Application>
  <PresentationFormat>On-screen Show (4:3)</PresentationFormat>
  <Paragraphs>143</Paragraphs>
  <Slides>11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Symbol</vt:lpstr>
      <vt:lpstr>Default Design</vt:lpstr>
      <vt:lpstr>PowerPoint Presentation</vt:lpstr>
      <vt:lpstr>MA/CSSE 473 Day 08</vt:lpstr>
      <vt:lpstr>Recap: Fermat's Little Theorem</vt:lpstr>
      <vt:lpstr>Easy Primality Test?</vt:lpstr>
      <vt:lpstr>How many “Fermat liars"?</vt:lpstr>
      <vt:lpstr>PowerPoint Presentation</vt:lpstr>
      <vt:lpstr>Carmichael Numbers</vt:lpstr>
      <vt:lpstr>Where are we now?</vt:lpstr>
      <vt:lpstr>The algorithm (modified)</vt:lpstr>
      <vt:lpstr>Miller-Rabin test</vt:lpstr>
      <vt:lpstr>Example (first Carmichael number)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599</cp:revision>
  <cp:lastPrinted>2014-09-16T13:54:44Z</cp:lastPrinted>
  <dcterms:modified xsi:type="dcterms:W3CDTF">2016-06-09T19:47:31Z</dcterms:modified>
</cp:coreProperties>
</file>