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348" r:id="rId4"/>
    <p:sldId id="359" r:id="rId5"/>
    <p:sldId id="360" r:id="rId6"/>
    <p:sldId id="354" r:id="rId7"/>
    <p:sldId id="326" r:id="rId8"/>
    <p:sldId id="334" r:id="rId9"/>
    <p:sldId id="335" r:id="rId10"/>
    <p:sldId id="346" r:id="rId11"/>
    <p:sldId id="361" r:id="rId12"/>
    <p:sldId id="347" r:id="rId13"/>
    <p:sldId id="355" r:id="rId14"/>
    <p:sldId id="358" r:id="rId15"/>
    <p:sldId id="362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66889" autoAdjust="0"/>
  </p:normalViewPr>
  <p:slideViewPr>
    <p:cSldViewPr snapToObjects="1">
      <p:cViewPr varScale="1">
        <p:scale>
          <a:sx n="63" d="100"/>
          <a:sy n="63" d="100"/>
        </p:scale>
        <p:origin x="1566" y="9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6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66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2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5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34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4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291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865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80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2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85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43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4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x</a:t>
            </a:r>
            <a:r>
              <a:rPr lang="en-US" baseline="0" dirty="0" smtClean="0"/>
              <a:t> = 60, y=36.  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(60, 36) =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(36, 60 – 36) =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 (36, 24) =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(24, 12) =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(12, 0) = 12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general, if a is a common divisor of x and y,  </a:t>
            </a:r>
            <a:r>
              <a:rPr lang="en-US" dirty="0" smtClean="0"/>
              <a:t>y=</a:t>
            </a:r>
            <a:r>
              <a:rPr lang="en-US" baseline="0" dirty="0" smtClean="0"/>
              <a:t> ay’ and x = ax’, then x – y = a(x’ – y’)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Does it work?</a:t>
            </a:r>
            <a:r>
              <a:rPr lang="en-US" dirty="0" smtClean="0"/>
              <a:t>  It's clear that it works when b is 0.  </a:t>
            </a:r>
            <a:br>
              <a:rPr lang="en-US" dirty="0" smtClean="0"/>
            </a:br>
            <a:r>
              <a:rPr lang="en-US" dirty="0" smtClean="0"/>
              <a:t>Is</a:t>
            </a:r>
            <a:r>
              <a:rPr lang="en-US" baseline="0" dirty="0" smtClean="0"/>
              <a:t> it clear that b will eventually be 0? Yes.</a:t>
            </a:r>
            <a:br>
              <a:rPr lang="en-US" baseline="0" dirty="0" smtClean="0"/>
            </a:br>
            <a:r>
              <a:rPr lang="en-US" baseline="0" dirty="0" smtClean="0"/>
              <a:t>So by Euclid's rule, it works.</a:t>
            </a:r>
          </a:p>
          <a:p>
            <a:r>
              <a:rPr lang="en-US" b="1" baseline="0" dirty="0" smtClean="0"/>
              <a:t>Efficiency?  </a:t>
            </a:r>
            <a:r>
              <a:rPr lang="en-US" b="0" baseline="0" dirty="0" smtClean="0"/>
              <a:t>Each time, (a, b) gets replaced with (b, a mod b).  How big  of a reduction is that?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78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Does it work?</a:t>
            </a:r>
            <a:r>
              <a:rPr lang="en-US" dirty="0" smtClean="0"/>
              <a:t>  It's clear that it works when b is 0.  </a:t>
            </a:r>
            <a:br>
              <a:rPr lang="en-US" dirty="0" smtClean="0"/>
            </a:br>
            <a:r>
              <a:rPr lang="en-US" dirty="0" smtClean="0"/>
              <a:t>Is</a:t>
            </a:r>
            <a:r>
              <a:rPr lang="en-US" baseline="0" dirty="0" smtClean="0"/>
              <a:t> it clear that b will eventually be 0? Yes.</a:t>
            </a:r>
            <a:br>
              <a:rPr lang="en-US" baseline="0" dirty="0" smtClean="0"/>
            </a:br>
            <a:r>
              <a:rPr lang="en-US" baseline="0" dirty="0" smtClean="0"/>
              <a:t>So by Euclid's rule, it works.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Efficiency?  </a:t>
            </a:r>
            <a:r>
              <a:rPr lang="en-US" b="0" baseline="0" dirty="0" smtClean="0"/>
              <a:t>Each time, (a, b) gets replaced with (b, a mod b).  How big  reduction is that?</a:t>
            </a:r>
          </a:p>
          <a:p>
            <a:endParaRPr lang="en-US" b="0" baseline="0" dirty="0" smtClean="0"/>
          </a:p>
          <a:p>
            <a:r>
              <a:rPr lang="en-US" b="1" baseline="0" dirty="0" smtClean="0"/>
              <a:t>proof:</a:t>
            </a:r>
            <a:r>
              <a:rPr lang="en-US" b="0" baseline="0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&gt;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–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4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Euclid's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a</a:t>
            </a:r>
            <a:r>
              <a:rPr lang="en-US" dirty="0" smtClean="0"/>
              <a:t> ≥ </a:t>
            </a:r>
            <a:r>
              <a:rPr lang="en-US" b="1" dirty="0" smtClean="0"/>
              <a:t>b</a:t>
            </a:r>
            <a:r>
              <a:rPr lang="en-US" dirty="0" smtClean="0"/>
              <a:t>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&gt;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–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After two recursive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euclid</a:t>
            </a:r>
            <a:r>
              <a:rPr lang="en-US" dirty="0" smtClean="0"/>
              <a:t> calls,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 are less than half of what they were, (i.e. reduced by at least 1 bit)</a:t>
            </a:r>
          </a:p>
          <a:p>
            <a:pPr lvl="1"/>
            <a:r>
              <a:rPr lang="en-US" dirty="0" smtClean="0"/>
              <a:t>Thus if a and b have k bits, at most 2k recursive calls are needed.</a:t>
            </a:r>
          </a:p>
          <a:p>
            <a:pPr lvl="1"/>
            <a:r>
              <a:rPr lang="en-US" dirty="0" smtClean="0"/>
              <a:t>Each recursive call involves a division,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Thus entire </a:t>
            </a:r>
            <a:r>
              <a:rPr lang="en-US" dirty="0" smtClean="0"/>
              <a:t>algorithm </a:t>
            </a:r>
            <a:r>
              <a:rPr lang="en-US" dirty="0" smtClean="0"/>
              <a:t>is at most k</a:t>
            </a:r>
            <a:r>
              <a:rPr lang="en-US" baseline="30000" dirty="0" smtClean="0"/>
              <a:t>2</a:t>
            </a:r>
            <a:r>
              <a:rPr lang="en-US" dirty="0" smtClean="0"/>
              <a:t> * 2k, which is in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9431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</a:t>
            </a:r>
            <a:r>
              <a:rPr lang="en-US" dirty="0" smtClean="0"/>
              <a:t>practical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3810000"/>
          </a:xfrm>
        </p:spPr>
        <p:txBody>
          <a:bodyPr>
            <a:normAutofit fontScale="92500"/>
          </a:bodyPr>
          <a:lstStyle/>
          <a:p>
            <a:r>
              <a:rPr lang="en-US" dirty="0"/>
              <a:t>Divide 210 by 45, and get the result 4 with remainder 30, so 210=4·45+30.</a:t>
            </a:r>
          </a:p>
          <a:p>
            <a:r>
              <a:rPr lang="en-US" dirty="0"/>
              <a:t>Divide 45 by 30, and get the result 1 with remainder 15, so 45=1·30+15.</a:t>
            </a:r>
          </a:p>
          <a:p>
            <a:r>
              <a:rPr lang="en-US" dirty="0"/>
              <a:t>Divide 30 by 15, and get the result 2 with remainder 0, so 30=2·15+0.</a:t>
            </a:r>
          </a:p>
          <a:p>
            <a:r>
              <a:rPr lang="en-US" dirty="0"/>
              <a:t>The greatest common divisor of 210 and 45 is 15.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64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then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By the first of the two conditions,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.  </a:t>
            </a:r>
            <a:r>
              <a:rPr lang="en-US" dirty="0" smtClean="0"/>
              <a:t>No common divisor can </a:t>
            </a:r>
            <a:r>
              <a:rPr lang="en-US" dirty="0" smtClean="0"/>
              <a:t>exceed their greatest common divisor, so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≤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so it must divide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= </a:t>
            </a:r>
            <a:r>
              <a:rPr lang="en-US" b="1" dirty="0" smtClean="0"/>
              <a:t>d</a:t>
            </a:r>
            <a:r>
              <a:rPr lang="en-US" dirty="0" smtClean="0"/>
              <a:t>.  Thus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≤ </a:t>
            </a:r>
            <a:r>
              <a:rPr lang="en-US" b="1" dirty="0" smtClean="0"/>
              <a:t>d</a:t>
            </a:r>
          </a:p>
          <a:p>
            <a:pPr lvl="1"/>
            <a:r>
              <a:rPr lang="en-US" dirty="0" smtClean="0"/>
              <a:t>Putting these together,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= </a:t>
            </a:r>
            <a:r>
              <a:rPr lang="en-US" b="1" dirty="0" smtClean="0"/>
              <a:t>d</a:t>
            </a:r>
            <a:endParaRPr lang="en-US" dirty="0" smtClean="0"/>
          </a:p>
          <a:p>
            <a:r>
              <a:rPr lang="en-US" dirty="0" smtClean="0"/>
              <a:t>If we </a:t>
            </a:r>
            <a:r>
              <a:rPr lang="en-US" dirty="0" smtClean="0"/>
              <a:t>can, for any given a and b,  find the </a:t>
            </a:r>
            <a:r>
              <a:rPr lang="en-US" dirty="0" smtClean="0"/>
              <a:t>x and y as in the lemma, we have found the </a:t>
            </a:r>
            <a:r>
              <a:rPr lang="en-US" dirty="0" err="1" smtClean="0"/>
              <a:t>gcd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It turns out that a simple modification of Euclid's algorithm will </a:t>
            </a:r>
            <a:r>
              <a:rPr lang="en-US" dirty="0" smtClean="0"/>
              <a:t>allow us to calculate </a:t>
            </a:r>
            <a:r>
              <a:rPr lang="en-US" dirty="0" smtClean="0"/>
              <a:t>the x and 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</a:t>
            </a:r>
            <a:r>
              <a:rPr lang="en-US" dirty="0" smtClean="0"/>
              <a:t>may have just seen Modular </a:t>
            </a:r>
            <a:r>
              <a:rPr lang="en-US" dirty="0" smtClean="0"/>
              <a:t>Arithmetic for the first time yesterday. </a:t>
            </a:r>
          </a:p>
          <a:p>
            <a:pPr lvl="1"/>
            <a:r>
              <a:rPr lang="en-US" dirty="0" smtClean="0"/>
              <a:t>If you are interested, look up “extended Euclid proof”</a:t>
            </a:r>
          </a:p>
          <a:p>
            <a:pPr lvl="1"/>
            <a:r>
              <a:rPr lang="en-US" dirty="0" smtClean="0"/>
              <a:t>We’ll do a </a:t>
            </a:r>
            <a:r>
              <a:rPr lang="en-US" dirty="0" smtClean="0"/>
              <a:t> couple of convincing examples.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1999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99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Forward-backward Example: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(33, 14)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Substitute 4 = 14 - 2*5.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Substitute 5 = 33 - 2*14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3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dirty="0" smtClean="0"/>
              <a:t>Another example (same computation, different order):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</a:t>
            </a:r>
            <a:r>
              <a:rPr lang="en-US" dirty="0" smtClean="0"/>
              <a:t>(97, 20)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953000"/>
          </a:xfrm>
        </p:spPr>
        <p:txBody>
          <a:bodyPr>
            <a:normAutofit fontScale="92500"/>
          </a:bodyPr>
          <a:lstStyle/>
          <a:p>
            <a:r>
              <a:rPr lang="en-US" sz="3000" dirty="0" smtClean="0"/>
              <a:t>97 = 4·20+17</a:t>
            </a:r>
            <a:endParaRPr lang="en-US" sz="3000" dirty="0"/>
          </a:p>
          <a:p>
            <a:r>
              <a:rPr lang="en-US" sz="3000" dirty="0" smtClean="0"/>
              <a:t>20 = 1·17+3</a:t>
            </a:r>
            <a:endParaRPr lang="en-US" sz="3000" dirty="0"/>
          </a:p>
          <a:p>
            <a:r>
              <a:rPr lang="en-US" sz="3000" dirty="0" smtClean="0"/>
              <a:t>17 = 5·3+2</a:t>
            </a:r>
            <a:endParaRPr lang="en-US" sz="3000" dirty="0"/>
          </a:p>
          <a:p>
            <a:r>
              <a:rPr lang="en-US" sz="3000" dirty="0" smtClean="0"/>
              <a:t>3 = 1·2+1  so GCD is 1.</a:t>
            </a:r>
          </a:p>
          <a:p>
            <a:r>
              <a:rPr lang="en-US" sz="3000" b="1" dirty="0" smtClean="0"/>
              <a:t>Now figure out the x and y</a:t>
            </a:r>
            <a:endParaRPr lang="en-US" sz="3000" b="1" dirty="0" smtClean="0"/>
          </a:p>
          <a:p>
            <a:r>
              <a:rPr lang="de-DE" sz="2800" dirty="0" smtClean="0"/>
              <a:t>17 = 1·97-4·20</a:t>
            </a:r>
            <a:endParaRPr lang="de-DE" sz="2800" dirty="0"/>
          </a:p>
          <a:p>
            <a:r>
              <a:rPr lang="de-DE" sz="2800" dirty="0" smtClean="0"/>
              <a:t>20-1·17 = 3 </a:t>
            </a:r>
            <a:r>
              <a:rPr lang="de-DE" sz="2800" dirty="0"/>
              <a:t>so </a:t>
            </a:r>
            <a:r>
              <a:rPr lang="de-DE" sz="2800" dirty="0" smtClean="0"/>
              <a:t>3 = 1·20-1·17 = 1·20-</a:t>
            </a:r>
            <a:r>
              <a:rPr lang="de-DE" sz="2800" dirty="0"/>
              <a:t>(1·97-4·20</a:t>
            </a:r>
            <a:r>
              <a:rPr lang="de-DE" sz="2800" dirty="0" smtClean="0"/>
              <a:t>) = -</a:t>
            </a:r>
            <a:r>
              <a:rPr lang="de-DE" sz="2800" dirty="0"/>
              <a:t>1·97+5·20</a:t>
            </a:r>
          </a:p>
          <a:p>
            <a:r>
              <a:rPr lang="de-DE" sz="2800" dirty="0"/>
              <a:t>17=5·3+2 so </a:t>
            </a:r>
            <a:r>
              <a:rPr lang="de-DE" sz="2800" dirty="0" smtClean="0"/>
              <a:t>2 = 17-5·3 = (</a:t>
            </a:r>
            <a:r>
              <a:rPr lang="de-DE" sz="2800" dirty="0"/>
              <a:t>1·97-4·20)-5(-1·97+5·20</a:t>
            </a:r>
            <a:r>
              <a:rPr lang="de-DE" sz="2800" dirty="0" smtClean="0"/>
              <a:t>) = 6·97-29·20</a:t>
            </a:r>
            <a:endParaRPr lang="de-DE" sz="2800" dirty="0"/>
          </a:p>
          <a:p>
            <a:r>
              <a:rPr lang="de-DE" sz="2800" smtClean="0"/>
              <a:t>1 = 3-2 = (-</a:t>
            </a:r>
            <a:r>
              <a:rPr lang="de-DE" sz="2800" dirty="0"/>
              <a:t>1·97+5·20)-(</a:t>
            </a:r>
            <a:r>
              <a:rPr lang="de-DE" sz="2800"/>
              <a:t>6·97-29·20</a:t>
            </a:r>
            <a:r>
              <a:rPr lang="de-DE" sz="2800" smtClean="0"/>
              <a:t>) = </a:t>
            </a:r>
            <a:r>
              <a:rPr lang="de-DE" sz="2800" dirty="0" smtClean="0"/>
              <a:t>-</a:t>
            </a:r>
            <a:r>
              <a:rPr lang="de-DE" sz="2800" dirty="0"/>
              <a:t>7·97+34·20</a:t>
            </a:r>
            <a:endParaRPr lang="en-US" sz="2800" dirty="0" smtClean="0"/>
          </a:p>
          <a:p>
            <a:r>
              <a:rPr lang="en-US" sz="2800" dirty="0" smtClean="0"/>
              <a:t>Thus x = </a:t>
            </a:r>
            <a:r>
              <a:rPr lang="en-US" sz="2800" dirty="0" smtClean="0"/>
              <a:t>-7 </a:t>
            </a:r>
            <a:r>
              <a:rPr lang="en-US" sz="2800" dirty="0" smtClean="0"/>
              <a:t>and y = </a:t>
            </a:r>
            <a:r>
              <a:rPr lang="en-US" sz="2800" dirty="0" smtClean="0"/>
              <a:t>34  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5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Odd Pie Fight</a:t>
            </a:r>
          </a:p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(if there is time) extended Euclid's algorithm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</a:t>
            </a:r>
            <a:r>
              <a:rPr lang="en-US" dirty="0" smtClean="0"/>
              <a:t>look at review topics in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3856"/>
            <a:ext cx="9144000" cy="693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6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 Pie fight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base case is </a:t>
            </a:r>
            <a:r>
              <a:rPr lang="en-US" dirty="0"/>
              <a:t>easy: If </a:t>
            </a:r>
            <a:r>
              <a:rPr lang="en-US" dirty="0" smtClean="0"/>
              <a:t>n </a:t>
            </a:r>
            <a:r>
              <a:rPr lang="en-US" dirty="0"/>
              <a:t>= </a:t>
            </a:r>
            <a:r>
              <a:rPr lang="en-US" dirty="0" smtClean="0"/>
              <a:t>3 </a:t>
            </a:r>
            <a:r>
              <a:rPr lang="en-US" dirty="0"/>
              <a:t>the two persons </a:t>
            </a:r>
            <a:r>
              <a:rPr lang="en-US" dirty="0" smtClean="0"/>
              <a:t>with the </a:t>
            </a:r>
            <a:r>
              <a:rPr lang="en-US" dirty="0"/>
              <a:t>smallest pairwise distance between them throw at each other, </a:t>
            </a:r>
            <a:r>
              <a:rPr lang="en-US" dirty="0" smtClean="0"/>
              <a:t>while the </a:t>
            </a:r>
            <a:r>
              <a:rPr lang="en-US" dirty="0"/>
              <a:t>third person throws at one of them (whoever is closer). </a:t>
            </a:r>
            <a:r>
              <a:rPr lang="en-US" dirty="0" smtClean="0"/>
              <a:t>Therefore, this </a:t>
            </a:r>
            <a:r>
              <a:rPr lang="en-US" dirty="0"/>
              <a:t>third person remains “unharmed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For </a:t>
            </a:r>
            <a:r>
              <a:rPr lang="en-US" dirty="0"/>
              <a:t>the inductive step, assume that the assertion is true for odd </a:t>
            </a:r>
            <a:r>
              <a:rPr lang="en-US" dirty="0" smtClean="0"/>
              <a:t>n </a:t>
            </a:r>
            <a:r>
              <a:rPr lang="en-US" dirty="0"/>
              <a:t>≥ </a:t>
            </a:r>
            <a:r>
              <a:rPr lang="en-US" dirty="0" smtClean="0"/>
              <a:t>3, and </a:t>
            </a:r>
            <a:r>
              <a:rPr lang="en-US" dirty="0"/>
              <a:t>consider </a:t>
            </a:r>
            <a:r>
              <a:rPr lang="en-US" dirty="0" smtClean="0"/>
              <a:t>n </a:t>
            </a:r>
            <a:r>
              <a:rPr lang="en-US" dirty="0"/>
              <a:t>+ 2 persons. Again, the two persons with the </a:t>
            </a:r>
            <a:r>
              <a:rPr lang="en-US" dirty="0" smtClean="0"/>
              <a:t>smallest pairwise </a:t>
            </a:r>
            <a:r>
              <a:rPr lang="en-US" dirty="0"/>
              <a:t>distance between them (the closest pair) throw at each other.</a:t>
            </a:r>
          </a:p>
          <a:p>
            <a:r>
              <a:rPr lang="en-US" dirty="0" smtClean="0"/>
              <a:t>Consider </a:t>
            </a:r>
            <a:r>
              <a:rPr lang="en-US" dirty="0"/>
              <a:t>two possible cases as follows.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remaining </a:t>
            </a:r>
            <a:r>
              <a:rPr lang="en-US" dirty="0" smtClean="0"/>
              <a:t>n </a:t>
            </a:r>
            <a:r>
              <a:rPr lang="en-US" dirty="0"/>
              <a:t>persons </a:t>
            </a:r>
            <a:r>
              <a:rPr lang="en-US" dirty="0" smtClean="0"/>
              <a:t>all throw </a:t>
            </a:r>
            <a:r>
              <a:rPr lang="en-US" dirty="0"/>
              <a:t>at one another, at least one of them remains “unharmed” by </a:t>
            </a:r>
            <a:r>
              <a:rPr lang="en-US" dirty="0" smtClean="0"/>
              <a:t>the inductive </a:t>
            </a:r>
            <a:r>
              <a:rPr lang="en-US" dirty="0"/>
              <a:t>assumption.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at least one of the remaining </a:t>
            </a:r>
            <a:r>
              <a:rPr lang="en-US" dirty="0" smtClean="0"/>
              <a:t>n </a:t>
            </a:r>
            <a:r>
              <a:rPr lang="en-US" dirty="0"/>
              <a:t>persons </a:t>
            </a:r>
            <a:r>
              <a:rPr lang="en-US" dirty="0" smtClean="0"/>
              <a:t>throws at </a:t>
            </a:r>
            <a:r>
              <a:rPr lang="en-US" dirty="0"/>
              <a:t>one of the closest pair, among the remaining </a:t>
            </a:r>
            <a:r>
              <a:rPr lang="en-US" dirty="0" smtClean="0"/>
              <a:t>n </a:t>
            </a:r>
            <a:r>
              <a:rPr lang="en-US" dirty="0"/>
              <a:t>− 1 persons, at </a:t>
            </a:r>
            <a:r>
              <a:rPr lang="en-US" dirty="0" smtClean="0"/>
              <a:t>most n </a:t>
            </a:r>
            <a:r>
              <a:rPr lang="en-US" dirty="0"/>
              <a:t>− </a:t>
            </a:r>
            <a:r>
              <a:rPr lang="en-US" dirty="0" smtClean="0"/>
              <a:t>2 </a:t>
            </a:r>
            <a:r>
              <a:rPr lang="en-US" dirty="0"/>
              <a:t>pies are thrown at one another, and hence at least one person </a:t>
            </a:r>
            <a:r>
              <a:rPr lang="en-US" dirty="0" smtClean="0"/>
              <a:t>must remain </a:t>
            </a:r>
            <a:r>
              <a:rPr lang="en-US" dirty="0"/>
              <a:t>“unharmed” because there is not enough pies to hit everybody </a:t>
            </a:r>
            <a:r>
              <a:rPr lang="en-US" dirty="0" smtClean="0"/>
              <a:t>in that </a:t>
            </a:r>
            <a:r>
              <a:rPr lang="en-US" dirty="0"/>
              <a:t>group. This completes the proof.</a:t>
            </a:r>
          </a:p>
        </p:txBody>
      </p:sp>
    </p:spTree>
    <p:extLst>
      <p:ext uri="{BB962C8B-B14F-4D97-AF65-F5344CB8AC3E}">
        <p14:creationId xmlns:p14="http://schemas.microsoft.com/office/powerpoint/2010/main" val="2374700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Heading toward </a:t>
            </a:r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of the oldest known algorithms (about 2500 years old)</a:t>
            </a:r>
          </a:p>
          <a:p>
            <a:r>
              <a:rPr lang="en-US" b="1" dirty="0" smtClean="0"/>
              <a:t>The problem: </a:t>
            </a:r>
            <a:r>
              <a:rPr lang="en-US" dirty="0" smtClean="0"/>
              <a:t>Find the greatest common divisor (</a:t>
            </a:r>
            <a:r>
              <a:rPr lang="en-US" dirty="0" err="1" smtClean="0"/>
              <a:t>gcd</a:t>
            </a:r>
            <a:r>
              <a:rPr lang="en-US" dirty="0" smtClean="0"/>
              <a:t>) of two non-negative integers a and b.</a:t>
            </a:r>
          </a:p>
          <a:p>
            <a:r>
              <a:rPr lang="en-US" dirty="0" smtClean="0"/>
              <a:t>The approach you learned in elementary school:</a:t>
            </a:r>
          </a:p>
          <a:p>
            <a:pPr lvl="1"/>
            <a:r>
              <a:rPr lang="en-US" dirty="0" smtClean="0"/>
              <a:t>Completely factor each number</a:t>
            </a:r>
          </a:p>
          <a:p>
            <a:pPr lvl="1"/>
            <a:r>
              <a:rPr lang="en-US" dirty="0" smtClean="0"/>
              <a:t>find common factors (with multiplicity) </a:t>
            </a:r>
          </a:p>
          <a:p>
            <a:pPr lvl="1"/>
            <a:r>
              <a:rPr lang="en-US" dirty="0" smtClean="0"/>
              <a:t>multiply the common factors together to get the </a:t>
            </a:r>
            <a:r>
              <a:rPr lang="en-US" dirty="0" err="1" smtClean="0"/>
              <a:t>gcd</a:t>
            </a:r>
            <a:endParaRPr lang="en-US" dirty="0" smtClean="0"/>
          </a:p>
          <a:p>
            <a:r>
              <a:rPr lang="en-US" dirty="0" smtClean="0"/>
              <a:t>Finding factors of large </a:t>
            </a:r>
            <a:r>
              <a:rPr lang="en-US" dirty="0" smtClean="0"/>
              <a:t>numbers is hard!</a:t>
            </a:r>
          </a:p>
          <a:p>
            <a:r>
              <a:rPr lang="en-US" dirty="0" smtClean="0"/>
              <a:t>A simpler </a:t>
            </a:r>
            <a:r>
              <a:rPr lang="en-US" dirty="0" smtClean="0"/>
              <a:t>approach is needed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basis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Based on the following rule:</a:t>
            </a:r>
          </a:p>
          <a:p>
            <a:pPr lvl="1"/>
            <a:r>
              <a:rPr lang="en-US" dirty="0" smtClean="0"/>
              <a:t>If x and y are positive integers with x ≥ y, then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mod y)</a:t>
            </a:r>
          </a:p>
          <a:p>
            <a:r>
              <a:rPr lang="en-US" dirty="0" smtClean="0"/>
              <a:t>Proof of Euclid's rule:</a:t>
            </a:r>
          </a:p>
          <a:p>
            <a:pPr lvl="1"/>
            <a:r>
              <a:rPr lang="en-US" dirty="0" smtClean="0"/>
              <a:t>It suffices to show the simpler rule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- y)</a:t>
            </a:r>
            <a:br>
              <a:rPr lang="en-US" dirty="0" smtClean="0"/>
            </a:br>
            <a:r>
              <a:rPr lang="en-US" dirty="0" smtClean="0"/>
              <a:t>since x mod y can be obtained from x and y by repeated subtraction</a:t>
            </a:r>
          </a:p>
          <a:p>
            <a:pPr lvl="1"/>
            <a:r>
              <a:rPr lang="en-US" dirty="0" smtClean="0"/>
              <a:t>Any integer that divides both x and y must also</a:t>
            </a:r>
            <a:br>
              <a:rPr lang="en-US" dirty="0" smtClean="0"/>
            </a:br>
            <a:r>
              <a:rPr lang="en-US" dirty="0" smtClean="0"/>
              <a:t>divide x – y, so </a:t>
            </a:r>
            <a:r>
              <a:rPr lang="en-US" dirty="0" err="1" smtClean="0"/>
              <a:t>gcd</a:t>
            </a:r>
            <a:r>
              <a:rPr lang="en-US" dirty="0" smtClean="0"/>
              <a:t>(x, y) ≤ </a:t>
            </a:r>
            <a:r>
              <a:rPr lang="en-US" dirty="0" err="1" smtClean="0"/>
              <a:t>gcd</a:t>
            </a:r>
            <a:r>
              <a:rPr lang="en-US" dirty="0" smtClean="0"/>
              <a:t>(y, x – y)</a:t>
            </a:r>
          </a:p>
          <a:p>
            <a:pPr lvl="1"/>
            <a:r>
              <a:rPr lang="en-US" dirty="0" smtClean="0"/>
              <a:t>Any integer that divides both y and x - y must also </a:t>
            </a:r>
            <a:br>
              <a:rPr lang="en-US" dirty="0" smtClean="0"/>
            </a:br>
            <a:r>
              <a:rPr lang="en-US" dirty="0" smtClean="0"/>
              <a:t>divide x, so </a:t>
            </a:r>
            <a:r>
              <a:rPr lang="en-US" dirty="0" err="1" smtClean="0"/>
              <a:t>gcd</a:t>
            </a:r>
            <a:r>
              <a:rPr lang="en-US" dirty="0" smtClean="0"/>
              <a:t>(y, x-y) ≤ </a:t>
            </a:r>
            <a:r>
              <a:rPr lang="en-US" dirty="0" err="1" smtClean="0"/>
              <a:t>gcd</a:t>
            </a:r>
            <a:r>
              <a:rPr lang="en-US" dirty="0" smtClean="0"/>
              <a:t>(y, x)</a:t>
            </a:r>
          </a:p>
          <a:p>
            <a:pPr lvl="1"/>
            <a:r>
              <a:rPr lang="en-US" dirty="0" smtClean="0"/>
              <a:t>Putting these together: </a:t>
            </a:r>
            <a:r>
              <a:rPr lang="en-US" dirty="0" err="1" smtClean="0"/>
              <a:t>gcd</a:t>
            </a:r>
            <a:r>
              <a:rPr lang="en-US" dirty="0" smtClean="0"/>
              <a:t>(y</a:t>
            </a:r>
            <a:r>
              <a:rPr lang="en-US" dirty="0"/>
              <a:t>, x-y) </a:t>
            </a:r>
            <a:r>
              <a:rPr lang="en-US" dirty="0" smtClean="0"/>
              <a:t>= </a:t>
            </a:r>
            <a:r>
              <a:rPr lang="en-US" dirty="0" err="1"/>
              <a:t>gcd</a:t>
            </a:r>
            <a:r>
              <a:rPr lang="en-US" dirty="0"/>
              <a:t>(y, x)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euclid</a:t>
            </a:r>
            <a:r>
              <a:rPr lang="en-US" dirty="0" smtClean="0"/>
              <a:t>(60, 36)</a:t>
            </a:r>
          </a:p>
          <a:p>
            <a:r>
              <a:rPr lang="en-US" dirty="0" smtClean="0"/>
              <a:t>Does the algorithm work?</a:t>
            </a:r>
          </a:p>
          <a:p>
            <a:r>
              <a:rPr lang="en-US" dirty="0" smtClean="0"/>
              <a:t>How efficient is it?</a:t>
            </a:r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13222</TotalTime>
  <Words>947</Words>
  <Application>Microsoft Office PowerPoint</Application>
  <PresentationFormat>On-screen Show (4:3)</PresentationFormat>
  <Paragraphs>117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Consolas</vt:lpstr>
      <vt:lpstr>Default Design</vt:lpstr>
      <vt:lpstr>PowerPoint Presentation</vt:lpstr>
      <vt:lpstr>MA/CSSE 473 Day 06</vt:lpstr>
      <vt:lpstr>Review Thread</vt:lpstr>
      <vt:lpstr>PowerPoint Presentation</vt:lpstr>
      <vt:lpstr>Odd Pie fight solution</vt:lpstr>
      <vt:lpstr>Arithmetic thread</vt:lpstr>
      <vt:lpstr>Euclid's Algorithm: the problem</vt:lpstr>
      <vt:lpstr>Euclid's Algorithm: the basis</vt:lpstr>
      <vt:lpstr>Euclid's Algorithm: the algorithm</vt:lpstr>
      <vt:lpstr>Euclid's Algorithm: the analysis</vt:lpstr>
      <vt:lpstr>Euclid's Algorithm: practical use</vt:lpstr>
      <vt:lpstr>gcd and linear combinations</vt:lpstr>
      <vt:lpstr>Extended Euclid Algorithm</vt:lpstr>
      <vt:lpstr>Forward-backward Example:  gcd (33, 14)</vt:lpstr>
      <vt:lpstr>Another example (same computation, different order):  gcd (97, 20)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511</cp:revision>
  <cp:lastPrinted>2014-09-12T10:59:43Z</cp:lastPrinted>
  <dcterms:modified xsi:type="dcterms:W3CDTF">2016-06-09T18:04:32Z</dcterms:modified>
</cp:coreProperties>
</file>