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6" r:id="rId3"/>
    <p:sldId id="299" r:id="rId4"/>
    <p:sldId id="354" r:id="rId5"/>
    <p:sldId id="355" r:id="rId6"/>
    <p:sldId id="356" r:id="rId7"/>
    <p:sldId id="357" r:id="rId8"/>
    <p:sldId id="358" r:id="rId9"/>
    <p:sldId id="359" r:id="rId10"/>
    <p:sldId id="282" r:id="rId11"/>
    <p:sldId id="329" r:id="rId12"/>
    <p:sldId id="360" r:id="rId13"/>
    <p:sldId id="345" r:id="rId14"/>
    <p:sldId id="327" r:id="rId15"/>
    <p:sldId id="330" r:id="rId16"/>
    <p:sldId id="346" r:id="rId17"/>
    <p:sldId id="347" r:id="rId18"/>
    <p:sldId id="348" r:id="rId19"/>
    <p:sldId id="349" r:id="rId20"/>
    <p:sldId id="350" r:id="rId21"/>
    <p:sldId id="351" r:id="rId22"/>
    <p:sldId id="352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74965" autoAdjust="0"/>
  </p:normalViewPr>
  <p:slideViewPr>
    <p:cSldViewPr snapToObjects="1">
      <p:cViewPr>
        <p:scale>
          <a:sx n="70" d="100"/>
          <a:sy n="70" d="100"/>
        </p:scale>
        <p:origin x="1356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86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73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2589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Q1, Q2</a:t>
            </a:r>
          </a:p>
          <a:p>
            <a:endParaRPr lang="en-US" dirty="0" smtClean="0"/>
          </a:p>
          <a:p>
            <a:r>
              <a:rPr lang="en-US" dirty="0" smtClean="0"/>
              <a:t>The file </a:t>
            </a:r>
            <a:r>
              <a:rPr lang="en-US" b="1" dirty="0" smtClean="0"/>
              <a:t>fib3.py</a:t>
            </a:r>
            <a:r>
              <a:rPr lang="en-US" dirty="0" smtClean="0"/>
              <a:t> has the solution,</a:t>
            </a:r>
            <a:r>
              <a:rPr lang="en-US" baseline="0" dirty="0" smtClean="0"/>
              <a:t> and </a:t>
            </a:r>
            <a:r>
              <a:rPr lang="en-US" b="1" baseline="0" dirty="0" smtClean="0"/>
              <a:t>fib3-incomplete.py</a:t>
            </a:r>
            <a:r>
              <a:rPr lang="en-US" baseline="0" dirty="0" smtClean="0"/>
              <a:t> has it partially completed.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Solution for </a:t>
            </a:r>
            <a:r>
              <a:rPr lang="en-US" baseline="0" dirty="0" err="1" smtClean="0"/>
              <a:t>matrix_power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dirty="0"/>
              <a:t>def </a:t>
            </a:r>
            <a:r>
              <a:rPr lang="en-US" b="1" dirty="0" err="1"/>
              <a:t>matrix_power</a:t>
            </a:r>
            <a:r>
              <a:rPr lang="en-US" b="1" dirty="0"/>
              <a:t>(m, n):</a:t>
            </a:r>
          </a:p>
          <a:p>
            <a:r>
              <a:rPr lang="en-US" dirty="0"/>
              <a:t>    result = </a:t>
            </a:r>
            <a:r>
              <a:rPr lang="en-US" dirty="0" err="1"/>
              <a:t>identity_matrix</a:t>
            </a:r>
            <a:endParaRPr lang="en-US" dirty="0"/>
          </a:p>
          <a:p>
            <a:r>
              <a:rPr lang="en-US" dirty="0"/>
              <a:t>    power = x</a:t>
            </a:r>
          </a:p>
          <a:p>
            <a:r>
              <a:rPr lang="en-US" dirty="0"/>
              <a:t>    while n &gt; 0:</a:t>
            </a:r>
          </a:p>
          <a:p>
            <a:r>
              <a:rPr lang="en-US" dirty="0"/>
              <a:t>        if n % 2 == 1:</a:t>
            </a:r>
          </a:p>
          <a:p>
            <a:r>
              <a:rPr lang="en-US" dirty="0"/>
              <a:t>            result = </a:t>
            </a:r>
            <a:r>
              <a:rPr lang="en-US" dirty="0" err="1"/>
              <a:t>matrix_multiply</a:t>
            </a:r>
            <a:r>
              <a:rPr lang="en-US" dirty="0"/>
              <a:t>(result, power)</a:t>
            </a:r>
          </a:p>
          <a:p>
            <a:r>
              <a:rPr lang="en-US" dirty="0"/>
              <a:t>        power = </a:t>
            </a:r>
            <a:r>
              <a:rPr lang="en-US" dirty="0" err="1"/>
              <a:t>matrix_multiply</a:t>
            </a:r>
            <a:r>
              <a:rPr lang="en-US" dirty="0"/>
              <a:t>(power, power)</a:t>
            </a:r>
          </a:p>
          <a:p>
            <a:r>
              <a:rPr lang="en-US" dirty="0"/>
              <a:t> #       print "In loop:", n, power, result</a:t>
            </a:r>
          </a:p>
          <a:p>
            <a:r>
              <a:rPr lang="en-US" dirty="0"/>
              <a:t>        n = n /2</a:t>
            </a:r>
          </a:p>
          <a:p>
            <a:r>
              <a:rPr lang="en-US" dirty="0"/>
              <a:t>    return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38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Note on recursive:  The length (in bits)  of F(n) is .694n, which is O(n).</a:t>
            </a:r>
          </a:p>
          <a:p>
            <a:endParaRPr lang="en-US" sz="1500" dirty="0"/>
          </a:p>
          <a:p>
            <a:r>
              <a:rPr lang="en-US" sz="1500" dirty="0"/>
              <a:t>Note on last one:  The # of bits in the numbers in the matrix at most doubles with each matrix multiplication.  </a:t>
            </a:r>
          </a:p>
          <a:p>
            <a:endParaRPr lang="en-US" sz="1500" dirty="0"/>
          </a:p>
          <a:p>
            <a:r>
              <a:rPr lang="en-US" sz="1500" dirty="0"/>
              <a:t>Thus we get AN UPPER BOUND OF   M(1) + M(2) + M(4) + M(8) + … + M(</a:t>
            </a:r>
            <a:r>
              <a:rPr lang="en-US" sz="1500" dirty="0" err="1"/>
              <a:t>F</a:t>
            </a:r>
            <a:r>
              <a:rPr lang="en-US" sz="1500" baseline="-25000" dirty="0" err="1"/>
              <a:t>n</a:t>
            </a:r>
            <a:r>
              <a:rPr lang="en-US" sz="1500" dirty="0"/>
              <a:t>)</a:t>
            </a:r>
          </a:p>
          <a:p>
            <a:pPr defTabSz="948368">
              <a:defRPr/>
            </a:pPr>
            <a:r>
              <a:rPr lang="en-US" sz="1500" dirty="0"/>
              <a:t>If a = 2, we get (Maple notation):</a:t>
            </a:r>
            <a:br>
              <a:rPr lang="en-US" sz="1500" dirty="0"/>
            </a:br>
            <a:r>
              <a:rPr lang="en-US" sz="1500" dirty="0"/>
              <a:t>&gt; </a:t>
            </a:r>
            <a:r>
              <a:rPr lang="en-US" sz="1500" b="1" dirty="0"/>
              <a:t>sum((2^i)^2), </a:t>
            </a:r>
            <a:r>
              <a:rPr lang="en-US" sz="1500" b="1" dirty="0" err="1"/>
              <a:t>i</a:t>
            </a:r>
            <a:r>
              <a:rPr lang="en-US" sz="1500" b="1" dirty="0"/>
              <a:t>=0..log[2](n));    </a:t>
            </a:r>
          </a:p>
          <a:p>
            <a:endParaRPr lang="en-US" sz="1500" dirty="0"/>
          </a:p>
          <a:p>
            <a:pPr defTabSz="948368">
              <a:defRPr/>
            </a:pPr>
            <a:r>
              <a:rPr lang="en-US" sz="1500" dirty="0"/>
              <a:t>&gt; </a:t>
            </a:r>
            <a:r>
              <a:rPr lang="en-US" sz="1500" b="1" dirty="0"/>
              <a:t>simplify(sum((2^i)^log[2](3), </a:t>
            </a:r>
            <a:r>
              <a:rPr lang="en-US" sz="1500" b="1" dirty="0" err="1"/>
              <a:t>i</a:t>
            </a:r>
            <a:r>
              <a:rPr lang="en-US" sz="1500" b="1" dirty="0"/>
              <a:t>=0..log[2](n)));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81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792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423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64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divide(19, 4):</a:t>
            </a:r>
          </a:p>
          <a:p>
            <a:r>
              <a:rPr lang="pt-BR" dirty="0" smtClean="0"/>
              <a:t>   q, r = divide(9, 4)</a:t>
            </a:r>
          </a:p>
          <a:p>
            <a:r>
              <a:rPr lang="pt-BR" dirty="0" smtClean="0"/>
              <a:t>        q, r = divide (4, 4)</a:t>
            </a:r>
          </a:p>
          <a:p>
            <a:r>
              <a:rPr lang="pt-BR" dirty="0" smtClean="0"/>
              <a:t>           q, r = divide(2, 4)</a:t>
            </a:r>
          </a:p>
          <a:p>
            <a:r>
              <a:rPr lang="pt-BR" dirty="0" smtClean="0"/>
              <a:t>                 q, r = divide(1, 4)</a:t>
            </a:r>
          </a:p>
          <a:p>
            <a:r>
              <a:rPr lang="pt-BR" dirty="0" smtClean="0"/>
              <a:t>                    q, r = divide(0, 4) = 0, 0</a:t>
            </a:r>
          </a:p>
          <a:p>
            <a:r>
              <a:rPr lang="pt-BR" dirty="0" smtClean="0"/>
              <a:t>                    x is odd, so</a:t>
            </a:r>
          </a:p>
          <a:p>
            <a:r>
              <a:rPr lang="pt-BR" dirty="0" smtClean="0"/>
              <a:t>                    r = 1</a:t>
            </a:r>
          </a:p>
          <a:p>
            <a:r>
              <a:rPr lang="pt-BR" dirty="0" smtClean="0"/>
              <a:t>                    return 0, 1</a:t>
            </a:r>
          </a:p>
          <a:p>
            <a:r>
              <a:rPr lang="pt-BR" dirty="0" smtClean="0"/>
              <a:t>                 q, r, = 0, 2</a:t>
            </a:r>
          </a:p>
          <a:p>
            <a:r>
              <a:rPr lang="pt-BR" dirty="0" smtClean="0"/>
              <a:t>                 return 0, 2</a:t>
            </a:r>
          </a:p>
          <a:p>
            <a:r>
              <a:rPr lang="pt-BR" dirty="0" smtClean="0"/>
              <a:t>           q, r = 0, 4</a:t>
            </a:r>
          </a:p>
          <a:p>
            <a:r>
              <a:rPr lang="pt-BR" dirty="0" smtClean="0"/>
              <a:t>           q, r = 1,  0</a:t>
            </a:r>
          </a:p>
          <a:p>
            <a:r>
              <a:rPr lang="pt-BR" dirty="0" smtClean="0"/>
              <a:t>           return 1, 0</a:t>
            </a:r>
          </a:p>
          <a:p>
            <a:r>
              <a:rPr lang="pt-BR" dirty="0" smtClean="0"/>
              <a:t>        q, r, = 2, 0</a:t>
            </a:r>
          </a:p>
          <a:p>
            <a:r>
              <a:rPr lang="pt-BR" dirty="0" smtClean="0"/>
              <a:t>        x is odd, so</a:t>
            </a:r>
          </a:p>
          <a:p>
            <a:r>
              <a:rPr lang="pt-BR" dirty="0" smtClean="0"/>
              <a:t>        q, r = 2, 1</a:t>
            </a:r>
          </a:p>
          <a:p>
            <a:r>
              <a:rPr lang="pt-BR" dirty="0" smtClean="0"/>
              <a:t>        return 2, 1</a:t>
            </a:r>
          </a:p>
          <a:p>
            <a:r>
              <a:rPr lang="pt-BR" dirty="0" smtClean="0"/>
              <a:t>   q, r = 4, 2</a:t>
            </a:r>
          </a:p>
          <a:p>
            <a:r>
              <a:rPr lang="pt-BR" dirty="0" smtClean="0"/>
              <a:t>   x is odd, so </a:t>
            </a:r>
          </a:p>
          <a:p>
            <a:r>
              <a:rPr lang="pt-BR" dirty="0" smtClean="0"/>
              <a:t>   q, r, = 4, 3</a:t>
            </a:r>
          </a:p>
          <a:p>
            <a:r>
              <a:rPr lang="pt-BR" dirty="0" smtClean="0"/>
              <a:t>   return 4, 3</a:t>
            </a:r>
          </a:p>
          <a:p>
            <a:endParaRPr lang="pt-BR" dirty="0" smtClean="0"/>
          </a:p>
          <a:p>
            <a:r>
              <a:rPr lang="pt-BR" dirty="0" smtClean="0"/>
              <a:t>Analysis: If</a:t>
            </a:r>
            <a:r>
              <a:rPr lang="pt-BR" baseline="0" dirty="0" smtClean="0"/>
              <a:t> k is max number of bits in x, y, each recursive call is O(k), and at most k calls, </a:t>
            </a:r>
            <a:r>
              <a:rPr lang="pt-BR" baseline="0" dirty="0" smtClean="0"/>
              <a:t>so altogether O( k^2).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076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83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03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 to N – 1, 0 to 2(N-1),  Theta(k).</a:t>
            </a:r>
          </a:p>
          <a:p>
            <a:endParaRPr lang="en-US" dirty="0" smtClean="0"/>
          </a:p>
          <a:p>
            <a:r>
              <a:rPr lang="en-US" dirty="0" smtClean="0"/>
              <a:t>0 to</a:t>
            </a:r>
            <a:r>
              <a:rPr lang="en-US" baseline="0" dirty="0" smtClean="0"/>
              <a:t> (N-1)</a:t>
            </a:r>
            <a:r>
              <a:rPr lang="en-US" baseline="30000" dirty="0" smtClean="0"/>
              <a:t>2</a:t>
            </a:r>
            <a:r>
              <a:rPr lang="en-US" baseline="0" dirty="0" smtClean="0"/>
              <a:t>  , 2k   Theta(k</a:t>
            </a:r>
            <a:r>
              <a:rPr lang="en-US" baseline="30000" dirty="0" smtClean="0"/>
              <a:t>2</a:t>
            </a:r>
            <a:r>
              <a:rPr lang="en-US" baseline="0" dirty="0" smtClean="0"/>
              <a:t>)</a:t>
            </a:r>
          </a:p>
          <a:p>
            <a:endParaRPr lang="en-US" baseline="0" dirty="0" smtClean="0"/>
          </a:p>
          <a:p>
            <a:r>
              <a:rPr lang="en-US" baseline="0" dirty="0" smtClean="0"/>
              <a:t>More details on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995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88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70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</a:t>
            </a:r>
            <a:r>
              <a:rPr lang="en-US" baseline="0" dirty="0" smtClean="0"/>
              <a:t> </a:t>
            </a:r>
            <a:r>
              <a:rPr lang="en-US" dirty="0" smtClean="0"/>
              <a:t>do better, we can use an algorithm like our previous recursive exponentiation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762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Answers:  </a:t>
            </a:r>
            <a:r>
              <a:rPr lang="en-US" dirty="0" smtClean="0"/>
              <a:t>k,  k</a:t>
            </a:r>
            <a:r>
              <a:rPr lang="en-US" baseline="30000" dirty="0" smtClean="0"/>
              <a:t>2</a:t>
            </a:r>
            <a:r>
              <a:rPr lang="en-US" dirty="0" smtClean="0"/>
              <a:t>, </a:t>
            </a:r>
            <a:r>
              <a:rPr lang="en-US" dirty="0" smtClean="0"/>
              <a:t>k</a:t>
            </a:r>
            <a:r>
              <a:rPr lang="en-US" baseline="30000" dirty="0" smtClean="0"/>
              <a:t>3</a:t>
            </a: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71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96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&lt; 1. The infinite series converges</a:t>
            </a:r>
            <a:r>
              <a:rPr lang="en-US" baseline="0" dirty="0" smtClean="0"/>
              <a:t> to 1/(1-c), so Theta(1)</a:t>
            </a:r>
          </a:p>
          <a:p>
            <a:endParaRPr lang="en-US" baseline="0" dirty="0" smtClean="0"/>
          </a:p>
          <a:p>
            <a:r>
              <a:rPr lang="en-US" baseline="0" dirty="0" smtClean="0"/>
              <a:t>C = 1  f(n) = n, so it is Theta(n)</a:t>
            </a:r>
          </a:p>
          <a:p>
            <a:endParaRPr lang="en-US" baseline="0" dirty="0" smtClean="0"/>
          </a:p>
          <a:p>
            <a:r>
              <a:rPr lang="en-US" baseline="0" dirty="0" smtClean="0"/>
              <a:t>C &gt; 1  f(n) = (c^(n+1) – 1) / (c – 1).  The limit of f(n) divided by </a:t>
            </a:r>
            <a:r>
              <a:rPr lang="en-US" baseline="0" dirty="0" err="1" smtClean="0"/>
              <a:t>c^n</a:t>
            </a:r>
            <a:r>
              <a:rPr lang="en-US" baseline="0" dirty="0" smtClean="0"/>
              <a:t> as </a:t>
            </a:r>
            <a:r>
              <a:rPr lang="en-US" baseline="0" dirty="0" err="1" smtClean="0"/>
              <a:t>n</a:t>
            </a:r>
            <a:r>
              <a:rPr lang="en-US" baseline="0" dirty="0" err="1" smtClean="0">
                <a:sym typeface="Wingdings" pitchFamily="2" charset="2"/>
              </a:rPr>
              <a:t>infinity</a:t>
            </a:r>
            <a:r>
              <a:rPr lang="en-US" baseline="0" dirty="0" smtClean="0">
                <a:sym typeface="Wingdings" pitchFamily="2" charset="2"/>
              </a:rPr>
              <a:t> is c/(c-1),</a:t>
            </a:r>
          </a:p>
          <a:p>
            <a:r>
              <a:rPr lang="en-US" baseline="0" dirty="0" smtClean="0">
                <a:sym typeface="Wingdings" pitchFamily="2" charset="2"/>
              </a:rPr>
              <a:t>          so f(n) is Theta(</a:t>
            </a:r>
            <a:r>
              <a:rPr lang="en-US" baseline="0" dirty="0" err="1" smtClean="0">
                <a:sym typeface="Wingdings" pitchFamily="2" charset="2"/>
              </a:rPr>
              <a:t>c^n</a:t>
            </a:r>
            <a:r>
              <a:rPr lang="en-US" baseline="0" dirty="0" smtClean="0">
                <a:sym typeface="Wingdings" pitchFamily="2" charset="2"/>
              </a:rPr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89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2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76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27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11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21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473/201310/InClassCode/Day06_FibAnalysis_Division_Exponentiation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05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1956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 smtClean="0"/>
              <a:t>Factors and Primes</a:t>
            </a:r>
          </a:p>
          <a:p>
            <a:r>
              <a:rPr lang="en-US" sz="2400" b="1" dirty="0" smtClean="0"/>
              <a:t>Recursive division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Efficient Fibonacci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 X be the matrix</a:t>
            </a:r>
          </a:p>
          <a:p>
            <a:r>
              <a:rPr lang="en-US" dirty="0" smtClean="0"/>
              <a:t>Then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also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How many additions and multiplications of numbers are necessary to multiply two 2x2 matrices?</a:t>
            </a:r>
          </a:p>
          <a:p>
            <a:r>
              <a:rPr lang="en-US" dirty="0" smtClean="0"/>
              <a:t>If n = 2</a:t>
            </a:r>
            <a:r>
              <a:rPr lang="en-US" baseline="30000" dirty="0" smtClean="0"/>
              <a:t>k</a:t>
            </a:r>
            <a:r>
              <a:rPr lang="en-US" dirty="0" smtClean="0"/>
              <a:t>, how many matrix multiplications does it take to compute 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O(log n), it seems.</a:t>
            </a:r>
          </a:p>
          <a:p>
            <a:r>
              <a:rPr lang="en-US" dirty="0" smtClean="0"/>
              <a:t>But there is a catch!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86200" y="990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4" imgW="457200" imgH="457200" progId="Equation.3">
                  <p:embed/>
                </p:oleObj>
              </mc:Choice>
              <mc:Fallback>
                <p:oleObj name="Equation" r:id="rId4" imgW="4572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9060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1371600"/>
          <a:ext cx="1676400" cy="816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6" imgW="990360" imgH="482400" progId="Equation.3">
                  <p:embed/>
                </p:oleObj>
              </mc:Choice>
              <mc:Fallback>
                <p:oleObj name="Equation" r:id="rId6" imgW="99036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71600"/>
                        <a:ext cx="1676400" cy="8167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905000" y="2209800"/>
          <a:ext cx="526573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Equation" r:id="rId8" imgW="3111480" imgH="482400" progId="Equation.3">
                  <p:embed/>
                </p:oleObj>
              </mc:Choice>
              <mc:Fallback>
                <p:oleObj name="Equation" r:id="rId8" imgW="311148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09800"/>
                        <a:ext cx="5265738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914400"/>
          </a:xfrm>
        </p:spPr>
        <p:txBody>
          <a:bodyPr/>
          <a:lstStyle/>
          <a:p>
            <a:r>
              <a:rPr lang="en-US" dirty="0" smtClean="0"/>
              <a:t>Reconsider our Fibonacci algorithms</a:t>
            </a:r>
            <a:br>
              <a:rPr lang="en-US" dirty="0" smtClean="0"/>
            </a:br>
            <a:r>
              <a:rPr lang="en-US" dirty="0" smtClean="0"/>
              <a:t>Hidden because not ready for prime time yet.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54864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Refine T(n) calculations, (the time for computing the n</a:t>
            </a:r>
            <a:r>
              <a:rPr lang="en-US" baseline="30000" dirty="0" smtClean="0"/>
              <a:t>th</a:t>
            </a:r>
            <a:r>
              <a:rPr lang="en-US" dirty="0" smtClean="0"/>
              <a:t> Fibonacci number) for each of our three algorithms</a:t>
            </a:r>
          </a:p>
          <a:p>
            <a:pPr lvl="1">
              <a:spcBef>
                <a:spcPts val="600"/>
              </a:spcBef>
            </a:pPr>
            <a:r>
              <a:rPr lang="en-US" b="1" dirty="0" smtClean="0">
                <a:solidFill>
                  <a:schemeClr val="tx2"/>
                </a:solidFill>
              </a:rPr>
              <a:t>Recursive (fib1)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We originally had T(n) </a:t>
            </a:r>
            <a:r>
              <a:rPr lang="en-US" dirty="0" smtClean="0">
                <a:sym typeface="Symbol"/>
              </a:rPr>
              <a:t>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(F(n)) ≈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(2</a:t>
            </a:r>
            <a:r>
              <a:rPr lang="en-US" baseline="30000" dirty="0" smtClean="0">
                <a:sym typeface="Symbol"/>
              </a:rPr>
              <a:t>0.694n</a:t>
            </a:r>
            <a:r>
              <a:rPr lang="en-US" dirty="0" smtClean="0">
                <a:sym typeface="Symbol"/>
              </a:rPr>
              <a:t>)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Symbol"/>
              </a:rPr>
              <a:t>We assumed that addition was constant time.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Symbol"/>
              </a:rPr>
              <a:t>Since each addition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(n), the whole thing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n∙F</a:t>
            </a:r>
            <a:r>
              <a:rPr lang="en-US" dirty="0" smtClean="0">
                <a:sym typeface="Symbol"/>
              </a:rPr>
              <a:t>(n))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b="1" dirty="0" smtClean="0">
                <a:solidFill>
                  <a:schemeClr val="tx2"/>
                </a:solidFill>
              </a:rPr>
              <a:t>Array (fib2)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We originally had T(n) </a:t>
            </a:r>
            <a:r>
              <a:rPr lang="en-US" dirty="0" smtClean="0">
                <a:sym typeface="Symbol"/>
              </a:rPr>
              <a:t>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(n), because of n additions.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Symbol"/>
              </a:rPr>
              <a:t>Since each addition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(n), the whole thing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(n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)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b="1" dirty="0" smtClean="0">
                <a:solidFill>
                  <a:schemeClr val="tx2"/>
                </a:solidFill>
              </a:rPr>
              <a:t>Matrix multiplication approach (fib3)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We saw that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(log n) 2x2 matrix multiplications give us F</a:t>
            </a:r>
            <a:r>
              <a:rPr lang="en-US" baseline="-25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.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Symbol"/>
              </a:rPr>
              <a:t>Let M(k) be the time required to multiply two k-bit numbers. 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M(k</a:t>
            </a:r>
            <a:r>
              <a:rPr lang="en-US" dirty="0">
                <a:sym typeface="Symbol"/>
              </a:rPr>
              <a:t>) 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k</a:t>
            </a:r>
            <a:r>
              <a:rPr lang="en-US" i="1" baseline="30000" dirty="0" err="1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) for some </a:t>
            </a:r>
            <a:r>
              <a:rPr lang="en-US" i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with 1 ≤ </a:t>
            </a:r>
            <a:r>
              <a:rPr lang="en-US" i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≤ 2.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Symbol"/>
              </a:rPr>
              <a:t>It's easy to see that T(n)  O(Ml(n) log n)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Symbol"/>
              </a:rPr>
              <a:t>Can we show that T(n)   O(M(n)) ?</a:t>
            </a:r>
          </a:p>
          <a:p>
            <a:pPr lvl="3">
              <a:spcBef>
                <a:spcPts val="600"/>
              </a:spcBef>
            </a:pPr>
            <a:r>
              <a:rPr lang="en-US" dirty="0" smtClean="0">
                <a:sym typeface="Symbol"/>
              </a:rPr>
              <a:t>Do it for </a:t>
            </a:r>
            <a:r>
              <a:rPr lang="en-US" i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= 2 and </a:t>
            </a:r>
            <a:r>
              <a:rPr lang="en-US" i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= log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(3)</a:t>
            </a:r>
          </a:p>
          <a:p>
            <a:pPr lvl="3">
              <a:spcBef>
                <a:spcPts val="600"/>
              </a:spcBef>
            </a:pPr>
            <a:r>
              <a:rPr lang="en-US" dirty="0" smtClean="0">
                <a:sym typeface="Symbol"/>
              </a:rPr>
              <a:t>If the multiplication of numbers is better than O(n</a:t>
            </a:r>
            <a:r>
              <a:rPr lang="en-US" baseline="30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),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so is finding the n</a:t>
            </a:r>
            <a:r>
              <a:rPr lang="en-US" baseline="30000" dirty="0" smtClean="0">
                <a:sym typeface="Symbol"/>
              </a:rPr>
              <a:t>th</a:t>
            </a:r>
            <a:r>
              <a:rPr lang="en-US" dirty="0" smtClean="0">
                <a:sym typeface="Symbol"/>
              </a:rPr>
              <a:t> Fibonacci number.</a:t>
            </a:r>
          </a:p>
          <a:p>
            <a:pPr lvl="1">
              <a:spcBef>
                <a:spcPts val="600"/>
              </a:spcBef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6581001"/>
            <a:ext cx="815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hlinkClick r:id="rId3"/>
              </a:rPr>
              <a:t>http://www.rose-hulman.edu/class/csse/csse473/201310/InClassCode/Day06_FibAnalysis_Division_Exponentiation/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4041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Integer Division</a:t>
            </a:r>
          </a:p>
          <a:p>
            <a:r>
              <a:rPr lang="en-US" dirty="0" smtClean="0"/>
              <a:t>Modular arithmetic</a:t>
            </a:r>
          </a:p>
          <a:p>
            <a:r>
              <a:rPr lang="en-US" dirty="0" smtClean="0"/>
              <a:t>Euclid's Algorithm</a:t>
            </a:r>
          </a:p>
          <a:p>
            <a:r>
              <a:rPr lang="en-US" dirty="0" smtClean="0"/>
              <a:t>Heading toward Primality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95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FACTORING and PRIMALITY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Two important problems</a:t>
            </a:r>
          </a:p>
          <a:p>
            <a:pPr lvl="1"/>
            <a:r>
              <a:rPr lang="en-US" dirty="0" smtClean="0"/>
              <a:t>FACTORING: Given a number N, express it as a product of its prime factors</a:t>
            </a:r>
          </a:p>
          <a:p>
            <a:pPr lvl="1"/>
            <a:r>
              <a:rPr lang="en-US" dirty="0" smtClean="0"/>
              <a:t>PRIMALITY: Given a number N, determine whether it is prime</a:t>
            </a:r>
          </a:p>
          <a:p>
            <a:r>
              <a:rPr lang="en-US" b="1" dirty="0" smtClean="0"/>
              <a:t>Where we will go with this eventually</a:t>
            </a:r>
          </a:p>
          <a:p>
            <a:pPr lvl="1"/>
            <a:r>
              <a:rPr lang="en-US" dirty="0" smtClean="0"/>
              <a:t>Factoring is hard</a:t>
            </a:r>
          </a:p>
          <a:p>
            <a:pPr lvl="2"/>
            <a:r>
              <a:rPr lang="en-US" dirty="0" smtClean="0"/>
              <a:t>The best algorithms known so far require time that is exponential in the number of bits of N</a:t>
            </a:r>
          </a:p>
          <a:p>
            <a:pPr lvl="1"/>
            <a:r>
              <a:rPr lang="en-US" dirty="0" smtClean="0"/>
              <a:t>Primality testing is </a:t>
            </a:r>
            <a:r>
              <a:rPr lang="en-US" dirty="0" smtClean="0"/>
              <a:t>comparatively </a:t>
            </a:r>
            <a:r>
              <a:rPr lang="en-US" dirty="0" smtClean="0"/>
              <a:t>easy</a:t>
            </a:r>
          </a:p>
          <a:p>
            <a:pPr lvl="1"/>
            <a:r>
              <a:rPr lang="en-US" dirty="0" smtClean="0"/>
              <a:t>A strange disparity for these closely-related problems</a:t>
            </a:r>
          </a:p>
          <a:p>
            <a:pPr lvl="1"/>
            <a:r>
              <a:rPr lang="en-US" dirty="0" smtClean="0"/>
              <a:t>Exploited by cryptographic algorithms</a:t>
            </a:r>
          </a:p>
          <a:p>
            <a:r>
              <a:rPr lang="en-US" b="1" dirty="0"/>
              <a:t>More on these problems later</a:t>
            </a:r>
          </a:p>
          <a:p>
            <a:pPr lvl="1"/>
            <a:r>
              <a:rPr lang="en-US" dirty="0" smtClean="0"/>
              <a:t>First, more math and computational background…</a:t>
            </a:r>
          </a:p>
        </p:txBody>
      </p:sp>
    </p:spTree>
    <p:extLst>
      <p:ext uri="{BB962C8B-B14F-4D97-AF65-F5344CB8AC3E}">
        <p14:creationId xmlns:p14="http://schemas.microsoft.com/office/powerpoint/2010/main" val="131566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r>
              <a:rPr lang="en-US" smtClean="0"/>
              <a:t>: Arithmetic </a:t>
            </a:r>
            <a:r>
              <a:rPr lang="en-US" dirty="0" smtClean="0"/>
              <a:t>Run-times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operations on two k-bit numbers:</a:t>
            </a:r>
          </a:p>
          <a:p>
            <a:r>
              <a:rPr lang="en-US" dirty="0" smtClean="0"/>
              <a:t>Addition:  </a:t>
            </a:r>
            <a:r>
              <a:rPr lang="az-Cyrl-AZ" dirty="0" smtClean="0"/>
              <a:t>Ѳ</a:t>
            </a:r>
            <a:r>
              <a:rPr lang="en-US" dirty="0" smtClean="0"/>
              <a:t>(k)</a:t>
            </a:r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Standard algorithm: </a:t>
            </a:r>
            <a:r>
              <a:rPr lang="az-Cyrl-AZ" dirty="0" smtClean="0"/>
              <a:t>Ѳ(</a:t>
            </a:r>
            <a:r>
              <a:rPr lang="en-US" dirty="0" smtClean="0"/>
              <a:t>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"Gauss-enhanced": </a:t>
            </a:r>
            <a:r>
              <a:rPr lang="az-Cyrl-AZ" dirty="0" smtClean="0"/>
              <a:t>Ѳ(</a:t>
            </a:r>
            <a:r>
              <a:rPr lang="en-US" dirty="0" smtClean="0"/>
              <a:t>k</a:t>
            </a:r>
            <a:r>
              <a:rPr lang="en-US" baseline="30000" dirty="0" smtClean="0"/>
              <a:t>1.59</a:t>
            </a:r>
            <a:r>
              <a:rPr lang="en-US" dirty="0" smtClean="0"/>
              <a:t>), but with a lot of overhead.</a:t>
            </a:r>
          </a:p>
          <a:p>
            <a:r>
              <a:rPr lang="en-US" dirty="0" smtClean="0"/>
              <a:t>Division (We won't ponder it in detail, but see next slide): </a:t>
            </a:r>
            <a:r>
              <a:rPr lang="az-Cyrl-AZ" dirty="0" smtClean="0"/>
              <a:t>Ѳ(</a:t>
            </a:r>
            <a:r>
              <a:rPr lang="en-US" dirty="0" smtClean="0"/>
              <a:t>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326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for Integer Division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7244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Let's work through divide(19, 4).</a:t>
            </a:r>
          </a:p>
          <a:p>
            <a:endParaRPr lang="en-US" sz="2800" dirty="0"/>
          </a:p>
          <a:p>
            <a:r>
              <a:rPr lang="en-US" sz="2800" dirty="0" smtClean="0"/>
              <a:t>Analysis?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942974"/>
            <a:ext cx="8957323" cy="286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588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arithmetic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610600" cy="5105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x modulo N </a:t>
            </a:r>
            <a:r>
              <a:rPr lang="en-US" dirty="0" smtClean="0"/>
              <a:t>is the remainder when x is divided by N.  I.e.,</a:t>
            </a:r>
          </a:p>
          <a:p>
            <a:pPr lvl="1"/>
            <a:r>
              <a:rPr lang="en-US" dirty="0" smtClean="0"/>
              <a:t>If x = </a:t>
            </a:r>
            <a:r>
              <a:rPr lang="en-US" dirty="0" err="1" smtClean="0"/>
              <a:t>qN</a:t>
            </a:r>
            <a:r>
              <a:rPr lang="en-US" dirty="0" smtClean="0"/>
              <a:t> + r, where 0 ≤ r &lt; N (</a:t>
            </a:r>
            <a:r>
              <a:rPr lang="en-US" sz="3100" b="1" dirty="0" smtClean="0">
                <a:solidFill>
                  <a:schemeClr val="tx2"/>
                </a:solidFill>
              </a:rPr>
              <a:t>q and r are unique!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then </a:t>
            </a:r>
            <a:r>
              <a:rPr lang="en-US" b="1" dirty="0" smtClean="0"/>
              <a:t>x modulo N </a:t>
            </a:r>
            <a:r>
              <a:rPr lang="en-US" dirty="0" smtClean="0"/>
              <a:t>is equal to r.</a:t>
            </a:r>
          </a:p>
          <a:p>
            <a:r>
              <a:rPr lang="en-US" dirty="0" smtClean="0"/>
              <a:t>x and y are </a:t>
            </a:r>
            <a:r>
              <a:rPr lang="en-US" b="1" dirty="0" smtClean="0"/>
              <a:t>congruent modulo N</a:t>
            </a:r>
            <a:r>
              <a:rPr lang="en-US" dirty="0" smtClean="0"/>
              <a:t>, which is written as  </a:t>
            </a: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</a:t>
            </a:r>
            <a:r>
              <a:rPr lang="en-US" dirty="0" err="1" smtClean="0"/>
              <a:t>y</a:t>
            </a:r>
            <a:r>
              <a:rPr lang="en-US" dirty="0" smtClean="0"/>
              <a:t> (mod N), if and only if  N divides (x-y).  </a:t>
            </a:r>
          </a:p>
          <a:p>
            <a:pPr lvl="1"/>
            <a:r>
              <a:rPr lang="en-US" dirty="0" smtClean="0"/>
              <a:t>i.e., there is an integer k such that x-y = </a:t>
            </a:r>
            <a:r>
              <a:rPr lang="en-US" dirty="0" err="1" smtClean="0"/>
              <a:t>kN.</a:t>
            </a:r>
            <a:endParaRPr lang="en-US" dirty="0" smtClean="0"/>
          </a:p>
          <a:p>
            <a:pPr lvl="1"/>
            <a:r>
              <a:rPr lang="en-US" dirty="0" smtClean="0"/>
              <a:t>In a context like this, </a:t>
            </a:r>
            <a:r>
              <a:rPr lang="en-US" b="1" dirty="0" smtClean="0"/>
              <a:t>a divides b </a:t>
            </a:r>
            <a:r>
              <a:rPr lang="en-US" dirty="0" smtClean="0"/>
              <a:t>means "divides with no remainder", i.e. "a is a factor of b."</a:t>
            </a:r>
          </a:p>
          <a:p>
            <a:r>
              <a:rPr lang="en-US" dirty="0" smtClean="0"/>
              <a:t>Example: 253</a:t>
            </a:r>
            <a:r>
              <a:rPr lang="en-US" dirty="0" smtClean="0">
                <a:sym typeface="Symbol"/>
              </a:rPr>
              <a:t>  </a:t>
            </a:r>
            <a:r>
              <a:rPr lang="en-US" dirty="0" smtClean="0"/>
              <a:t>13 (mod 60)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7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arithmetic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Substitution rule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   If x </a:t>
            </a:r>
            <a:r>
              <a:rPr lang="en-US" dirty="0" smtClean="0">
                <a:sym typeface="Symbol"/>
              </a:rPr>
              <a:t> x' (mod N) and y  y' (mod N),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then x + y  x' + y' (mod N), and xy  </a:t>
            </a:r>
            <a:r>
              <a:rPr lang="en-US" dirty="0" err="1" smtClean="0">
                <a:sym typeface="Symbol"/>
              </a:rPr>
              <a:t>x'y</a:t>
            </a:r>
            <a:r>
              <a:rPr lang="en-US" dirty="0" smtClean="0">
                <a:sym typeface="Symbol"/>
              </a:rPr>
              <a:t>' (mod N)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Associativity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   x + (y + z) </a:t>
            </a:r>
            <a:r>
              <a:rPr lang="en-US" dirty="0" smtClean="0">
                <a:sym typeface="Symbol"/>
              </a:rPr>
              <a:t> (x + y) + z (mod N)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Commutativity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   </a:t>
            </a:r>
            <a:r>
              <a:rPr lang="en-US" dirty="0" err="1" smtClean="0"/>
              <a:t>xy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err="1" smtClean="0">
                <a:sym typeface="Symbol"/>
              </a:rPr>
              <a:t>yx</a:t>
            </a:r>
            <a:r>
              <a:rPr lang="en-US" dirty="0" smtClean="0">
                <a:sym typeface="Symbol"/>
              </a:rPr>
              <a:t> (mod N)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Distributivity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   x(</a:t>
            </a:r>
            <a:r>
              <a:rPr lang="en-US" dirty="0" err="1" smtClean="0"/>
              <a:t>y+z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 xy +</a:t>
            </a:r>
            <a:r>
              <a:rPr lang="en-US" dirty="0" err="1" smtClean="0">
                <a:sym typeface="Symbol"/>
              </a:rPr>
              <a:t>yz</a:t>
            </a:r>
            <a:r>
              <a:rPr lang="en-US" dirty="0" smtClean="0">
                <a:sym typeface="Symbol"/>
              </a:rPr>
              <a:t> (mod 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1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10600" cy="914400"/>
          </a:xfrm>
        </p:spPr>
        <p:txBody>
          <a:bodyPr/>
          <a:lstStyle/>
          <a:p>
            <a:r>
              <a:rPr lang="en-US" dirty="0" smtClean="0"/>
              <a:t>Modular Addition and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add</a:t>
            </a:r>
            <a:r>
              <a:rPr lang="en-US" dirty="0" smtClean="0"/>
              <a:t> two integers x and y modulo N (where k = </a:t>
            </a:r>
            <a:r>
              <a:rPr lang="en-US" dirty="0" smtClean="0">
                <a:sym typeface="Symbol"/>
              </a:rPr>
              <a:t>log N</a:t>
            </a:r>
            <a:r>
              <a:rPr lang="en-US" dirty="0" smtClean="0">
                <a:latin typeface="Symath"/>
                <a:cs typeface="Symath"/>
                <a:sym typeface="Symbol"/>
              </a:rPr>
              <a:t></a:t>
            </a:r>
            <a:r>
              <a:rPr lang="en-US" dirty="0" smtClean="0">
                <a:sym typeface="Symbol"/>
              </a:rPr>
              <a:t> (</a:t>
            </a:r>
            <a:r>
              <a:rPr lang="en-US" dirty="0" smtClean="0"/>
              <a:t>the number of bits in N), begin with regular addition.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x and y are in the range_____, so x + y is in range  _______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If the sum is greater than N-1, subtract N.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Run time is </a:t>
            </a:r>
            <a:r>
              <a:rPr lang="az-Cyrl-AZ" dirty="0" smtClean="0"/>
              <a:t>Ѳ </a:t>
            </a:r>
            <a:r>
              <a:rPr lang="en-US" dirty="0" smtClean="0"/>
              <a:t>(   )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multiply</a:t>
            </a:r>
            <a:r>
              <a:rPr lang="en-US" dirty="0" smtClean="0"/>
              <a:t> x and y modulo N, begin with regular multiplication, which is quadratic in k.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The result is in range ______   and has at most ____ bits.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Compute the remainder when dividing by N, quadratic time.  So entire operation is </a:t>
            </a:r>
            <a:r>
              <a:rPr lang="az-Cyrl-AZ" dirty="0" smtClean="0"/>
              <a:t>Ѳ</a:t>
            </a:r>
            <a:r>
              <a:rPr lang="en-US" dirty="0" smtClean="0"/>
              <a:t>(  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18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10600" cy="914400"/>
          </a:xfrm>
        </p:spPr>
        <p:txBody>
          <a:bodyPr/>
          <a:lstStyle/>
          <a:p>
            <a:r>
              <a:rPr lang="en-US" dirty="0" smtClean="0"/>
              <a:t>Modular Addition and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02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add</a:t>
            </a:r>
            <a:r>
              <a:rPr lang="en-US" dirty="0" smtClean="0"/>
              <a:t> two integers x and y modulo N (where k = </a:t>
            </a:r>
            <a:r>
              <a:rPr lang="en-US" dirty="0" smtClean="0">
                <a:sym typeface="Symbol"/>
              </a:rPr>
              <a:t>log N</a:t>
            </a:r>
            <a:r>
              <a:rPr lang="en-US" dirty="0" smtClean="0">
                <a:latin typeface="Symath"/>
                <a:cs typeface="Symath"/>
                <a:sym typeface="Symbol"/>
              </a:rPr>
              <a:t></a:t>
            </a:r>
            <a:r>
              <a:rPr lang="en-US" dirty="0" smtClean="0"/>
              <a:t>, begin with regular addition.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x and y are in the range </a:t>
            </a:r>
            <a:r>
              <a:rPr lang="en-US" sz="2600" b="1" dirty="0" smtClean="0">
                <a:solidFill>
                  <a:schemeClr val="tx2"/>
                </a:solidFill>
              </a:rPr>
              <a:t>0 to N-1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so x + y is in range  </a:t>
            </a:r>
            <a:r>
              <a:rPr lang="en-US" b="1" dirty="0" smtClean="0">
                <a:solidFill>
                  <a:schemeClr val="tx2"/>
                </a:solidFill>
              </a:rPr>
              <a:t>0 to 2N-1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If the sum is greater than N-1, subtract N.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Run time is </a:t>
            </a:r>
            <a:r>
              <a:rPr lang="az-Cyrl-AZ" dirty="0" smtClean="0"/>
              <a:t>Ѳ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dirty="0" smtClean="0"/>
              <a:t> 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multiply</a:t>
            </a:r>
            <a:r>
              <a:rPr lang="en-US" dirty="0" smtClean="0"/>
              <a:t> x and y, begin with regular multiplication, which is quadratic in n.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 result is in range 0 to </a:t>
            </a:r>
            <a:r>
              <a:rPr lang="en-US" b="1" dirty="0" smtClean="0">
                <a:solidFill>
                  <a:schemeClr val="tx2"/>
                </a:solidFill>
              </a:rPr>
              <a:t>(N-1)</a:t>
            </a:r>
            <a:r>
              <a:rPr lang="en-US" b="1" baseline="30000" dirty="0" smtClean="0">
                <a:solidFill>
                  <a:schemeClr val="tx2"/>
                </a:solidFill>
              </a:rPr>
              <a:t>2</a:t>
            </a:r>
            <a:r>
              <a:rPr lang="en-US" b="1" dirty="0" smtClean="0">
                <a:solidFill>
                  <a:schemeClr val="tx2"/>
                </a:solidFill>
              </a:rPr>
              <a:t>   </a:t>
            </a:r>
            <a:r>
              <a:rPr lang="en-US" dirty="0" smtClean="0"/>
              <a:t>and has at most </a:t>
            </a:r>
            <a:r>
              <a:rPr lang="en-US" b="1" dirty="0" smtClean="0">
                <a:solidFill>
                  <a:schemeClr val="tx2"/>
                </a:solidFill>
              </a:rPr>
              <a:t>2k</a:t>
            </a:r>
            <a:r>
              <a:rPr lang="en-US" dirty="0" smtClean="0"/>
              <a:t> bits.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Then compute the remainder when dividing by N, quadratic time in k.  So entire operation is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b="1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7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</a:t>
            </a:r>
            <a:r>
              <a:rPr lang="en-US" smtClean="0"/>
              <a:t>Day 05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HW 2 due tonight, 3 is due Monday</a:t>
            </a:r>
          </a:p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Asymptotic Analysis example: summation</a:t>
            </a:r>
          </a:p>
          <a:p>
            <a:r>
              <a:rPr lang="en-US" dirty="0" smtClean="0"/>
              <a:t>Review topics I don’t plan to cover in class</a:t>
            </a:r>
          </a:p>
          <a:p>
            <a:r>
              <a:rPr lang="en-US" dirty="0" smtClean="0"/>
              <a:t>Continue Algorithm Overview/Review</a:t>
            </a:r>
          </a:p>
          <a:p>
            <a:pPr lvl="1"/>
            <a:r>
              <a:rPr lang="en-US" dirty="0" smtClean="0"/>
              <a:t>Integer Primality Testing and Factoring</a:t>
            </a:r>
          </a:p>
          <a:p>
            <a:pPr lvl="1"/>
            <a:r>
              <a:rPr lang="en-US" dirty="0" smtClean="0"/>
              <a:t>Modular Arithmetic intro</a:t>
            </a:r>
          </a:p>
          <a:p>
            <a:pPr lvl="1"/>
            <a:r>
              <a:rPr lang="en-US" dirty="0" smtClean="0"/>
              <a:t>Euclid’s Algorithm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some cryptosystems, we need to compute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baseline="30000" dirty="0" smtClean="0"/>
              <a:t>y</a:t>
            </a:r>
            <a:r>
              <a:rPr lang="en-US" dirty="0" smtClean="0"/>
              <a:t> modulo N, where all three numbers are several hundred bits long.  Can it be done quickly?</a:t>
            </a:r>
          </a:p>
          <a:p>
            <a:r>
              <a:rPr lang="en-US" dirty="0" smtClean="0"/>
              <a:t>Can we simply take x</a:t>
            </a:r>
            <a:r>
              <a:rPr lang="en-US" baseline="30000" dirty="0" smtClean="0"/>
              <a:t>y</a:t>
            </a:r>
            <a:r>
              <a:rPr lang="en-US" dirty="0" smtClean="0"/>
              <a:t> and then figure out the remainder modulo N?</a:t>
            </a:r>
          </a:p>
          <a:p>
            <a:r>
              <a:rPr lang="en-US" dirty="0" smtClean="0"/>
              <a:t>Suppose x and y are only 20 bits long.</a:t>
            </a:r>
          </a:p>
          <a:p>
            <a:pPr lvl="1"/>
            <a:r>
              <a:rPr lang="en-US" dirty="0" smtClean="0"/>
              <a:t>x</a:t>
            </a:r>
            <a:r>
              <a:rPr lang="en-US" baseline="30000" dirty="0" smtClean="0"/>
              <a:t>y</a:t>
            </a:r>
            <a:r>
              <a:rPr lang="en-US" dirty="0" smtClean="0"/>
              <a:t> is at least (2</a:t>
            </a:r>
            <a:r>
              <a:rPr lang="en-US" baseline="18000" dirty="0" smtClean="0"/>
              <a:t>19</a:t>
            </a:r>
            <a:r>
              <a:rPr lang="en-US" dirty="0" smtClean="0"/>
              <a:t>)</a:t>
            </a:r>
            <a:r>
              <a:rPr lang="en-US" baseline="26000" dirty="0" smtClean="0"/>
              <a:t>(2</a:t>
            </a:r>
            <a:r>
              <a:rPr lang="en-US" baseline="44000" dirty="0" smtClean="0"/>
              <a:t>19</a:t>
            </a:r>
            <a:r>
              <a:rPr lang="en-US" baseline="26000" dirty="0" smtClean="0"/>
              <a:t>)</a:t>
            </a:r>
            <a:r>
              <a:rPr lang="en-US" dirty="0" smtClean="0"/>
              <a:t>, which is about 10 million bits long.  </a:t>
            </a:r>
          </a:p>
          <a:p>
            <a:pPr lvl="1"/>
            <a:r>
              <a:rPr lang="en-US" dirty="0" smtClean="0"/>
              <a:t>Imagine how big it will be if y is a 500-bit number!</a:t>
            </a:r>
          </a:p>
          <a:p>
            <a:r>
              <a:rPr lang="en-US" dirty="0" smtClean="0"/>
              <a:t>To save space, we could repeatedly multiply by x, taking the remainder modulo N each time.  </a:t>
            </a:r>
          </a:p>
          <a:p>
            <a:pPr lvl="2"/>
            <a:r>
              <a:rPr lang="en-US" dirty="0" smtClean="0"/>
              <a:t>If y is 500 bits, then there would be 2</a:t>
            </a:r>
            <a:r>
              <a:rPr lang="en-US" baseline="30000" dirty="0" smtClean="0"/>
              <a:t>500</a:t>
            </a:r>
            <a:r>
              <a:rPr lang="en-US" dirty="0" smtClean="0"/>
              <a:t> bit multiplications.</a:t>
            </a:r>
          </a:p>
          <a:p>
            <a:pPr lvl="2"/>
            <a:r>
              <a:rPr lang="en-US" dirty="0" smtClean="0"/>
              <a:t>This algorithm is exponential in the length of y.  </a:t>
            </a:r>
          </a:p>
          <a:p>
            <a:pPr lvl="2"/>
            <a:r>
              <a:rPr lang="en-US" dirty="0" smtClean="0"/>
              <a:t>Ouch!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17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438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Let </a:t>
            </a:r>
            <a:r>
              <a:rPr lang="en-US" dirty="0" smtClean="0"/>
              <a:t>k </a:t>
            </a:r>
            <a:r>
              <a:rPr lang="en-US" dirty="0" smtClean="0"/>
              <a:t>be the maximum number of bits in x, y, or N</a:t>
            </a:r>
          </a:p>
          <a:p>
            <a:r>
              <a:rPr lang="en-US" dirty="0" smtClean="0"/>
              <a:t>The algorithm requires at most ___ recursive calls</a:t>
            </a:r>
          </a:p>
          <a:p>
            <a:r>
              <a:rPr lang="en-US" dirty="0" smtClean="0"/>
              <a:t>Each call is  </a:t>
            </a:r>
            <a:r>
              <a:rPr lang="az-Cyrl-AZ" dirty="0" smtClean="0"/>
              <a:t>Ѳ</a:t>
            </a:r>
            <a:r>
              <a:rPr lang="en-US" dirty="0" smtClean="0"/>
              <a:t>(    ) </a:t>
            </a:r>
          </a:p>
          <a:p>
            <a:r>
              <a:rPr lang="en-US" dirty="0" smtClean="0"/>
              <a:t>So the overall algorithm is </a:t>
            </a:r>
            <a:r>
              <a:rPr lang="az-Cyrl-AZ" dirty="0" smtClean="0"/>
              <a:t>Ѳ</a:t>
            </a:r>
            <a:r>
              <a:rPr lang="en-US" dirty="0" smtClean="0"/>
              <a:t>(    ) </a:t>
            </a:r>
            <a:endParaRPr lang="en-US" dirty="0"/>
          </a:p>
        </p:txBody>
      </p:sp>
      <p:pic>
        <p:nvPicPr>
          <p:cNvPr id="1105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909" y="914400"/>
            <a:ext cx="5124691" cy="294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1912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438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Let n be the maximum number of bits in x, y, or N</a:t>
            </a:r>
          </a:p>
          <a:p>
            <a:r>
              <a:rPr lang="en-US" dirty="0" smtClean="0"/>
              <a:t>The algorithm requires at most 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dirty="0" smtClean="0"/>
              <a:t> </a:t>
            </a:r>
            <a:r>
              <a:rPr lang="en-US" dirty="0" smtClean="0"/>
              <a:t>recursive calls</a:t>
            </a:r>
          </a:p>
          <a:p>
            <a:r>
              <a:rPr lang="en-US" dirty="0" smtClean="0"/>
              <a:t>Each call is 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b="1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) </a:t>
            </a:r>
          </a:p>
          <a:p>
            <a:r>
              <a:rPr lang="en-US" dirty="0" smtClean="0"/>
              <a:t>So the overall algorithm is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b="1" baseline="30000" dirty="0" smtClean="0">
                <a:solidFill>
                  <a:schemeClr val="tx2"/>
                </a:solidFill>
              </a:rPr>
              <a:t>3</a:t>
            </a:r>
            <a:r>
              <a:rPr lang="en-US" dirty="0" smtClean="0"/>
              <a:t>) </a:t>
            </a:r>
            <a:endParaRPr lang="en-US" dirty="0"/>
          </a:p>
        </p:txBody>
      </p:sp>
      <p:pic>
        <p:nvPicPr>
          <p:cNvPr id="1105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909" y="914400"/>
            <a:ext cx="5200891" cy="298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4625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Asymptotic Analysis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772400" cy="4800600"/>
          </a:xfrm>
        </p:spPr>
        <p:txBody>
          <a:bodyPr/>
          <a:lstStyle/>
          <a:p>
            <a:r>
              <a:rPr lang="en-US" dirty="0" smtClean="0"/>
              <a:t>Find a simple big-Theta expression (as a function of n) for the following sum </a:t>
            </a:r>
          </a:p>
          <a:p>
            <a:pPr lvl="1"/>
            <a:r>
              <a:rPr lang="en-US" dirty="0" smtClean="0"/>
              <a:t>when 0 &lt; c &lt; 1</a:t>
            </a:r>
          </a:p>
          <a:p>
            <a:pPr lvl="1"/>
            <a:r>
              <a:rPr lang="en-US" dirty="0" smtClean="0"/>
              <a:t>when c = 1</a:t>
            </a:r>
          </a:p>
          <a:p>
            <a:pPr lvl="1"/>
            <a:r>
              <a:rPr lang="en-US" dirty="0" smtClean="0"/>
              <a:t>when c &gt; 1</a:t>
            </a:r>
          </a:p>
          <a:p>
            <a:r>
              <a:rPr lang="en-US" dirty="0" smtClean="0"/>
              <a:t>f(n) = 1 + c + c</a:t>
            </a:r>
            <a:r>
              <a:rPr lang="en-US" baseline="30000" dirty="0" smtClean="0"/>
              <a:t>2</a:t>
            </a:r>
            <a:r>
              <a:rPr lang="en-US" dirty="0" smtClean="0"/>
              <a:t> + c</a:t>
            </a:r>
            <a:r>
              <a:rPr lang="en-US" baseline="30000" dirty="0" smtClean="0"/>
              <a:t>3</a:t>
            </a:r>
            <a:r>
              <a:rPr lang="en-US" dirty="0" smtClean="0"/>
              <a:t> + … + </a:t>
            </a:r>
            <a:r>
              <a:rPr lang="en-US" dirty="0" err="1" smtClean="0"/>
              <a:t>c</a:t>
            </a:r>
            <a:r>
              <a:rPr lang="en-US" baseline="30000" dirty="0" err="1" smtClean="0"/>
              <a:t>n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Quick </a:t>
            </a:r>
            <a:r>
              <a:rPr lang="en-US" dirty="0" smtClean="0"/>
              <a:t>look at review topics in 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83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200" dirty="0" smtClean="0"/>
              <a:t>Textbook Topics I Won't Cover in Class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Chapter 1 topics</a:t>
            </a:r>
            <a:r>
              <a:rPr lang="en-US" dirty="0" smtClean="0"/>
              <a:t> that I will not discuss in detail unless you have questions.  They should be review For some of them, there will be review problems in the homework</a:t>
            </a:r>
          </a:p>
          <a:p>
            <a:pPr lvl="1"/>
            <a:r>
              <a:rPr lang="en-US" dirty="0" smtClean="0"/>
              <a:t>Sieve of Eratosthenes (all primes less than n)</a:t>
            </a:r>
          </a:p>
          <a:p>
            <a:pPr lvl="1"/>
            <a:r>
              <a:rPr lang="en-US" dirty="0" smtClean="0"/>
              <a:t>Algorithm Specification, Design, Proof, Coding</a:t>
            </a:r>
          </a:p>
          <a:p>
            <a:pPr lvl="1"/>
            <a:r>
              <a:rPr lang="en-US" dirty="0" smtClean="0"/>
              <a:t>Problem types : sorting, searching, string processing, graph problems, combinatorial problems, geometric problems, numerical problems</a:t>
            </a:r>
          </a:p>
          <a:p>
            <a:pPr lvl="1"/>
            <a:r>
              <a:rPr lang="en-US" dirty="0" smtClean="0"/>
              <a:t>Data Structures: ArrayLists, </a:t>
            </a:r>
            <a:r>
              <a:rPr lang="en-US" dirty="0" err="1" smtClean="0"/>
              <a:t>LinkedLists</a:t>
            </a:r>
            <a:r>
              <a:rPr lang="en-US" dirty="0" smtClean="0"/>
              <a:t>, trees, search trees, sets, dictionaries,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5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</a:p>
          <a:p>
            <a:pPr lvl="1"/>
            <a:r>
              <a:rPr lang="en-US" dirty="0" smtClean="0"/>
              <a:t>Empirical analysis of algorithms should be review</a:t>
            </a:r>
          </a:p>
          <a:p>
            <a:pPr lvl="1"/>
            <a:r>
              <a:rPr lang="en-US" dirty="0" smtClean="0"/>
              <a:t>I believe that we have covered everything else in the chapter except amortized algorithms and recurrence relations</a:t>
            </a:r>
          </a:p>
          <a:p>
            <a:pPr lvl="1"/>
            <a:r>
              <a:rPr lang="en-US" dirty="0" smtClean="0"/>
              <a:t>We will discuss amortized algorithms</a:t>
            </a:r>
          </a:p>
          <a:p>
            <a:pPr lvl="1"/>
            <a:r>
              <a:rPr lang="en-US" dirty="0" smtClean="0"/>
              <a:t>Recurrence relations are covered in CSSE 230 and MA 375.  We'll review particular types as we encounter them.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3 - Review</a:t>
            </a:r>
          </a:p>
          <a:p>
            <a:pPr lvl="1"/>
            <a:r>
              <a:rPr lang="en-US" dirty="0" smtClean="0"/>
              <a:t>Bubble sort, selection sort, and their analysis</a:t>
            </a:r>
          </a:p>
          <a:p>
            <a:pPr lvl="1"/>
            <a:r>
              <a:rPr lang="en-US" dirty="0" smtClean="0"/>
              <a:t>Sequential search and simple string matching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4 - Review</a:t>
            </a:r>
          </a:p>
          <a:p>
            <a:pPr lvl="1"/>
            <a:r>
              <a:rPr lang="en-US" dirty="0" err="1" smtClean="0"/>
              <a:t>Mergesort</a:t>
            </a:r>
            <a:r>
              <a:rPr lang="en-US" dirty="0" smtClean="0"/>
              <a:t>, </a:t>
            </a:r>
            <a:r>
              <a:rPr lang="en-US" dirty="0" err="1" smtClean="0"/>
              <a:t>quicksort</a:t>
            </a:r>
            <a:r>
              <a:rPr lang="en-US" dirty="0" smtClean="0"/>
              <a:t>, and their analysis</a:t>
            </a:r>
          </a:p>
          <a:p>
            <a:pPr lvl="1"/>
            <a:r>
              <a:rPr lang="en-US" dirty="0" smtClean="0"/>
              <a:t>Binary search </a:t>
            </a:r>
          </a:p>
          <a:p>
            <a:pPr lvl="1"/>
            <a:r>
              <a:rPr lang="en-US" dirty="0" smtClean="0"/>
              <a:t>Binary Tree Traversal Orders (pre, post, in, level)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58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5 - Review</a:t>
            </a:r>
          </a:p>
          <a:p>
            <a:pPr lvl="1"/>
            <a:r>
              <a:rPr lang="en-US" dirty="0" smtClean="0"/>
              <a:t>Insertion Sort and its analysis</a:t>
            </a:r>
          </a:p>
          <a:p>
            <a:pPr lvl="1"/>
            <a:r>
              <a:rPr lang="en-US" dirty="0" smtClean="0"/>
              <a:t>Search, insertion, delete in Binary Tree</a:t>
            </a:r>
          </a:p>
          <a:p>
            <a:pPr lvl="1"/>
            <a:r>
              <a:rPr lang="en-US" dirty="0" smtClean="0"/>
              <a:t>AVL tree insertion and rebalance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03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10015</TotalTime>
  <Words>1578</Words>
  <Application>Microsoft Office PowerPoint</Application>
  <PresentationFormat>On-screen Show (4:3)</PresentationFormat>
  <Paragraphs>242</Paragraphs>
  <Slides>22</Slides>
  <Notes>22</Notes>
  <HiddenSlides>2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Symath</vt:lpstr>
      <vt:lpstr>Symbol</vt:lpstr>
      <vt:lpstr>Wingdings</vt:lpstr>
      <vt:lpstr>Default Design</vt:lpstr>
      <vt:lpstr>Equation</vt:lpstr>
      <vt:lpstr>PowerPoint Presentation</vt:lpstr>
      <vt:lpstr>MA/CSSE 473 Day 05</vt:lpstr>
      <vt:lpstr>Asymptotic Analysis Example</vt:lpstr>
      <vt:lpstr>Review Thread</vt:lpstr>
      <vt:lpstr>Textbook Topics I Won't Cover in Class</vt:lpstr>
      <vt:lpstr>Textbook Topics I Won't Cover*</vt:lpstr>
      <vt:lpstr>Textbook Topics I Won't Cover*</vt:lpstr>
      <vt:lpstr>Textbook Topics I Won't Cover*</vt:lpstr>
      <vt:lpstr>Textbook Topics I Won't Cover*</vt:lpstr>
      <vt:lpstr>Efficient Fibonacci Algorithm?</vt:lpstr>
      <vt:lpstr>Reconsider our Fibonacci algorithms Hidden because not ready for prime time yet.</vt:lpstr>
      <vt:lpstr>Arithmetic thread</vt:lpstr>
      <vt:lpstr>FACTORING and PRIMALITY</vt:lpstr>
      <vt:lpstr>Recap: Arithmetic Run-times</vt:lpstr>
      <vt:lpstr>Algorithm for Integer Division</vt:lpstr>
      <vt:lpstr>Modular arithmetic definitions</vt:lpstr>
      <vt:lpstr>Modular arithmetic properties</vt:lpstr>
      <vt:lpstr>Modular Addition and Multiplication</vt:lpstr>
      <vt:lpstr>Modular Addition and Multiplication</vt:lpstr>
      <vt:lpstr>Modular Exponentiation</vt:lpstr>
      <vt:lpstr>Modular Exponentiation Algorithm</vt:lpstr>
      <vt:lpstr>Modular Exponentiation Algorithm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461</cp:revision>
  <cp:lastPrinted>2016-06-08T18:51:24Z</cp:lastPrinted>
  <dcterms:modified xsi:type="dcterms:W3CDTF">2016-06-08T18:51:52Z</dcterms:modified>
</cp:coreProperties>
</file>