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319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284" r:id="rId19"/>
    <p:sldId id="287" r:id="rId20"/>
    <p:sldId id="290" r:id="rId21"/>
    <p:sldId id="291" r:id="rId22"/>
    <p:sldId id="301" r:id="rId23"/>
    <p:sldId id="293" r:id="rId24"/>
    <p:sldId id="295" r:id="rId25"/>
    <p:sldId id="292" r:id="rId26"/>
    <p:sldId id="317" r:id="rId27"/>
    <p:sldId id="318" r:id="rId2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448" autoAdjust="0"/>
    <p:restoredTop sz="81375" autoAdjust="0"/>
  </p:normalViewPr>
  <p:slideViewPr>
    <p:cSldViewPr snapToObjects="1">
      <p:cViewPr varScale="1">
        <p:scale>
          <a:sx n="82" d="100"/>
          <a:sy n="82" d="100"/>
        </p:scale>
        <p:origin x="138" y="90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39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92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904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2031-6D67-4000-9848-B531B2909C86}" type="slidenum">
              <a:rPr lang="en-US"/>
              <a:pPr/>
              <a:t>11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312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201310:</a:t>
            </a:r>
            <a:r>
              <a:rPr lang="en-US" baseline="0" dirty="0" smtClean="0"/>
              <a:t>  Invite students to come to hour 7 of the 230 class today in O159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932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 hidden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41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279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did only #2, 4, 7,  and 8 in class:</a:t>
            </a:r>
          </a:p>
          <a:p>
            <a:endParaRPr lang="en-US" dirty="0" smtClean="0"/>
          </a:p>
          <a:p>
            <a:r>
              <a:rPr lang="en-US" dirty="0" smtClean="0"/>
              <a:t>2:  Divide top and bottom by N^2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l'Hopital's</a:t>
            </a:r>
            <a:r>
              <a:rPr lang="en-US" dirty="0" smtClean="0"/>
              <a:t> rule</a:t>
            </a:r>
          </a:p>
          <a:p>
            <a:pPr marL="228600" indent="-228600">
              <a:buAutoNum type="arabicPeriod" startAt="7"/>
            </a:pPr>
            <a:r>
              <a:rPr lang="en-US" dirty="0" smtClean="0"/>
              <a:t>(a/b)^n</a:t>
            </a:r>
          </a:p>
          <a:p>
            <a:pPr marL="228600" indent="-228600">
              <a:buAutoNum type="arabicPeriod" startAt="7"/>
            </a:pPr>
            <a:r>
              <a:rPr lang="en-US" dirty="0" smtClean="0"/>
              <a:t>Rewrite log[b]N in terms</a:t>
            </a:r>
            <a:r>
              <a:rPr lang="en-US" baseline="0" dirty="0" smtClean="0"/>
              <a:t> of log[a]n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50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889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25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Addition first, say, </a:t>
            </a:r>
          </a:p>
          <a:p>
            <a:r>
              <a:rPr lang="en-US" dirty="0" smtClean="0"/>
              <a:t>"The</a:t>
            </a:r>
            <a:r>
              <a:rPr lang="en-US" baseline="0" dirty="0" smtClean="0"/>
              <a:t> next two bullets are </a:t>
            </a:r>
            <a:r>
              <a:rPr lang="en-US" baseline="0" dirty="0" err="1" smtClean="0"/>
              <a:t>prelminary</a:t>
            </a:r>
            <a:r>
              <a:rPr lang="en-US" baseline="0" dirty="0" smtClean="0"/>
              <a:t> info that we'll need in order to analyze </a:t>
            </a:r>
          </a:p>
          <a:p>
            <a:r>
              <a:rPr lang="en-US" baseline="0" dirty="0" smtClean="0"/>
              <a:t>the runtime of integer addition."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Answers: 2, yes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4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running time of the algorithm is O(n^2)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06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is correct,</a:t>
            </a:r>
            <a:r>
              <a:rPr lang="en-US" baseline="0" dirty="0" smtClean="0"/>
              <a:t> because the same numbers get added as in the more "traditional" algorithm.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we are multiplying n-bit numbers, the number of times through the loop is </a:t>
            </a:r>
            <a:r>
              <a:rPr lang="en-US" baseline="0" dirty="0" smtClean="0"/>
              <a:t>k.</a:t>
            </a:r>
            <a:endParaRPr lang="en-US" baseline="0" dirty="0" smtClean="0"/>
          </a:p>
          <a:p>
            <a:r>
              <a:rPr lang="en-US" baseline="0" dirty="0" smtClean="0"/>
              <a:t>And each time through the loop requires at most n steps.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 still we have to add up to </a:t>
            </a:r>
            <a:r>
              <a:rPr lang="en-US" baseline="0" dirty="0" smtClean="0"/>
              <a:t>k </a:t>
            </a:r>
            <a:r>
              <a:rPr lang="en-US" baseline="0" dirty="0" smtClean="0"/>
              <a:t>numbers of </a:t>
            </a:r>
            <a:r>
              <a:rPr lang="en-US" baseline="0" dirty="0" smtClean="0"/>
              <a:t>2k </a:t>
            </a:r>
            <a:r>
              <a:rPr lang="en-US" baseline="0" dirty="0" smtClean="0"/>
              <a:t>bits each.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 O(k^2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410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29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142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768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700" dirty="0" smtClean="0"/>
              <a:t>T(k) </a:t>
            </a:r>
            <a:r>
              <a:rPr lang="en-US" sz="1700" dirty="0"/>
              <a:t>= </a:t>
            </a:r>
            <a:r>
              <a:rPr lang="en-US" sz="1700" dirty="0" smtClean="0"/>
              <a:t>4T(k/2</a:t>
            </a:r>
            <a:r>
              <a:rPr lang="en-US" sz="1700" dirty="0"/>
              <a:t>) +O(n).  Solution?</a:t>
            </a:r>
          </a:p>
          <a:p>
            <a:r>
              <a:rPr lang="en-US" sz="1700" dirty="0"/>
              <a:t>Solution is case 3 of Master Theorem.  </a:t>
            </a:r>
            <a:br>
              <a:rPr lang="en-US" sz="1700" dirty="0"/>
            </a:br>
            <a:endParaRPr lang="en-US" sz="1700" dirty="0"/>
          </a:p>
          <a:p>
            <a:r>
              <a:rPr lang="en-US" sz="1700" dirty="0"/>
              <a:t>log[2] 4 is 2, so it is n^2.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075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6486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>
              <a:sym typeface="Symbol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545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261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and solve the recurrence:</a:t>
            </a:r>
          </a:p>
          <a:p>
            <a:endParaRPr lang="en-US" dirty="0" smtClean="0"/>
          </a:p>
          <a:p>
            <a:r>
              <a:rPr lang="en-US" dirty="0" smtClean="0"/>
              <a:t>T(k) </a:t>
            </a:r>
            <a:r>
              <a:rPr lang="en-US" dirty="0" smtClean="0"/>
              <a:t>= 3 </a:t>
            </a:r>
            <a:r>
              <a:rPr lang="en-US" dirty="0" smtClean="0"/>
              <a:t>T(k/2</a:t>
            </a:r>
            <a:r>
              <a:rPr lang="en-US" dirty="0" smtClean="0"/>
              <a:t>) + </a:t>
            </a:r>
            <a:r>
              <a:rPr lang="en-US" dirty="0" smtClean="0">
                <a:sym typeface="Symbol"/>
              </a:rPr>
              <a:t>(n)</a:t>
            </a:r>
          </a:p>
          <a:p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In Master theorem,</a:t>
            </a:r>
            <a:r>
              <a:rPr lang="en-US" baseline="0" dirty="0" smtClean="0">
                <a:sym typeface="Symbol"/>
              </a:rPr>
              <a:t> a = 3, b = 2, k = 1.</a:t>
            </a:r>
          </a:p>
          <a:p>
            <a:r>
              <a:rPr lang="en-US" baseline="0" dirty="0" smtClean="0">
                <a:sym typeface="Symbol"/>
              </a:rPr>
              <a:t>So we have the third case:  T(N) = </a:t>
            </a:r>
            <a:r>
              <a:rPr lang="en-US" smtClean="0">
                <a:sym typeface="Symbol"/>
              </a:rPr>
              <a:t></a:t>
            </a:r>
            <a:r>
              <a:rPr lang="en-US" smtClean="0">
                <a:sym typeface="Symbol"/>
              </a:rPr>
              <a:t>(k</a:t>
            </a:r>
            <a:r>
              <a:rPr lang="en-US" baseline="0" smtClean="0">
                <a:sym typeface="Symbol"/>
              </a:rPr>
              <a:t> </a:t>
            </a:r>
            <a:r>
              <a:rPr lang="en-US" baseline="0" dirty="0" smtClean="0">
                <a:sym typeface="Symbol"/>
              </a:rPr>
              <a:t>^ log[2]3),</a:t>
            </a:r>
          </a:p>
          <a:p>
            <a:r>
              <a:rPr lang="en-US" baseline="0" dirty="0" smtClean="0">
                <a:sym typeface="Symbol"/>
              </a:rPr>
              <a:t>Which is approximately n ^ 1.59.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52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204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25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9D0904-6DEA-4610-9A43-072A3D1079DD}" type="slidenum">
              <a:rPr lang="en-US"/>
              <a:pPr/>
              <a:t>6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106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exist constants n0 and c such that whenever</a:t>
            </a:r>
            <a:r>
              <a:rPr lang="en-US" baseline="0" dirty="0" smtClean="0"/>
              <a:t> n&gt;=n0, t(n) &lt;= c*g(n).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2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D65A5A-A1C2-4AF2-8445-68F3F90511BC}" type="slidenum">
              <a:rPr lang="en-US"/>
              <a:pPr/>
              <a:t>8</a:t>
            </a:fld>
            <a:endParaRPr lang="en-US"/>
          </a:p>
        </p:txBody>
      </p:sp>
      <p:sp>
        <p:nvSpPr>
          <p:cNvPr id="36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60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50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E05D3C-C588-47E9-87D2-414B4D9AFAF7}" type="slidenum">
              <a:rPr lang="en-US"/>
              <a:pPr/>
              <a:t>10</a:t>
            </a:fld>
            <a:endParaRPr lang="en-US"/>
          </a:p>
        </p:txBody>
      </p:sp>
      <p:sp>
        <p:nvSpPr>
          <p:cNvPr id="36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47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03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48000"/>
            <a:ext cx="319563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Asymptotics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 Closer Look at Arithmetic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0178" y="4876800"/>
            <a:ext cx="342645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With another student</a:t>
            </a:r>
            <a:r>
              <a:rPr lang="en-US" sz="2400" b="1">
                <a:solidFill>
                  <a:schemeClr val="tx2"/>
                </a:solidFill>
              </a:rPr>
              <a:t>,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try </a:t>
            </a:r>
            <a:r>
              <a:rPr lang="en-US" sz="2400" b="1" dirty="0">
                <a:solidFill>
                  <a:schemeClr val="tx2"/>
                </a:solidFill>
              </a:rPr>
              <a:t>to write a precise</a:t>
            </a:r>
            <a:r>
              <a:rPr lang="en-US" sz="2400" b="1">
                <a:solidFill>
                  <a:schemeClr val="tx2"/>
                </a:solidFill>
              </a:rPr>
              <a:t>,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formal  </a:t>
            </a:r>
            <a:r>
              <a:rPr lang="en-US" sz="2400" b="1" dirty="0">
                <a:solidFill>
                  <a:schemeClr val="tx2"/>
                </a:solidFill>
              </a:rPr>
              <a:t>definition </a:t>
            </a:r>
            <a:r>
              <a:rPr lang="en-US" sz="2400" b="1">
                <a:solidFill>
                  <a:schemeClr val="tx2"/>
                </a:solidFill>
              </a:rPr>
              <a:t>of  </a:t>
            </a:r>
            <a:r>
              <a:rPr lang="en-US" sz="2400" b="1" smtClean="0">
                <a:solidFill>
                  <a:schemeClr val="tx2"/>
                </a:solidFill>
              </a:rPr>
              <a:t/>
            </a:r>
            <a:br>
              <a:rPr lang="en-US" sz="2400" b="1" smtClean="0">
                <a:solidFill>
                  <a:schemeClr val="tx2"/>
                </a:solidFill>
              </a:rPr>
            </a:br>
            <a:r>
              <a:rPr lang="en-US" sz="2400" b="1" smtClean="0">
                <a:solidFill>
                  <a:schemeClr val="tx2"/>
                </a:solidFill>
              </a:rPr>
              <a:t>“</a:t>
            </a:r>
            <a:r>
              <a:rPr lang="en-US" sz="2400" b="1" dirty="0">
                <a:solidFill>
                  <a:schemeClr val="tx2"/>
                </a:solidFill>
              </a:rPr>
              <a:t>t(n) is in O(g(n))”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Big-omega</a:t>
            </a:r>
          </a:p>
        </p:txBody>
      </p:sp>
      <p:pic>
        <p:nvPicPr>
          <p:cNvPr id="261124" name="Picture 4" descr="figs2_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1219200"/>
            <a:ext cx="5867400" cy="5237163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77302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Big-theta</a:t>
            </a:r>
          </a:p>
        </p:txBody>
      </p:sp>
      <p:pic>
        <p:nvPicPr>
          <p:cNvPr id="263172" name="Picture 4" descr="figs2_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409700" y="1219200"/>
            <a:ext cx="6210300" cy="52657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6195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1"/>
            <a:ext cx="8229600" cy="4038600"/>
          </a:xfrm>
          <a:noFill/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b="1" dirty="0" smtClean="0">
                <a:cs typeface="Times New Roman" pitchFamily="-112" charset="0"/>
              </a:rPr>
              <a:t>All that we </a:t>
            </a:r>
            <a:r>
              <a:rPr lang="en-US" sz="2400" b="1" dirty="0">
                <a:cs typeface="Times New Roman" pitchFamily="-112" charset="0"/>
              </a:rPr>
              <a:t>must do to prove that </a:t>
            </a:r>
            <a:r>
              <a:rPr lang="en-US" sz="2400" b="1" dirty="0" smtClean="0">
                <a:solidFill>
                  <a:srgbClr val="FF0000"/>
                </a:solidFill>
                <a:cs typeface="Times New Roman" pitchFamily="-112" charset="0"/>
              </a:rPr>
              <a:t>t(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-112" charset="0"/>
              </a:rPr>
              <a:t>n) </a:t>
            </a:r>
            <a:r>
              <a:rPr lang="en-US" sz="2400" b="1" dirty="0">
                <a:solidFill>
                  <a:schemeClr val="tx2"/>
                </a:solidFill>
                <a:cs typeface="Times New Roman" pitchFamily="-112" charset="0"/>
              </a:rPr>
              <a:t>is </a:t>
            </a:r>
            <a:r>
              <a:rPr lang="en-US" sz="2400" b="1" dirty="0" smtClean="0">
                <a:solidFill>
                  <a:schemeClr val="tx2"/>
                </a:solidFill>
                <a:cs typeface="Times New Roman" pitchFamily="-112" charset="0"/>
              </a:rPr>
              <a:t>O(g(n)</a:t>
            </a:r>
            <a:r>
              <a:rPr lang="en-US" sz="2400" b="1" dirty="0">
                <a:solidFill>
                  <a:srgbClr val="FF0000"/>
                </a:solidFill>
                <a:cs typeface="Times New Roman" pitchFamily="-112" charset="0"/>
              </a:rPr>
              <a:t>)</a:t>
            </a:r>
            <a:r>
              <a:rPr lang="en-US" sz="2400" b="1" dirty="0" smtClean="0">
                <a:solidFill>
                  <a:schemeClr val="accent4"/>
                </a:solidFill>
                <a:cs typeface="Times New Roman" pitchFamily="-112" charset="0"/>
              </a:rPr>
              <a:t> </a:t>
            </a:r>
            <a:r>
              <a:rPr lang="en-US" sz="2400" b="1" dirty="0">
                <a:cs typeface="Times New Roman" pitchFamily="-112" charset="0"/>
              </a:rPr>
              <a:t>is produce </a:t>
            </a:r>
            <a:r>
              <a:rPr lang="en-US" sz="2400" b="1" dirty="0" smtClean="0">
                <a:cs typeface="Times New Roman" pitchFamily="-112" charset="0"/>
              </a:rPr>
              <a:t>a pair of numbers c and n</a:t>
            </a:r>
            <a:r>
              <a:rPr lang="en-US" sz="2400" b="1" baseline="-25000" dirty="0" smtClean="0">
                <a:cs typeface="Times New Roman" pitchFamily="-112" charset="0"/>
              </a:rPr>
              <a:t>0</a:t>
            </a:r>
            <a:r>
              <a:rPr lang="en-US" sz="2400" b="1" dirty="0" smtClean="0">
                <a:cs typeface="Times New Roman" pitchFamily="-112" charset="0"/>
              </a:rPr>
              <a:t> that work for that case.</a:t>
            </a:r>
            <a:endParaRPr lang="en-US" sz="2400" b="1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n, 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rgbClr val="000000"/>
                </a:solidFill>
                <a:cs typeface="Times New Roman" pitchFamily="-112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n, 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3n.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+ 12,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g(n)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n.    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/>
            </a:r>
            <a:b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We can choose c =3 and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6, or c = 4 and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-25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4.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sin(n)</a:t>
            </a:r>
            <a:endParaRPr lang="en-US" sz="2400" dirty="0">
              <a:cs typeface="Times New Roman" pitchFamily="-112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t(n)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rgbClr val="000000"/>
                </a:solidFill>
                <a:cs typeface="Times New Roman" pitchFamily="-112" charset="0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-112" charset="0"/>
              </a:rPr>
              <a:t>sqrt(n)</a:t>
            </a:r>
            <a:endParaRPr lang="en-US" sz="2400" dirty="0"/>
          </a:p>
        </p:txBody>
      </p:sp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</a:t>
            </a:r>
            <a:r>
              <a:rPr lang="en-US" dirty="0" smtClean="0"/>
              <a:t>O </a:t>
            </a:r>
            <a:r>
              <a:rPr lang="en-US" dirty="0"/>
              <a:t>examples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4800" y="5105400"/>
            <a:ext cx="7239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In CSSE 230, we do these in great detail in class. </a:t>
            </a:r>
          </a:p>
          <a:p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>
                <a:solidFill>
                  <a:srgbClr val="FF0000"/>
                </a:solidFill>
              </a:rPr>
              <a:t>In 473, I say, "work on them if you need review/practice, " and give you a few possible answers on the next slide.</a:t>
            </a:r>
            <a:endParaRPr lang="en-U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0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7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For this discussion, assume that all functions have non-negative values, and that we only care about </a:t>
            </a:r>
            <a:r>
              <a:rPr lang="en-US" sz="2100" b="1" dirty="0" smtClean="0">
                <a:cs typeface="Times New Roman" pitchFamily="-112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≥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0.</a:t>
            </a:r>
            <a:br>
              <a:rPr lang="en-US" sz="2400" dirty="0">
                <a:solidFill>
                  <a:schemeClr val="tx1"/>
                </a:solidFill>
                <a:cs typeface="Times New Roman" pitchFamily="-112" charset="0"/>
              </a:rPr>
            </a:b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For any function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g(n), O(g(n))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is a set of  functions We say that a function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is (in)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O(g(n))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if there exist two positive constants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c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 and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b="1" baseline="-30000" dirty="0" smtClean="0">
                <a:solidFill>
                  <a:schemeClr val="tx1"/>
                </a:solidFill>
                <a:cs typeface="Times New Roman" pitchFamily="-112" charset="0"/>
              </a:rPr>
              <a:t>0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such that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for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all 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  <a:sym typeface="Symbol" pitchFamily="-112" charset="2"/>
              </a:rPr>
              <a:t>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n</a:t>
            </a:r>
            <a:r>
              <a:rPr lang="en-US" sz="2400" baseline="-30000" dirty="0" smtClean="0">
                <a:solidFill>
                  <a:schemeClr val="tx1"/>
                </a:solidFill>
                <a:cs typeface="Times New Roman" pitchFamily="-112" charset="0"/>
              </a:rPr>
              <a:t>0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, 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  <a:sym typeface="Symbol" pitchFamily="-112" charset="2"/>
              </a:rPr>
              <a:t>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c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g(n). </a:t>
            </a:r>
          </a:p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So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all we must do to prove that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is </a:t>
            </a:r>
            <a:r>
              <a:rPr lang="en-US" sz="2400" b="1" dirty="0" smtClean="0">
                <a:solidFill>
                  <a:schemeClr val="tx1"/>
                </a:solidFill>
                <a:cs typeface="Times New Roman" pitchFamily="-112" charset="0"/>
              </a:rPr>
              <a:t>O(g(n)) </a:t>
            </a:r>
            <a:r>
              <a:rPr lang="en-US" sz="2400" b="1" dirty="0">
                <a:solidFill>
                  <a:schemeClr val="tx1"/>
                </a:solidFill>
                <a:cs typeface="Times New Roman" pitchFamily="-112" charset="0"/>
              </a:rPr>
              <a:t>is produce two such constants.</a:t>
            </a:r>
          </a:p>
          <a:p>
            <a:pPr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+ 12,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g(n)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???.     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n.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Then c =3 and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6, or c = 4 and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4, etc.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sin(n):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n,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c = 2,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1</a:t>
            </a:r>
          </a:p>
          <a:p>
            <a:pPr lvl="1">
              <a:spcBef>
                <a:spcPct val="0"/>
              </a:spcBef>
              <a:spcAft>
                <a:spcPct val="30000"/>
              </a:spcAft>
            </a:pP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f(n)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n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-112" charset="0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cs typeface="Times New Roman" pitchFamily="-112" charset="0"/>
              </a:rPr>
              <a:t>+ </a:t>
            </a:r>
            <a:r>
              <a:rPr lang="en-US" sz="2400" dirty="0" smtClean="0">
                <a:solidFill>
                  <a:schemeClr val="tx1"/>
                </a:solidFill>
                <a:cs typeface="Times New Roman" pitchFamily="-112" charset="0"/>
              </a:rPr>
              <a:t>sqrt(n):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g(n)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n2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, c=2, 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n</a:t>
            </a:r>
            <a:r>
              <a:rPr lang="en-US" sz="2100" b="1" baseline="-25000" dirty="0" smtClean="0">
                <a:solidFill>
                  <a:srgbClr val="0070C0"/>
                </a:solidFill>
                <a:cs typeface="Times New Roman" pitchFamily="-112" charset="0"/>
              </a:rPr>
              <a:t>0</a:t>
            </a:r>
            <a:r>
              <a:rPr lang="en-US" sz="2100" b="1" dirty="0" smtClean="0">
                <a:solidFill>
                  <a:srgbClr val="0070C0"/>
                </a:solidFill>
                <a:cs typeface="Times New Roman" pitchFamily="-112" charset="0"/>
              </a:rPr>
              <a:t> </a:t>
            </a:r>
            <a:r>
              <a:rPr lang="en-US" sz="2100" b="1" dirty="0">
                <a:solidFill>
                  <a:srgbClr val="0070C0"/>
                </a:solidFill>
                <a:cs typeface="Times New Roman" pitchFamily="-112" charset="0"/>
              </a:rPr>
              <a:t>= 1</a:t>
            </a:r>
          </a:p>
        </p:txBody>
      </p:sp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Answers to examples</a:t>
            </a:r>
          </a:p>
        </p:txBody>
      </p:sp>
    </p:spTree>
    <p:extLst>
      <p:ext uri="{BB962C8B-B14F-4D97-AF65-F5344CB8AC3E}">
        <p14:creationId xmlns:p14="http://schemas.microsoft.com/office/powerpoint/2010/main" val="4002422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and asymptotics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447800"/>
            <a:ext cx="8305800" cy="51054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Consider </a:t>
            </a:r>
            <a:r>
              <a:rPr lang="en-US" sz="2600" dirty="0"/>
              <a:t>the limit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What does it say </a:t>
            </a:r>
            <a:r>
              <a:rPr lang="en-US" sz="2400" dirty="0" smtClean="0"/>
              <a:t>about asymptotics </a:t>
            </a:r>
            <a:r>
              <a:rPr lang="en-US" sz="2400" dirty="0"/>
              <a:t>if this limit is </a:t>
            </a:r>
            <a:r>
              <a:rPr lang="en-US" sz="2400" dirty="0" smtClean="0"/>
              <a:t>zero, </a:t>
            </a:r>
            <a:r>
              <a:rPr lang="en-US" sz="2400" dirty="0"/>
              <a:t>nonzero, infinite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We could say that knowing the limit is a sufficient but not necessary condition for recognizing big-oh relationships.</a:t>
            </a:r>
          </a:p>
          <a:p>
            <a:r>
              <a:rPr lang="en-US" sz="2400" dirty="0" smtClean="0"/>
              <a:t>It will be sufficient for most examples in this course.</a:t>
            </a:r>
          </a:p>
          <a:p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Challenge:  </a:t>
            </a:r>
            <a:r>
              <a:rPr lang="en-US" sz="2400" dirty="0" smtClean="0"/>
              <a:t>Use the formal definition of limit and the formal definition of big-oh to prove these properties.</a:t>
            </a:r>
          </a:p>
          <a:p>
            <a:endParaRPr lang="en-US" sz="2400" dirty="0" smtClean="0"/>
          </a:p>
          <a:p>
            <a:endParaRPr lang="en-US" sz="2400" dirty="0"/>
          </a:p>
          <a:p>
            <a:pPr lvl="1"/>
            <a:endParaRPr lang="en-US" sz="2100" dirty="0"/>
          </a:p>
        </p:txBody>
      </p:sp>
      <p:sp>
        <p:nvSpPr>
          <p:cNvPr id="385028" name="Rectangle 4"/>
          <p:cNvSpPr>
            <a:spLocks noChangeArrowheads="1"/>
          </p:cNvSpPr>
          <p:nvPr/>
        </p:nvSpPr>
        <p:spPr bwMode="auto">
          <a:xfrm>
            <a:off x="0" y="30051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85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9526023"/>
              </p:ext>
            </p:extLst>
          </p:nvPr>
        </p:nvGraphicFramePr>
        <p:xfrm>
          <a:off x="3841750" y="1219200"/>
          <a:ext cx="2497138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4" imgW="482400" imgH="291960" progId="Equation.3">
                  <p:embed/>
                </p:oleObj>
              </mc:Choice>
              <mc:Fallback>
                <p:oleObj name="Equation" r:id="rId4" imgW="482400" imgH="291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1219200"/>
                        <a:ext cx="2497138" cy="150495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8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58200" y="6396335"/>
            <a:ext cx="8286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 3</a:t>
            </a:r>
            <a:endParaRPr lang="en-US" sz="2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059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Apply this limit property to the following pairs of functions</a:t>
            </a:r>
          </a:p>
        </p:txBody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7467600" cy="4114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 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 + 3N + 2 and N</a:t>
            </a:r>
            <a:r>
              <a:rPr lang="en-US" baseline="30000" dirty="0" smtClean="0"/>
              <a:t>2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+ sin(N) and N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  </a:t>
            </a:r>
            <a:endParaRPr lang="en-US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 </a:t>
            </a:r>
            <a:r>
              <a:rPr lang="en-US" dirty="0"/>
              <a:t>log </a:t>
            </a:r>
            <a:r>
              <a:rPr lang="en-US" dirty="0" smtClean="0"/>
              <a:t>N </a:t>
            </a:r>
            <a:r>
              <a:rPr lang="en-US" dirty="0"/>
              <a:t>and </a:t>
            </a: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</a:t>
            </a:r>
            <a:r>
              <a:rPr lang="en-US" baseline="30000" dirty="0" smtClean="0"/>
              <a:t>a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N</a:t>
            </a:r>
            <a:r>
              <a:rPr lang="en-US" baseline="30000" dirty="0" err="1" smtClean="0"/>
              <a:t>n</a:t>
            </a:r>
            <a:endParaRPr lang="en-US" baseline="30000" dirty="0"/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a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b</a:t>
            </a:r>
            <a:r>
              <a:rPr lang="en-US" baseline="30000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err="1" smtClean="0"/>
              <a:t>log</a:t>
            </a:r>
            <a:r>
              <a:rPr lang="en-US" baseline="-25000" dirty="0" err="1" smtClean="0"/>
              <a:t>a</a:t>
            </a:r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 smtClean="0"/>
              <a:t>log</a:t>
            </a:r>
            <a:r>
              <a:rPr lang="en-US" baseline="-25000" dirty="0" err="1" smtClean="0"/>
              <a:t>b</a:t>
            </a:r>
            <a:r>
              <a:rPr lang="en-US" dirty="0" err="1" smtClean="0"/>
              <a:t>N</a:t>
            </a:r>
            <a:r>
              <a:rPr lang="en-US" dirty="0" smtClean="0"/>
              <a:t>  </a:t>
            </a:r>
            <a:r>
              <a:rPr lang="en-US" dirty="0"/>
              <a:t>(a &lt; b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400"/>
              </a:spcBef>
              <a:buFont typeface="+mj-lt"/>
              <a:buAutoNum type="arabicPeriod"/>
            </a:pPr>
            <a:r>
              <a:rPr lang="en-US" dirty="0" smtClean="0"/>
              <a:t>N! and N</a:t>
            </a:r>
            <a:r>
              <a:rPr lang="en-US" baseline="30000" dirty="0" smtClean="0"/>
              <a:t>N</a:t>
            </a:r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31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50" y="228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Big-Oh Style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800100"/>
            <a:ext cx="8439150" cy="63627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Give tightest bound you can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Saying that  </a:t>
            </a:r>
            <a:r>
              <a:rPr lang="en-US" sz="2400" b="1" dirty="0" smtClean="0">
                <a:solidFill>
                  <a:schemeClr val="tx2"/>
                </a:solidFill>
              </a:rPr>
              <a:t>3N+2 </a:t>
            </a:r>
            <a:r>
              <a:rPr lang="en-US" sz="2400" b="1" dirty="0" smtClean="0">
                <a:solidFill>
                  <a:schemeClr val="tx2"/>
                </a:solidFill>
                <a:sym typeface="Symbol"/>
              </a:rPr>
              <a:t></a:t>
            </a:r>
            <a:r>
              <a:rPr lang="en-US" sz="2400" b="1" dirty="0" smtClean="0">
                <a:solidFill>
                  <a:schemeClr val="tx2"/>
                </a:solidFill>
              </a:rPr>
              <a:t> O(N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3</a:t>
            </a:r>
            <a:r>
              <a:rPr lang="en-US" sz="2400" b="1" dirty="0">
                <a:solidFill>
                  <a:schemeClr val="tx2"/>
                </a:solidFill>
              </a:rPr>
              <a:t>) </a:t>
            </a:r>
            <a:r>
              <a:rPr lang="en-US" sz="2400" dirty="0"/>
              <a:t>is true, but not as useful as saying it’s </a:t>
            </a:r>
            <a:r>
              <a:rPr lang="en-US" sz="2400" dirty="0" smtClean="0"/>
              <a:t>O(N)   [What about </a:t>
            </a:r>
            <a:r>
              <a:rPr lang="el-GR" sz="2400" b="1" dirty="0" smtClean="0">
                <a:solidFill>
                  <a:schemeClr val="tx2"/>
                </a:solidFill>
              </a:rPr>
              <a:t>Θ</a:t>
            </a:r>
            <a:r>
              <a:rPr lang="en-US" sz="2400" b="1" dirty="0" smtClean="0">
                <a:solidFill>
                  <a:schemeClr val="tx2"/>
                </a:solidFill>
              </a:rPr>
              <a:t>(N</a:t>
            </a:r>
            <a:r>
              <a:rPr lang="en-US" sz="2400" b="1" baseline="30000" dirty="0" smtClean="0">
                <a:solidFill>
                  <a:schemeClr val="tx2"/>
                </a:solidFill>
              </a:rPr>
              <a:t>3</a:t>
            </a:r>
            <a:r>
              <a:rPr lang="en-US" sz="2400" b="1" dirty="0" smtClean="0">
                <a:solidFill>
                  <a:schemeClr val="tx2"/>
                </a:solidFill>
              </a:rPr>
              <a:t>) </a:t>
            </a:r>
            <a:r>
              <a:rPr lang="en-US" sz="2400" dirty="0" smtClean="0"/>
              <a:t>?]</a:t>
            </a:r>
            <a:br>
              <a:rPr lang="en-US" sz="2400" dirty="0" smtClean="0"/>
            </a:br>
            <a:endParaRPr lang="en-US" sz="2400" dirty="0"/>
          </a:p>
          <a:p>
            <a:pPr>
              <a:lnSpc>
                <a:spcPct val="90000"/>
              </a:lnSpc>
            </a:pPr>
            <a:r>
              <a:rPr lang="en-US" b="1" dirty="0"/>
              <a:t>Simplify: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You </a:t>
            </a:r>
            <a:r>
              <a:rPr lang="en-US" sz="2400" i="1" dirty="0"/>
              <a:t>could </a:t>
            </a:r>
            <a:r>
              <a:rPr lang="en-US" sz="2400" dirty="0"/>
              <a:t>say: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3n+2 is O(5n-3log(n) + 17)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and </a:t>
            </a:r>
            <a:r>
              <a:rPr lang="en-US" sz="2400" dirty="0"/>
              <a:t>it would be technically correct…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But </a:t>
            </a:r>
            <a:r>
              <a:rPr lang="en-US" sz="2400" b="1" dirty="0" smtClean="0">
                <a:solidFill>
                  <a:schemeClr val="tx2"/>
                </a:solidFill>
              </a:rPr>
              <a:t>3n+2 </a:t>
            </a:r>
            <a:r>
              <a:rPr lang="en-US" sz="2400" b="1" dirty="0" smtClean="0">
                <a:solidFill>
                  <a:schemeClr val="tx2"/>
                </a:solidFill>
                <a:sym typeface="Symbol"/>
              </a:rPr>
              <a:t></a:t>
            </a:r>
            <a:r>
              <a:rPr lang="en-US" sz="2400" b="1" dirty="0" smtClean="0">
                <a:solidFill>
                  <a:schemeClr val="tx2"/>
                </a:solidFill>
              </a:rPr>
              <a:t>O(n) </a:t>
            </a:r>
            <a:r>
              <a:rPr lang="en-US" sz="2400" dirty="0" smtClean="0"/>
              <a:t>is better</a:t>
            </a:r>
          </a:p>
          <a:p>
            <a:pPr lvl="1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b="1" dirty="0"/>
              <a:t>But… if I ask “</a:t>
            </a:r>
            <a:r>
              <a:rPr lang="en-US" b="1" dirty="0">
                <a:solidFill>
                  <a:schemeClr val="tx2"/>
                </a:solidFill>
              </a:rPr>
              <a:t>true or false: 3n+2 </a:t>
            </a:r>
            <a:r>
              <a:rPr lang="en-US" b="1" dirty="0" smtClean="0">
                <a:solidFill>
                  <a:schemeClr val="tx2"/>
                </a:solidFill>
                <a:sym typeface="Symbol"/>
              </a:rPr>
              <a:t>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</a:rPr>
              <a:t>O(n</a:t>
            </a:r>
            <a:r>
              <a:rPr lang="en-US" b="1" baseline="30000" dirty="0">
                <a:solidFill>
                  <a:schemeClr val="tx2"/>
                </a:solidFill>
              </a:rPr>
              <a:t>3</a:t>
            </a:r>
            <a:r>
              <a:rPr lang="en-US" b="1" dirty="0">
                <a:solidFill>
                  <a:schemeClr val="tx2"/>
                </a:solidFill>
              </a:rPr>
              <a:t>)</a:t>
            </a:r>
            <a:r>
              <a:rPr lang="en-US" b="1" dirty="0"/>
              <a:t>”, what’s the answer?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True!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9633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</a:t>
            </a:r>
            <a:r>
              <a:rPr lang="en-US" dirty="0" smtClean="0"/>
              <a:t>and </a:t>
            </a:r>
            <a:r>
              <a:rPr lang="en-US" dirty="0" smtClean="0"/>
              <a:t>arithmetic </a:t>
            </a:r>
            <a:r>
              <a:rPr lang="en-US" dirty="0" smtClean="0"/>
              <a:t>thread from last time: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791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sz="3100" dirty="0" smtClean="0"/>
              <a:t>Are addition and multiplication constant-time operations?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We take a closer look at the "basic operations"</a:t>
            </a:r>
          </a:p>
          <a:p>
            <a:pPr>
              <a:spcBef>
                <a:spcPts val="0"/>
              </a:spcBef>
            </a:pPr>
            <a:r>
              <a:rPr lang="en-US" sz="3100" b="1" dirty="0" smtClean="0"/>
              <a:t>Addition first: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At most, how many digits in the sum of three decimal one-digit numbers?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Is the same result true in binary and every other base?</a:t>
            </a:r>
          </a:p>
          <a:p>
            <a:pPr>
              <a:spcBef>
                <a:spcPts val="0"/>
              </a:spcBef>
            </a:pPr>
            <a:r>
              <a:rPr lang="en-US" sz="3100" dirty="0" smtClean="0"/>
              <a:t>Add two </a:t>
            </a:r>
            <a:r>
              <a:rPr lang="en-US" sz="3100" dirty="0" smtClean="0"/>
              <a:t>k-bit </a:t>
            </a:r>
            <a:r>
              <a:rPr lang="en-US" sz="3100" dirty="0" smtClean="0"/>
              <a:t>positive integers (53+35):</a:t>
            </a:r>
            <a:br>
              <a:rPr lang="en-US" sz="3100" dirty="0" smtClean="0"/>
            </a:br>
            <a:r>
              <a:rPr lang="en-US" sz="3100" dirty="0" smtClean="0"/>
              <a:t>Carry:</a:t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 smtClean="0"/>
          </a:p>
          <a:p>
            <a:pPr>
              <a:spcBef>
                <a:spcPts val="0"/>
              </a:spcBef>
            </a:pPr>
            <a:r>
              <a:rPr lang="en-US" sz="3100" dirty="0" smtClean="0"/>
              <a:t>So adding two </a:t>
            </a:r>
            <a:r>
              <a:rPr lang="en-US" sz="3100" dirty="0" smtClean="0"/>
              <a:t>k-bit </a:t>
            </a:r>
            <a:r>
              <a:rPr lang="en-US" sz="3100" dirty="0" smtClean="0"/>
              <a:t>integers is O(   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catch!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4953000"/>
            <a:ext cx="601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1           1   1   1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    1   1   0   1   0   1    </a:t>
            </a:r>
            <a:r>
              <a:rPr lang="en-US" dirty="0" smtClean="0">
                <a:latin typeface="+mn-lt"/>
                <a:cs typeface="Courier New" pitchFamily="49" charset="0"/>
              </a:rPr>
              <a:t>(35)</a:t>
            </a:r>
          </a:p>
          <a:p>
            <a:r>
              <a:rPr lang="en-US" u="sng" dirty="0" smtClean="0">
                <a:latin typeface="Courier New" pitchFamily="49" charset="0"/>
                <a:cs typeface="Courier New" pitchFamily="49" charset="0"/>
              </a:rPr>
              <a:t>    1   0   0   0   1   1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smtClean="0">
                <a:latin typeface="+mj-lt"/>
                <a:cs typeface="Courier New" pitchFamily="49" charset="0"/>
              </a:rPr>
              <a:t>(53)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1   0   1   1   0   0   0    </a:t>
            </a:r>
            <a:r>
              <a:rPr lang="en-US" dirty="0" smtClean="0">
                <a:latin typeface="+mn-lt"/>
                <a:cs typeface="Courier New" pitchFamily="49" charset="0"/>
              </a:rPr>
              <a:t>(88)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Example: multiply 13 by 11</a:t>
            </a:r>
            <a:br>
              <a:rPr lang="en-US" dirty="0" smtClean="0"/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1  1  0  1</a:t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         x  1  0  1  1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1  1  0  1  </a:t>
            </a:r>
            <a:r>
              <a:rPr lang="en-US" sz="2000" dirty="0" smtClean="0">
                <a:cs typeface="Courier New" pitchFamily="49" charset="0"/>
              </a:rPr>
              <a:t>(1101 times 1)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1  1  0  1     </a:t>
            </a:r>
            <a:r>
              <a:rPr lang="en-US" sz="2000" dirty="0" smtClean="0">
                <a:latin typeface="+mj-lt"/>
                <a:cs typeface="Courier New" pitchFamily="49" charset="0"/>
              </a:rPr>
              <a:t>(1101 times 1, shifted once)</a:t>
            </a:r>
            <a:br>
              <a:rPr lang="en-US" sz="2000" dirty="0" smtClean="0">
                <a:latin typeface="+mj-lt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0  0  0  0        </a:t>
            </a:r>
            <a:r>
              <a:rPr lang="en-US" sz="2000" dirty="0" smtClean="0">
                <a:cs typeface="Courier New" pitchFamily="49" charset="0"/>
              </a:rPr>
              <a:t>(1101 times 1, shifted twice)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u="sng" dirty="0" smtClean="0">
                <a:latin typeface="Courier New" pitchFamily="49" charset="0"/>
                <a:cs typeface="Courier New" pitchFamily="49" charset="0"/>
              </a:rPr>
              <a:t>   1  1  0  1        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dirty="0" smtClean="0">
                <a:cs typeface="Courier New" pitchFamily="49" charset="0"/>
              </a:rPr>
              <a:t>(1101 times 1, shifted thrice)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1  0  0  0  1  1  1  1  </a:t>
            </a:r>
            <a:r>
              <a:rPr lang="en-US" sz="2000" dirty="0" smtClean="0">
                <a:latin typeface="+mj-lt"/>
                <a:cs typeface="Courier New" pitchFamily="49" charset="0"/>
              </a:rPr>
              <a:t>(binary 143)</a:t>
            </a:r>
          </a:p>
          <a:p>
            <a:r>
              <a:rPr lang="en-US" dirty="0" smtClean="0"/>
              <a:t>There are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</a:t>
            </a:r>
            <a:r>
              <a:rPr lang="en-US" dirty="0" smtClean="0"/>
              <a:t>rows of </a:t>
            </a:r>
            <a:r>
              <a:rPr lang="en-US" dirty="0" smtClean="0"/>
              <a:t>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</a:t>
            </a:r>
            <a:r>
              <a:rPr lang="en-US" dirty="0" smtClean="0"/>
              <a:t>bits to add, so</a:t>
            </a:r>
            <a:br>
              <a:rPr lang="en-US" dirty="0" smtClean="0"/>
            </a:br>
            <a:r>
              <a:rPr lang="en-US" dirty="0" smtClean="0"/>
              <a:t>we do an </a:t>
            </a:r>
            <a:r>
              <a:rPr lang="en-US" dirty="0" smtClean="0"/>
              <a:t>O(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) </a:t>
            </a:r>
            <a:r>
              <a:rPr lang="en-US" dirty="0" smtClean="0"/>
              <a:t>operation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k</a:t>
            </a:r>
            <a:r>
              <a:rPr lang="en-US" dirty="0" smtClean="0"/>
              <a:t> </a:t>
            </a:r>
            <a:r>
              <a:rPr lang="en-US" dirty="0" smtClean="0"/>
              <a:t>times, thus</a:t>
            </a:r>
            <a:br>
              <a:rPr lang="en-US" dirty="0" smtClean="0"/>
            </a:br>
            <a:r>
              <a:rPr lang="en-US" dirty="0" smtClean="0"/>
              <a:t>the whole multiplication is O(  ) ?</a:t>
            </a:r>
          </a:p>
          <a:p>
            <a:r>
              <a:rPr lang="en-US" dirty="0" smtClean="0">
                <a:cs typeface="Courier New" pitchFamily="49" charset="0"/>
              </a:rPr>
              <a:t>Can we do better?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questions</a:t>
            </a:r>
          </a:p>
          <a:p>
            <a:pPr lvl="1"/>
            <a:r>
              <a:rPr lang="en-US" dirty="0" smtClean="0"/>
              <a:t>Course policies?</a:t>
            </a:r>
          </a:p>
          <a:p>
            <a:pPr lvl="1"/>
            <a:r>
              <a:rPr lang="en-US" dirty="0" smtClean="0"/>
              <a:t>HW assignments?</a:t>
            </a:r>
          </a:p>
          <a:p>
            <a:pPr lvl="1"/>
            <a:r>
              <a:rPr lang="en-US" dirty="0" smtClean="0"/>
              <a:t>Anything else?</a:t>
            </a:r>
          </a:p>
          <a:p>
            <a:r>
              <a:rPr lang="en-US" dirty="0" smtClean="0"/>
              <a:t>The two “early course” threads</a:t>
            </a:r>
          </a:p>
          <a:p>
            <a:r>
              <a:rPr lang="en-US" dirty="0" smtClean="0"/>
              <a:t>Review </a:t>
            </a:r>
            <a:r>
              <a:rPr lang="en-US" dirty="0"/>
              <a:t>of asymptotic notation</a:t>
            </a:r>
          </a:p>
          <a:p>
            <a:r>
              <a:rPr lang="en-US" dirty="0" smtClean="0"/>
              <a:t>Addition </a:t>
            </a:r>
            <a:r>
              <a:rPr lang="en-US" dirty="0" smtClean="0"/>
              <a:t>and multiplication </a:t>
            </a:r>
            <a:r>
              <a:rPr lang="en-US" dirty="0" smtClean="0"/>
              <a:t>algorithms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10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This approach was known to Al </a:t>
            </a:r>
            <a:r>
              <a:rPr lang="en-US" dirty="0" err="1" smtClean="0"/>
              <a:t>Khwarizimi</a:t>
            </a:r>
            <a:endParaRPr lang="en-US" sz="2000" dirty="0" smtClean="0">
              <a:latin typeface="+mj-lt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According to </a:t>
            </a:r>
            <a:r>
              <a:rPr lang="en-US" dirty="0" err="1" smtClean="0"/>
              <a:t>Dasgupta</a:t>
            </a:r>
            <a:r>
              <a:rPr lang="en-US" dirty="0" smtClean="0"/>
              <a:t>, </a:t>
            </a:r>
            <a:r>
              <a:rPr lang="en-US" i="1" dirty="0" smtClean="0"/>
              <a:t>et al</a:t>
            </a:r>
            <a:r>
              <a:rPr lang="en-US" dirty="0" smtClean="0"/>
              <a:t>, still used today in some European countries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Repeat until 1</a:t>
            </a:r>
            <a:r>
              <a:rPr lang="en-US" baseline="30000" dirty="0" smtClean="0"/>
              <a:t>st</a:t>
            </a:r>
            <a:r>
              <a:rPr lang="en-US" dirty="0" smtClean="0"/>
              <a:t> number is 1, keeping all results: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Divide 1</a:t>
            </a:r>
            <a:r>
              <a:rPr lang="en-US" baseline="30000" dirty="0" smtClean="0"/>
              <a:t>st</a:t>
            </a:r>
            <a:r>
              <a:rPr lang="en-US" dirty="0" smtClean="0"/>
              <a:t> number by 2 (rounding down)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double 2</a:t>
            </a:r>
            <a:r>
              <a:rPr lang="en-US" baseline="30000" dirty="0" smtClean="0"/>
              <a:t>nd</a:t>
            </a:r>
            <a:r>
              <a:rPr lang="en-US" dirty="0" smtClean="0"/>
              <a:t> number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11    13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5    26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2    52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1   </a:t>
            </a:r>
            <a:r>
              <a:rPr lang="en-US" sz="2400" u="sng" dirty="0" smtClean="0">
                <a:latin typeface="Courier New" pitchFamily="49" charset="0"/>
                <a:cs typeface="Courier New" pitchFamily="49" charset="0"/>
              </a:rPr>
              <a:t>104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	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143</a:t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Correct?   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914400"/>
          </a:xfrm>
        </p:spPr>
        <p:txBody>
          <a:bodyPr/>
          <a:lstStyle/>
          <a:p>
            <a:r>
              <a:rPr lang="en-US" dirty="0" smtClean="0"/>
              <a:t>Multiplication by an Ancient Method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0" y="4069140"/>
            <a:ext cx="4800600" cy="1569660"/>
          </a:xfrm>
          <a:prstGeom prst="rect">
            <a:avLst/>
          </a:prstGeom>
          <a:solidFill>
            <a:schemeClr val="accent6">
              <a:alpha val="11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strike out any rows whose first number is even, and add up the remaining numbers in the second column.</a:t>
            </a:r>
            <a:endParaRPr lang="en-US" sz="2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90600" y="4876800"/>
            <a:ext cx="1295400" cy="1588"/>
          </a:xfrm>
          <a:prstGeom prst="line">
            <a:avLst/>
          </a:prstGeom>
          <a:ln w="317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code for this algorithm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19200"/>
            <a:ext cx="8050651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For reference: The Master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Master Theorem for Divide and Conquer recurrence relations:</a:t>
            </a:r>
          </a:p>
          <a:p>
            <a:r>
              <a:rPr lang="en-US" dirty="0" smtClean="0"/>
              <a:t>Consider the recurrence</a:t>
            </a:r>
            <a:br>
              <a:rPr lang="en-US" dirty="0" smtClean="0"/>
            </a:br>
            <a:r>
              <a:rPr lang="en-US" dirty="0" smtClean="0"/>
              <a:t>T(n) = </a:t>
            </a:r>
            <a:r>
              <a:rPr lang="en-US" dirty="0" err="1" smtClean="0"/>
              <a:t>aT</a:t>
            </a:r>
            <a:r>
              <a:rPr lang="en-US" dirty="0" smtClean="0"/>
              <a:t>(n/b) +f(n), T(1)=c,</a:t>
            </a:r>
            <a:br>
              <a:rPr lang="en-US" dirty="0" smtClean="0"/>
            </a:br>
            <a:r>
              <a:rPr lang="en-US" dirty="0" smtClean="0"/>
              <a:t>where f(n) = </a:t>
            </a:r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 and k≥0 , </a:t>
            </a:r>
          </a:p>
          <a:p>
            <a:r>
              <a:rPr lang="en-US" dirty="0" smtClean="0"/>
              <a:t>The solution is </a:t>
            </a:r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dirty="0" smtClean="0"/>
              <a:t>)		if   a &lt;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k</a:t>
            </a:r>
            <a:r>
              <a:rPr lang="en-US" baseline="30000" dirty="0" smtClean="0"/>
              <a:t> </a:t>
            </a:r>
            <a:r>
              <a:rPr lang="en-US" dirty="0" smtClean="0"/>
              <a:t>log n)	if   a =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r>
              <a:rPr lang="az-Cyrl-AZ" dirty="0" smtClean="0"/>
              <a:t>Ѳ</a:t>
            </a:r>
            <a:r>
              <a:rPr lang="en-US" dirty="0" smtClean="0"/>
              <a:t>(</a:t>
            </a:r>
            <a:r>
              <a:rPr lang="en-US" dirty="0" err="1" smtClean="0"/>
              <a:t>n</a:t>
            </a:r>
            <a:r>
              <a:rPr lang="en-US" baseline="30000" dirty="0" err="1" smtClean="0"/>
              <a:t>log</a:t>
            </a:r>
            <a:r>
              <a:rPr lang="en-US" sz="2000" baseline="14000" dirty="0" err="1" smtClean="0"/>
              <a:t>b</a:t>
            </a:r>
            <a:r>
              <a:rPr lang="en-US" baseline="30000" dirty="0" err="1" smtClean="0"/>
              <a:t>a</a:t>
            </a:r>
            <a:r>
              <a:rPr lang="en-US" dirty="0" smtClean="0"/>
              <a:t>)	if   a &gt; </a:t>
            </a:r>
            <a:r>
              <a:rPr lang="en-US" dirty="0" err="1" smtClean="0"/>
              <a:t>b</a:t>
            </a:r>
            <a:r>
              <a:rPr lang="en-US" baseline="30000" dirty="0" err="1" smtClean="0"/>
              <a:t>k</a:t>
            </a:r>
            <a:endParaRPr lang="en-US" baseline="30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1981200"/>
            <a:ext cx="2895600" cy="2246769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details, see Levitin pages 483-485 or Weiss section 7.5.3. 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Grimaldi's</a:t>
            </a:r>
            <a:r>
              <a:rPr lang="en-US" sz="2000" dirty="0" smtClean="0"/>
              <a:t> Theorem 10.1 is a special case of the Master Theorem.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5562600"/>
            <a:ext cx="6858000" cy="1200329"/>
          </a:xfrm>
          <a:prstGeom prst="rect">
            <a:avLst/>
          </a:prstGeom>
          <a:noFill/>
          <a:ln w="444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 will use this theorem often.  You should review its proof soon (Weiss's proof is a bit easier than </a:t>
            </a:r>
            <a:r>
              <a:rPr lang="en-US" sz="2400" dirty="0" err="1" smtClean="0"/>
              <a:t>Levitin's</a:t>
            </a:r>
            <a:r>
              <a:rPr lang="en-US" sz="2400" dirty="0" smtClean="0"/>
              <a:t>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078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Multiplication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Divide and Conquer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To multiply two </a:t>
            </a:r>
            <a:r>
              <a:rPr lang="en-US" dirty="0" smtClean="0"/>
              <a:t>k-bit </a:t>
            </a:r>
            <a:r>
              <a:rPr lang="en-US" dirty="0" smtClean="0"/>
              <a:t>integers x and y: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Split each into its left and right halves so that </a:t>
            </a:r>
            <a:br>
              <a:rPr lang="en-US" dirty="0" smtClean="0"/>
            </a:br>
            <a:r>
              <a:rPr lang="en-US" dirty="0" smtClean="0"/>
              <a:t>       x = </a:t>
            </a:r>
            <a:r>
              <a:rPr lang="en-US" dirty="0" smtClean="0"/>
              <a:t>2</a:t>
            </a:r>
            <a:r>
              <a:rPr lang="en-US" baseline="30000" dirty="0" smtClean="0"/>
              <a:t>k/2</a:t>
            </a:r>
            <a:r>
              <a:rPr lang="en-US" dirty="0" smtClean="0"/>
              <a:t>x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R</a:t>
            </a:r>
            <a:r>
              <a:rPr lang="en-US" dirty="0" smtClean="0"/>
              <a:t>,   and    y = </a:t>
            </a:r>
            <a:r>
              <a:rPr lang="en-US" dirty="0" smtClean="0"/>
              <a:t>2</a:t>
            </a:r>
            <a:r>
              <a:rPr lang="en-US" baseline="30000" dirty="0" smtClean="0"/>
              <a:t>k/2</a:t>
            </a:r>
            <a:r>
              <a:rPr lang="en-US" dirty="0" smtClean="0"/>
              <a:t>y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R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The straightforward calculation of </a:t>
            </a:r>
            <a:r>
              <a:rPr lang="en-US" dirty="0" err="1" smtClean="0"/>
              <a:t>xy</a:t>
            </a:r>
            <a:r>
              <a:rPr lang="en-US" dirty="0" smtClean="0"/>
              <a:t> would be</a:t>
            </a:r>
            <a:br>
              <a:rPr lang="en-US" dirty="0" smtClean="0"/>
            </a:br>
            <a:r>
              <a:rPr lang="en-US" dirty="0" smtClean="0"/>
              <a:t>      (</a:t>
            </a:r>
            <a:r>
              <a:rPr lang="en-US" dirty="0" smtClean="0"/>
              <a:t>2</a:t>
            </a:r>
            <a:r>
              <a:rPr lang="en-US" baseline="30000" dirty="0" smtClean="0"/>
              <a:t>k/2</a:t>
            </a:r>
            <a:r>
              <a:rPr lang="en-US" dirty="0" smtClean="0"/>
              <a:t>x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R</a:t>
            </a:r>
            <a:r>
              <a:rPr lang="en-US" dirty="0" smtClean="0"/>
              <a:t>)(</a:t>
            </a:r>
            <a:r>
              <a:rPr lang="en-US" dirty="0" smtClean="0"/>
              <a:t>2</a:t>
            </a:r>
            <a:r>
              <a:rPr lang="en-US" baseline="30000" dirty="0" smtClean="0"/>
              <a:t>k/2</a:t>
            </a:r>
            <a:r>
              <a:rPr lang="en-US" dirty="0" smtClean="0"/>
              <a:t>y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R</a:t>
            </a:r>
            <a:r>
              <a:rPr lang="en-US" dirty="0" smtClean="0"/>
              <a:t>) =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dirty="0" smtClean="0"/>
              <a:t>2</a:t>
            </a:r>
            <a:r>
              <a:rPr lang="en-US" baseline="30000" dirty="0" smtClean="0"/>
              <a:t>k</a:t>
            </a:r>
            <a:r>
              <a:rPr lang="en-US" dirty="0" smtClean="0"/>
              <a:t>x</a:t>
            </a:r>
            <a:r>
              <a:rPr lang="en-US" baseline="-25000" dirty="0" smtClean="0"/>
              <a:t>L</a:t>
            </a:r>
            <a:r>
              <a:rPr lang="en-US" dirty="0" smtClean="0"/>
              <a:t>y</a:t>
            </a:r>
            <a:r>
              <a:rPr lang="en-US" baseline="-25000" dirty="0" smtClean="0"/>
              <a:t>L </a:t>
            </a:r>
            <a:r>
              <a:rPr lang="en-US" dirty="0" smtClean="0"/>
              <a:t>+</a:t>
            </a:r>
            <a:r>
              <a:rPr lang="en-US" baseline="-25000" dirty="0" smtClean="0"/>
              <a:t> </a:t>
            </a:r>
            <a:r>
              <a:rPr lang="en-US" dirty="0" smtClean="0"/>
              <a:t>2</a:t>
            </a:r>
            <a:r>
              <a:rPr lang="en-US" baseline="30000" dirty="0" smtClean="0"/>
              <a:t>k/2</a:t>
            </a:r>
            <a:r>
              <a:rPr lang="en-US" dirty="0" smtClean="0"/>
              <a:t>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L</a:t>
            </a:r>
            <a:r>
              <a:rPr lang="en-US" dirty="0" err="1" smtClean="0"/>
              <a:t>y</a:t>
            </a:r>
            <a:r>
              <a:rPr lang="en-US" baseline="-25000" dirty="0" err="1" smtClean="0"/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+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R</a:t>
            </a:r>
            <a:r>
              <a:rPr lang="en-US" dirty="0" err="1" smtClean="0"/>
              <a:t>y</a:t>
            </a:r>
            <a:r>
              <a:rPr lang="en-US" baseline="-25000" dirty="0" err="1" smtClean="0"/>
              <a:t>L</a:t>
            </a:r>
            <a:r>
              <a:rPr lang="en-US" dirty="0" smtClean="0"/>
              <a:t>) +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R</a:t>
            </a:r>
            <a:r>
              <a:rPr lang="en-US" dirty="0" err="1" smtClean="0"/>
              <a:t>y</a:t>
            </a:r>
            <a:r>
              <a:rPr lang="en-US" baseline="-25000" dirty="0" err="1" smtClean="0"/>
              <a:t>R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Code on next slide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We can do the four multiplications of </a:t>
            </a:r>
            <a:r>
              <a:rPr lang="en-US" dirty="0" smtClean="0"/>
              <a:t>k/2-bit </a:t>
            </a:r>
            <a:r>
              <a:rPr lang="en-US" dirty="0" smtClean="0"/>
              <a:t>integers using four recursive calls, and the rest of the work (a constant number of bit shifts and additions) in time </a:t>
            </a:r>
            <a:r>
              <a:rPr lang="en-US" dirty="0" smtClean="0"/>
              <a:t>O(k)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Thus </a:t>
            </a:r>
            <a:r>
              <a:rPr lang="en-US" dirty="0" smtClean="0"/>
              <a:t>T(k) </a:t>
            </a:r>
            <a:r>
              <a:rPr lang="en-US" dirty="0" smtClean="0"/>
              <a:t>=                             .        Solution?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dirty="0" smtClean="0"/>
              <a:t>Code for divide-and-conquer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" y="1219200"/>
            <a:ext cx="918429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 than </a:t>
            </a:r>
            <a:r>
              <a:rPr lang="en-US" dirty="0" smtClean="0"/>
              <a:t>O(k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Is there an algorithm for multiplying two </a:t>
            </a:r>
            <a:r>
              <a:rPr lang="en-US" dirty="0" smtClean="0"/>
              <a:t>k-bit </a:t>
            </a:r>
            <a:r>
              <a:rPr lang="en-US" dirty="0" smtClean="0"/>
              <a:t>numbers in time that is less than </a:t>
            </a:r>
            <a:r>
              <a:rPr lang="en-US" dirty="0" smtClean="0"/>
              <a:t>O(k</a:t>
            </a:r>
            <a:r>
              <a:rPr lang="en-US" baseline="30000" dirty="0" smtClean="0"/>
              <a:t>2</a:t>
            </a:r>
            <a:r>
              <a:rPr lang="en-US" dirty="0" smtClean="0"/>
              <a:t>)?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Basis: </a:t>
            </a:r>
            <a:r>
              <a:rPr lang="en-US" dirty="0" smtClean="0"/>
              <a:t>A discovery of Carl Gauss (1777-1855)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Multiplying complex numbers:</a:t>
            </a:r>
          </a:p>
          <a:p>
            <a:pPr lvl="1">
              <a:spcBef>
                <a:spcPts val="0"/>
              </a:spcBef>
            </a:pPr>
            <a:r>
              <a:rPr lang="en-US" b="1" dirty="0" smtClean="0"/>
              <a:t>(a + bi)(</a:t>
            </a:r>
            <a:r>
              <a:rPr lang="en-US" b="1" dirty="0" err="1" smtClean="0"/>
              <a:t>c+di</a:t>
            </a:r>
            <a:r>
              <a:rPr lang="en-US" b="1" dirty="0" smtClean="0"/>
              <a:t>) = ac – </a:t>
            </a:r>
            <a:r>
              <a:rPr lang="en-US" b="1" dirty="0" err="1" smtClean="0"/>
              <a:t>bd</a:t>
            </a:r>
            <a:r>
              <a:rPr lang="en-US" b="1" dirty="0" smtClean="0"/>
              <a:t> + (</a:t>
            </a:r>
            <a:r>
              <a:rPr lang="en-US" b="1" dirty="0" err="1" smtClean="0"/>
              <a:t>bc</a:t>
            </a:r>
            <a:r>
              <a:rPr lang="en-US" b="1" dirty="0" smtClean="0"/>
              <a:t> + ad)</a:t>
            </a:r>
            <a:r>
              <a:rPr lang="en-US" b="1" dirty="0" err="1" smtClean="0"/>
              <a:t>i</a:t>
            </a:r>
            <a:endParaRPr lang="en-US" b="1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Needs </a:t>
            </a:r>
            <a:r>
              <a:rPr lang="en-US" b="1" dirty="0" smtClean="0">
                <a:solidFill>
                  <a:srgbClr val="FF0000"/>
                </a:solidFill>
              </a:rPr>
              <a:t>four</a:t>
            </a:r>
            <a:r>
              <a:rPr lang="en-US" dirty="0" smtClean="0"/>
              <a:t> real-number multiplications and </a:t>
            </a:r>
            <a:r>
              <a:rPr lang="en-US" b="1" dirty="0" smtClean="0">
                <a:solidFill>
                  <a:srgbClr val="FF0000"/>
                </a:solidFill>
              </a:rPr>
              <a:t>three</a:t>
            </a:r>
            <a:r>
              <a:rPr lang="en-US" dirty="0" smtClean="0"/>
              <a:t> additions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But </a:t>
            </a:r>
            <a:r>
              <a:rPr lang="en-US" b="1" dirty="0" err="1" smtClean="0"/>
              <a:t>bc</a:t>
            </a:r>
            <a:r>
              <a:rPr lang="en-US" b="1" dirty="0" smtClean="0"/>
              <a:t> + ad = (</a:t>
            </a:r>
            <a:r>
              <a:rPr lang="en-US" b="1" dirty="0" err="1" smtClean="0"/>
              <a:t>a+b</a:t>
            </a:r>
            <a:r>
              <a:rPr lang="en-US" b="1" dirty="0" smtClean="0"/>
              <a:t>)(</a:t>
            </a:r>
            <a:r>
              <a:rPr lang="en-US" b="1" dirty="0" err="1" smtClean="0"/>
              <a:t>c+d</a:t>
            </a:r>
            <a:r>
              <a:rPr lang="en-US" b="1" dirty="0" smtClean="0"/>
              <a:t>) – ac –</a:t>
            </a:r>
            <a:r>
              <a:rPr lang="en-US" b="1" dirty="0" err="1" smtClean="0"/>
              <a:t>bd</a:t>
            </a:r>
            <a:endParaRPr lang="en-US" b="1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And we have already computed </a:t>
            </a:r>
            <a:r>
              <a:rPr lang="en-US" b="1" dirty="0" smtClean="0"/>
              <a:t>ac</a:t>
            </a:r>
            <a:r>
              <a:rPr lang="en-US" dirty="0" smtClean="0"/>
              <a:t> and </a:t>
            </a:r>
            <a:r>
              <a:rPr lang="en-US" b="1" dirty="0" err="1" smtClean="0"/>
              <a:t>bd</a:t>
            </a:r>
            <a:r>
              <a:rPr lang="en-US" dirty="0" smtClean="0"/>
              <a:t> when we computed the real part of the product!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Thus we can do the original product with 3 multiplications and 5 additions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Additions are so much faster than multiplications that we can essentially ignore them.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 little savings, but not a big deal until applied recursively!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for Gauss-based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087131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011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really a lot faster?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300"/>
              </a:spcBef>
            </a:pPr>
            <a:r>
              <a:rPr lang="en-US" dirty="0" smtClean="0"/>
              <a:t>Standard multiplication: </a:t>
            </a:r>
            <a:r>
              <a:rPr lang="az-Cyrl-AZ" dirty="0" smtClean="0"/>
              <a:t>Ѳ</a:t>
            </a:r>
            <a:r>
              <a:rPr lang="en-US" dirty="0" smtClean="0"/>
              <a:t>(k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Divide and conquer with Gauss trick:</a:t>
            </a:r>
            <a:r>
              <a:rPr lang="az-Cyrl-AZ" dirty="0" smtClean="0"/>
              <a:t> Ѳ</a:t>
            </a:r>
            <a:r>
              <a:rPr lang="en-US" dirty="0" smtClean="0"/>
              <a:t>(k</a:t>
            </a:r>
            <a:r>
              <a:rPr lang="en-US" baseline="30000" dirty="0" smtClean="0"/>
              <a:t>1.59</a:t>
            </a:r>
            <a:r>
              <a:rPr lang="en-US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dirty="0" smtClean="0"/>
              <a:t>Write and solve the recurrence</a:t>
            </a:r>
          </a:p>
          <a:p>
            <a:pPr>
              <a:spcBef>
                <a:spcPts val="300"/>
              </a:spcBef>
            </a:pPr>
            <a:r>
              <a:rPr lang="en-US" dirty="0" smtClean="0"/>
              <a:t>But there is a lot of additional overhead with Gauss, so standard multiplication </a:t>
            </a:r>
            <a:br>
              <a:rPr lang="en-US" dirty="0" smtClean="0"/>
            </a:br>
            <a:r>
              <a:rPr lang="en-US" dirty="0" smtClean="0"/>
              <a:t>is faster for small values of n.</a:t>
            </a:r>
            <a:br>
              <a:rPr lang="en-US" dirty="0" smtClean="0"/>
            </a:br>
            <a:endParaRPr lang="en-US" dirty="0" smtClean="0"/>
          </a:p>
          <a:p>
            <a:pPr>
              <a:spcBef>
                <a:spcPts val="300"/>
              </a:spcBef>
            </a:pPr>
            <a:r>
              <a:rPr lang="en-US" dirty="0" smtClean="0"/>
              <a:t>In reality we would not let the</a:t>
            </a:r>
            <a:br>
              <a:rPr lang="en-US" dirty="0" smtClean="0"/>
            </a:br>
            <a:r>
              <a:rPr lang="en-US" dirty="0" smtClean="0"/>
              <a:t>recursion go down to the </a:t>
            </a:r>
            <a:br>
              <a:rPr lang="en-US" dirty="0" smtClean="0"/>
            </a:br>
            <a:r>
              <a:rPr lang="en-US" dirty="0" smtClean="0"/>
              <a:t>single bit level, but only down </a:t>
            </a:r>
            <a:br>
              <a:rPr lang="en-US" dirty="0" smtClean="0"/>
            </a:br>
            <a:r>
              <a:rPr lang="en-US" dirty="0" smtClean="0"/>
              <a:t>to the number of bits that our </a:t>
            </a:r>
            <a:br>
              <a:rPr lang="en-US" dirty="0" smtClean="0"/>
            </a:br>
            <a:r>
              <a:rPr lang="en-US" dirty="0" smtClean="0"/>
              <a:t>machine can multiply in </a:t>
            </a:r>
            <a:br>
              <a:rPr lang="en-US" dirty="0" smtClean="0"/>
            </a:br>
            <a:r>
              <a:rPr lang="en-US" dirty="0" smtClean="0"/>
              <a:t>hardware without overflow.</a:t>
            </a:r>
          </a:p>
          <a:p>
            <a:endParaRPr lang="en-US" dirty="0"/>
          </a:p>
        </p:txBody>
      </p:sp>
      <p:pic>
        <p:nvPicPr>
          <p:cNvPr id="1095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720507"/>
            <a:ext cx="5105400" cy="31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2819400"/>
            <a:ext cx="3276600" cy="2980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8739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threads in lectures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Each day at the beginning of the course</a:t>
            </a:r>
          </a:p>
          <a:p>
            <a:r>
              <a:rPr lang="en-US" dirty="0" smtClean="0"/>
              <a:t>A little review (today it's a lot)</a:t>
            </a:r>
          </a:p>
          <a:p>
            <a:r>
              <a:rPr lang="en-US" dirty="0" smtClean="0"/>
              <a:t>Continue with discussion of  efficiency of Fibonacci and arithmetic (if there is time).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Review thread for today: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Asymptotics</a:t>
            </a:r>
            <a:r>
              <a:rPr lang="en-US" dirty="0" smtClean="0"/>
              <a:t> (O, </a:t>
            </a:r>
            <a:r>
              <a:rPr lang="az-Cyrl-AZ" dirty="0"/>
              <a:t>Ѳ</a:t>
            </a:r>
            <a:r>
              <a:rPr lang="en-US" dirty="0"/>
              <a:t>, </a:t>
            </a:r>
            <a:r>
              <a:rPr lang="el-GR" dirty="0" smtClean="0"/>
              <a:t>Ω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dirty="0" smtClean="0"/>
              <a:t>Mostly a recap of 230 lecture on same topic.</a:t>
            </a:r>
            <a:br>
              <a:rPr lang="en-US" dirty="0" smtClean="0"/>
            </a:br>
            <a:r>
              <a:rPr lang="en-US" dirty="0" smtClean="0"/>
              <a:t>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2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r>
              <a:rPr lang="en-US" dirty="0" smtClean="0"/>
              <a:t>Rapid-fire Review: </a:t>
            </a:r>
            <a:br>
              <a:rPr lang="en-US" dirty="0" smtClean="0"/>
            </a:br>
            <a:r>
              <a:rPr lang="en-US" dirty="0" smtClean="0"/>
              <a:t>Definitions of O, </a:t>
            </a:r>
            <a:r>
              <a:rPr lang="az-Cyrl-AZ" dirty="0" smtClean="0"/>
              <a:t>Ѳ</a:t>
            </a:r>
            <a:r>
              <a:rPr lang="en-US" dirty="0" smtClean="0"/>
              <a:t>, </a:t>
            </a:r>
            <a:r>
              <a:rPr lang="el-GR" dirty="0" smtClean="0"/>
              <a:t>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I will re-use some of my slides from CSSE 230</a:t>
            </a:r>
          </a:p>
          <a:p>
            <a:pPr lvl="1"/>
            <a:r>
              <a:rPr lang="en-US" dirty="0" smtClean="0"/>
              <a:t>Some of the pictures are from the Weiss book.</a:t>
            </a:r>
          </a:p>
          <a:p>
            <a:r>
              <a:rPr lang="en-US" dirty="0" smtClean="0"/>
              <a:t>And some of </a:t>
            </a:r>
            <a:r>
              <a:rPr lang="en-US" dirty="0" err="1" smtClean="0"/>
              <a:t>Levitin's</a:t>
            </a:r>
            <a:r>
              <a:rPr lang="en-US" dirty="0" smtClean="0"/>
              <a:t> pictures</a:t>
            </a:r>
          </a:p>
          <a:p>
            <a:r>
              <a:rPr lang="en-US" dirty="0" smtClean="0"/>
              <a:t>A very similar presentation appears in </a:t>
            </a:r>
            <a:r>
              <a:rPr lang="en-US" dirty="0" err="1" smtClean="0"/>
              <a:t>Levitin</a:t>
            </a:r>
            <a:r>
              <a:rPr lang="en-US" dirty="0" smtClean="0"/>
              <a:t>, section 2.2</a:t>
            </a:r>
          </a:p>
          <a:p>
            <a:r>
              <a:rPr lang="en-US" dirty="0" smtClean="0"/>
              <a:t>Since this is review, we will move much quicker than in 230</a:t>
            </a:r>
          </a:p>
        </p:txBody>
      </p:sp>
    </p:spTree>
    <p:extLst>
      <p:ext uri="{BB962C8B-B14F-4D97-AF65-F5344CB8AC3E}">
        <p14:creationId xmlns:p14="http://schemas.microsoft.com/office/powerpoint/2010/main" val="59582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Asymptotic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7010400" cy="4114800"/>
          </a:xfrm>
        </p:spPr>
        <p:txBody>
          <a:bodyPr/>
          <a:lstStyle/>
          <a:p>
            <a:r>
              <a:rPr lang="en-US" dirty="0" smtClean="0"/>
              <a:t>We only really care what happens when N (the size of a problem) gets large</a:t>
            </a:r>
          </a:p>
          <a:p>
            <a:r>
              <a:rPr lang="en-US" dirty="0" smtClean="0"/>
              <a:t>Is the function linear?  quadratic?  exponential?  etc.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075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Asymptotic order of growth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6825"/>
            <a:ext cx="8763000" cy="4905375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b="1" dirty="0" smtClean="0"/>
              <a:t>Informal definitions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A </a:t>
            </a:r>
            <a:r>
              <a:rPr lang="en-US" dirty="0"/>
              <a:t>way of comparing functions that ignores constant factors and small input </a:t>
            </a:r>
            <a:r>
              <a:rPr lang="en-US" dirty="0" smtClean="0"/>
              <a:t>sizes</a:t>
            </a:r>
            <a:endParaRPr lang="en-US" dirty="0"/>
          </a:p>
          <a:p>
            <a:r>
              <a:rPr lang="en-US" dirty="0"/>
              <a:t>O(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class 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u="sng" dirty="0"/>
              <a:t>no faster</a:t>
            </a:r>
            <a:r>
              <a:rPr lang="en-US" dirty="0"/>
              <a:t> than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l-GR" dirty="0">
                <a:latin typeface="Lucida Grande" pitchFamily="84" charset="0"/>
                <a:cs typeface="Times New Roman" pitchFamily="18" charset="0"/>
              </a:rPr>
              <a:t>Θ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class 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u="sng" dirty="0"/>
              <a:t>at same rate</a:t>
            </a:r>
            <a:r>
              <a:rPr lang="en-US" dirty="0"/>
              <a:t> as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 smtClean="0"/>
              <a:t>)</a:t>
            </a:r>
            <a:endParaRPr lang="en-US" dirty="0"/>
          </a:p>
          <a:p>
            <a:r>
              <a:rPr lang="el-GR" dirty="0">
                <a:latin typeface="Lucida Grande" pitchFamily="84" charset="0"/>
                <a:cs typeface="Times New Roman" pitchFamily="18" charset="0"/>
              </a:rPr>
              <a:t>Ω</a:t>
            </a:r>
            <a:r>
              <a:rPr lang="en-US" dirty="0"/>
              <a:t>(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)): class of functions </a:t>
            </a:r>
            <a:r>
              <a:rPr lang="en-US" i="1" dirty="0" smtClean="0"/>
              <a:t>t</a:t>
            </a:r>
            <a:r>
              <a:rPr lang="en-US" dirty="0" smtClean="0"/>
              <a:t>(</a:t>
            </a:r>
            <a:r>
              <a:rPr lang="en-US" i="1" dirty="0" smtClean="0"/>
              <a:t>n</a:t>
            </a:r>
            <a:r>
              <a:rPr lang="en-US" dirty="0"/>
              <a:t>) that grow </a:t>
            </a:r>
            <a:r>
              <a:rPr lang="en-US" u="sng" dirty="0"/>
              <a:t>at least as fast</a:t>
            </a:r>
            <a:r>
              <a:rPr lang="en-US" dirty="0"/>
              <a:t> as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endParaRPr lang="en-US" dirty="0"/>
          </a:p>
          <a:p>
            <a:pPr>
              <a:buFont typeface="Monotype Sorts" pitchFamily="2" charset="2"/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41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write a precise formal definition of "t(n)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O(g(n))"</a:t>
            </a:r>
          </a:p>
          <a:p>
            <a:pPr lvl="1"/>
            <a:r>
              <a:rPr lang="en-US" dirty="0" smtClean="0"/>
              <a:t>This is one thing that students in this course should soon be able to do from memory…</a:t>
            </a:r>
          </a:p>
          <a:p>
            <a:pPr lvl="1"/>
            <a:r>
              <a:rPr lang="en-US" dirty="0" smtClean="0"/>
              <a:t>… and also understand it, of course!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1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Big-oh (a.k.a. Big O)</a:t>
            </a:r>
            <a:endParaRPr lang="en-US" dirty="0"/>
          </a:p>
        </p:txBody>
      </p:sp>
      <p:pic>
        <p:nvPicPr>
          <p:cNvPr id="259076" name="Picture 4" descr="figs2_1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1219200"/>
            <a:ext cx="6324600" cy="5278438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6250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 a Big O Property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For any function g(n), O(g(n)) is a set of  functions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We say that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t(n)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  <a:sym typeface="Symbol"/>
              </a:rPr>
              <a:t>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O(g(n)) </a:t>
            </a:r>
            <a:r>
              <a:rPr lang="en-US" dirty="0" err="1" smtClean="0">
                <a:solidFill>
                  <a:srgbClr val="000000"/>
                </a:solidFill>
                <a:cs typeface="Times New Roman" pitchFamily="-112" charset="0"/>
              </a:rPr>
              <a:t>iff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 there exist two positive constants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c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 and </a:t>
            </a:r>
            <a:r>
              <a:rPr lang="en-US" b="1" dirty="0" smtClean="0">
                <a:solidFill>
                  <a:schemeClr val="tx2"/>
                </a:solidFill>
                <a:cs typeface="Times New Roman" pitchFamily="-112" charset="0"/>
              </a:rPr>
              <a:t>n</a:t>
            </a:r>
            <a:r>
              <a:rPr lang="en-US" b="1" baseline="-30000" dirty="0" smtClean="0">
                <a:solidFill>
                  <a:schemeClr val="tx2"/>
                </a:solidFill>
                <a:cs typeface="Times New Roman" pitchFamily="-112" charset="0"/>
              </a:rPr>
              <a:t>0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 such that </a:t>
            </a:r>
            <a:b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</a:b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for all n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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n</a:t>
            </a:r>
            <a:r>
              <a:rPr lang="en-US" baseline="-30000" dirty="0" smtClean="0">
                <a:solidFill>
                  <a:srgbClr val="000000"/>
                </a:solidFill>
                <a:cs typeface="Times New Roman" pitchFamily="-112" charset="0"/>
              </a:rPr>
              <a:t>0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,  t(n)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  <a:sym typeface="Symbol" pitchFamily="-112" charset="2"/>
              </a:rPr>
              <a:t> </a:t>
            </a:r>
            <a:r>
              <a:rPr lang="en-US" dirty="0" smtClean="0">
                <a:solidFill>
                  <a:srgbClr val="000000"/>
                </a:solidFill>
                <a:cs typeface="Times New Roman" pitchFamily="-112" charset="0"/>
              </a:rPr>
              <a:t>c g(n) </a:t>
            </a:r>
          </a:p>
          <a:p>
            <a:pPr>
              <a:lnSpc>
                <a:spcPct val="110000"/>
              </a:lnSpc>
              <a:spcBef>
                <a:spcPct val="0"/>
              </a:spcBef>
              <a:spcAft>
                <a:spcPct val="30000"/>
              </a:spcAft>
            </a:pP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Rewrite using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  <a:sym typeface="Symbol" pitchFamily="-112" charset="2"/>
              </a:rPr>
              <a:t>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 and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  <a:sym typeface="Symbol" pitchFamily="-112" charset="2"/>
              </a:rPr>
              <a:t> </a:t>
            </a:r>
            <a:r>
              <a:rPr lang="en-US" b="1" dirty="0" smtClean="0">
                <a:solidFill>
                  <a:schemeClr val="accent4"/>
                </a:solidFill>
                <a:cs typeface="Times New Roman" pitchFamily="-112" charset="0"/>
              </a:rPr>
              <a:t>notation</a:t>
            </a:r>
          </a:p>
          <a:p>
            <a:r>
              <a:rPr lang="en-US" dirty="0" smtClean="0"/>
              <a:t>If f(n)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 and 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O(g(n)), </a:t>
            </a:r>
            <a:br>
              <a:rPr lang="en-US" dirty="0" smtClean="0"/>
            </a:br>
            <a:r>
              <a:rPr lang="en-US" dirty="0" smtClean="0"/>
              <a:t>then f(n)+t(n)</a:t>
            </a:r>
            <a:r>
              <a:rPr lang="en-US" dirty="0" smtClean="0">
                <a:sym typeface="Symbol"/>
              </a:rPr>
              <a:t></a:t>
            </a:r>
            <a:r>
              <a:rPr lang="en-US" dirty="0" smtClean="0"/>
              <a:t>O(g(n)) </a:t>
            </a:r>
          </a:p>
          <a:p>
            <a:r>
              <a:rPr lang="en-US" dirty="0" smtClean="0"/>
              <a:t>Let's prove 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458200" y="6396335"/>
            <a:ext cx="82867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 2</a:t>
            </a:r>
            <a:endParaRPr lang="en-US" sz="2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526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9516</TotalTime>
  <Words>1247</Words>
  <Application>Microsoft Office PowerPoint</Application>
  <PresentationFormat>On-screen Show (4:3)</PresentationFormat>
  <Paragraphs>220</Paragraphs>
  <Slides>27</Slides>
  <Notes>26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Arial Black</vt:lpstr>
      <vt:lpstr>Calibri</vt:lpstr>
      <vt:lpstr>Courier New</vt:lpstr>
      <vt:lpstr>Lucida Grande</vt:lpstr>
      <vt:lpstr>Monotype Sorts</vt:lpstr>
      <vt:lpstr>Symbol</vt:lpstr>
      <vt:lpstr>Times New Roman</vt:lpstr>
      <vt:lpstr>Default Design</vt:lpstr>
      <vt:lpstr>Equation</vt:lpstr>
      <vt:lpstr>PowerPoint Presentation</vt:lpstr>
      <vt:lpstr>Day 3</vt:lpstr>
      <vt:lpstr>Two threads in lectures</vt:lpstr>
      <vt:lpstr>Rapid-fire Review:  Definitions of O, Ѳ, Ω</vt:lpstr>
      <vt:lpstr>Asymptotic Analysis</vt:lpstr>
      <vt:lpstr>Asymptotic order of growth</vt:lpstr>
      <vt:lpstr>Formal Definition</vt:lpstr>
      <vt:lpstr>Big-oh (a.k.a. Big O)</vt:lpstr>
      <vt:lpstr>Prove a Big O Property</vt:lpstr>
      <vt:lpstr>Big-omega</vt:lpstr>
      <vt:lpstr>Big-theta</vt:lpstr>
      <vt:lpstr>Big O examples</vt:lpstr>
      <vt:lpstr>Answers to examples</vt:lpstr>
      <vt:lpstr>Limits and asymptotics</vt:lpstr>
      <vt:lpstr>Apply this limit property to the following pairs of functions</vt:lpstr>
      <vt:lpstr>Big-Oh Style</vt:lpstr>
      <vt:lpstr>Back to and arithmetic thread from last time:</vt:lpstr>
      <vt:lpstr>The catch!</vt:lpstr>
      <vt:lpstr>Multiplication</vt:lpstr>
      <vt:lpstr>Multiplication by an Ancient Method</vt:lpstr>
      <vt:lpstr>Recursive code for this algorithm</vt:lpstr>
      <vt:lpstr>For reference: The Master Theorem</vt:lpstr>
      <vt:lpstr>New Multiplication Approach</vt:lpstr>
      <vt:lpstr>Code for divide-and-conquer multiplication</vt:lpstr>
      <vt:lpstr>Can we do better than O(k2)?</vt:lpstr>
      <vt:lpstr>Code for Gauss-based Algorithm</vt:lpstr>
      <vt:lpstr>Is this really a lot faster?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336</cp:revision>
  <cp:lastPrinted>2010-09-06T13:03:45Z</cp:lastPrinted>
  <dcterms:modified xsi:type="dcterms:W3CDTF">2014-09-08T13:37:20Z</dcterms:modified>
</cp:coreProperties>
</file>