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5" r:id="rId3"/>
    <p:sldId id="286" r:id="rId4"/>
    <p:sldId id="276" r:id="rId5"/>
    <p:sldId id="278" r:id="rId6"/>
    <p:sldId id="287" r:id="rId7"/>
    <p:sldId id="288" r:id="rId8"/>
    <p:sldId id="296" r:id="rId9"/>
    <p:sldId id="279" r:id="rId10"/>
    <p:sldId id="280" r:id="rId11"/>
    <p:sldId id="281" r:id="rId12"/>
    <p:sldId id="289" r:id="rId13"/>
    <p:sldId id="290" r:id="rId14"/>
    <p:sldId id="291" r:id="rId15"/>
    <p:sldId id="292" r:id="rId16"/>
    <p:sldId id="293" r:id="rId17"/>
    <p:sldId id="294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80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04" autoAdjust="0"/>
    <p:restoredTop sz="71961" autoAdjust="0"/>
  </p:normalViewPr>
  <p:slideViewPr>
    <p:cSldViewPr snapToObjects="1">
      <p:cViewPr varScale="1">
        <p:scale>
          <a:sx n="54" d="100"/>
          <a:sy n="54" d="100"/>
        </p:scale>
        <p:origin x="672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48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80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print slide 14 putting on-line: </a:t>
            </a:r>
            <a:r>
              <a:rPr lang="en-US" b="1" dirty="0" smtClean="0"/>
              <a:t>solution</a:t>
            </a:r>
            <a:r>
              <a:rPr lang="en-US" dirty="0" smtClean="0"/>
              <a:t> to Matrix </a:t>
            </a:r>
            <a:r>
              <a:rPr lang="en-US" dirty="0" err="1" smtClean="0"/>
              <a:t>mult</a:t>
            </a:r>
            <a:r>
              <a:rPr lang="en-US" dirty="0" smtClean="0"/>
              <a:t>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06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file </a:t>
            </a:r>
            <a:r>
              <a:rPr lang="en-US" b="1" dirty="0" smtClean="0"/>
              <a:t>fib3.py</a:t>
            </a:r>
            <a:r>
              <a:rPr lang="en-US" dirty="0" smtClean="0"/>
              <a:t> has the solution,</a:t>
            </a:r>
            <a:r>
              <a:rPr lang="en-US" baseline="0" dirty="0" smtClean="0"/>
              <a:t> and </a:t>
            </a:r>
            <a:r>
              <a:rPr lang="en-US" b="1" baseline="0" dirty="0" smtClean="0"/>
              <a:t>fib3-incomplete.py</a:t>
            </a:r>
            <a:r>
              <a:rPr lang="en-US" baseline="0" dirty="0" smtClean="0"/>
              <a:t> has it partially completed</a:t>
            </a:r>
            <a:r>
              <a:rPr lang="en-US" baseline="0" dirty="0" smtClean="0"/>
              <a:t>.  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Solution for </a:t>
            </a:r>
            <a:r>
              <a:rPr lang="en-US" baseline="0" dirty="0" err="1" smtClean="0"/>
              <a:t>matrix_power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dirty="0"/>
              <a:t>def </a:t>
            </a:r>
            <a:r>
              <a:rPr lang="en-US" b="1" dirty="0" err="1"/>
              <a:t>matrix_power</a:t>
            </a:r>
            <a:r>
              <a:rPr lang="en-US" b="1" dirty="0"/>
              <a:t>(m, n):</a:t>
            </a:r>
          </a:p>
          <a:p>
            <a:r>
              <a:rPr lang="en-US" dirty="0"/>
              <a:t>    result = </a:t>
            </a:r>
            <a:r>
              <a:rPr lang="en-US" dirty="0" err="1"/>
              <a:t>identity_matrix</a:t>
            </a:r>
            <a:endParaRPr lang="en-US" dirty="0"/>
          </a:p>
          <a:p>
            <a:r>
              <a:rPr lang="en-US" dirty="0"/>
              <a:t>    power = x</a:t>
            </a:r>
          </a:p>
          <a:p>
            <a:r>
              <a:rPr lang="en-US" dirty="0"/>
              <a:t>    while n &gt; 0:</a:t>
            </a:r>
          </a:p>
          <a:p>
            <a:r>
              <a:rPr lang="en-US" dirty="0"/>
              <a:t>        if n % 2 == 1:</a:t>
            </a:r>
          </a:p>
          <a:p>
            <a:r>
              <a:rPr lang="en-US" dirty="0"/>
              <a:t>            result = </a:t>
            </a:r>
            <a:r>
              <a:rPr lang="en-US" dirty="0" err="1"/>
              <a:t>matrix_multiply</a:t>
            </a:r>
            <a:r>
              <a:rPr lang="en-US" dirty="0"/>
              <a:t>(result, power)</a:t>
            </a:r>
          </a:p>
          <a:p>
            <a:r>
              <a:rPr lang="en-US" dirty="0"/>
              <a:t>        power = </a:t>
            </a:r>
            <a:r>
              <a:rPr lang="en-US" dirty="0" err="1"/>
              <a:t>matrix_multiply</a:t>
            </a:r>
            <a:r>
              <a:rPr lang="en-US" dirty="0"/>
              <a:t>(power, power)</a:t>
            </a:r>
          </a:p>
          <a:p>
            <a:r>
              <a:rPr lang="en-US" dirty="0"/>
              <a:t> #       print "In loop:", n, power, result</a:t>
            </a:r>
          </a:p>
          <a:p>
            <a:r>
              <a:rPr lang="en-US" dirty="0"/>
              <a:t>        n = n /2</a:t>
            </a:r>
          </a:p>
          <a:p>
            <a:r>
              <a:rPr lang="en-US" dirty="0"/>
              <a:t>    return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70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67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40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we'd have to use decimal approximation of the square roots, and that would be very messy.</a:t>
            </a:r>
            <a:r>
              <a:rPr lang="en-US" baseline="0" dirty="0" smtClean="0"/>
              <a:t>  </a:t>
            </a:r>
            <a:r>
              <a:rPr lang="en-US" baseline="0" smtClean="0"/>
              <a:t>More so </a:t>
            </a:r>
            <a:r>
              <a:rPr lang="en-US" baseline="0" dirty="0" smtClean="0"/>
              <a:t>than the matrix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176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dirty="0" smtClean="0"/>
              <a:t>Θ</a:t>
            </a:r>
            <a:r>
              <a:rPr lang="en-US" dirty="0" smtClean="0"/>
              <a:t>(k)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70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running time of the algorithm is </a:t>
            </a:r>
            <a:r>
              <a:rPr lang="el-GR" sz="1200" dirty="0" smtClean="0"/>
              <a:t>Θ </a:t>
            </a:r>
            <a:r>
              <a:rPr lang="en-US" smtClean="0"/>
              <a:t>(</a:t>
            </a:r>
            <a:r>
              <a:rPr lang="en-US" dirty="0" smtClean="0"/>
              <a:t>k^2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22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4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32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iterative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66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1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we can replace big theta by big O everywhere and it is still</a:t>
            </a:r>
            <a:r>
              <a:rPr lang="en-US" baseline="0" dirty="0" smtClean="0"/>
              <a:t> true.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a, b, k for binary search, merge sort (on </a:t>
            </a:r>
            <a:r>
              <a:rPr lang="en-US" baseline="0" dirty="0" err="1" smtClean="0"/>
              <a:t>ClassNotes</a:t>
            </a:r>
            <a:r>
              <a:rPr lang="en-US" baseline="0" dirty="0" smtClean="0"/>
              <a:t> handout)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6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the algorithm exactly</a:t>
            </a:r>
            <a:r>
              <a:rPr lang="en-US" baseline="0" dirty="0" smtClean="0"/>
              <a:t> mirrors the 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99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does the 3 come from?   Two comparisons plus a sum.</a:t>
            </a:r>
          </a:p>
          <a:p>
            <a:endParaRPr lang="en-US" dirty="0" smtClean="0"/>
          </a:p>
          <a:p>
            <a:r>
              <a:rPr lang="en-US" dirty="0" smtClean="0"/>
              <a:t>Conclusion:  T(N) &gt;= F(N)      </a:t>
            </a:r>
            <a:r>
              <a:rPr lang="en-US" sz="1500" dirty="0">
                <a:solidFill>
                  <a:srgbClr val="0070C0"/>
                </a:solidFill>
              </a:rPr>
              <a:t>Show this by Mathematical induction</a:t>
            </a:r>
          </a:p>
          <a:p>
            <a:endParaRPr lang="en-US" dirty="0" smtClean="0"/>
          </a:p>
          <a:p>
            <a:r>
              <a:rPr lang="en-US" dirty="0" smtClean="0"/>
              <a:t>F(N) = (1</a:t>
            </a:r>
            <a:r>
              <a:rPr lang="en-US" baseline="0" dirty="0" smtClean="0"/>
              <a:t> / sqrt(5)) </a:t>
            </a:r>
            <a:r>
              <a:rPr lang="en-US" baseline="0" dirty="0" smtClean="0"/>
              <a:t>* </a:t>
            </a:r>
            <a:r>
              <a:rPr lang="en-US" baseline="0" dirty="0" smtClean="0"/>
              <a:t>( (1 + sqrt(5))/2)^N </a:t>
            </a:r>
            <a:r>
              <a:rPr lang="en-US" baseline="0" dirty="0" smtClean="0"/>
              <a:t> -  </a:t>
            </a:r>
            <a:r>
              <a:rPr lang="en-US" baseline="0" dirty="0" smtClean="0"/>
              <a:t>(1 - sqrt(5))/2)^N  ) 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This formula comes from an exercise in Chapter 7 of Weiss.  It is tedious but straightforward to prove it by induction.  What happens to the second term as N gets large?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(1 + </a:t>
            </a:r>
            <a:r>
              <a:rPr lang="en-US" baseline="0" dirty="0" err="1" smtClean="0"/>
              <a:t>sqrt</a:t>
            </a:r>
            <a:r>
              <a:rPr lang="en-US" baseline="0" dirty="0" smtClean="0"/>
              <a:t>(5))/2 ≈  1.618, so it is exponential.     1.618^N = 2^(0.694*N)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long would it take to compute F(200)?  T(200) &gt;= F(200) &gt;= 2^138.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Last question  2^(138-18) = 2^120 seconds.  </a:t>
            </a:r>
          </a:p>
          <a:p>
            <a:r>
              <a:rPr lang="en-US" baseline="0" dirty="0" smtClean="0"/>
              <a:t>How many seconds in a year?  (less than  2^22).  </a:t>
            </a:r>
          </a:p>
          <a:p>
            <a:r>
              <a:rPr lang="en-US" baseline="0" dirty="0" smtClean="0"/>
              <a:t>So time for F(200) is at least 2^98 years!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65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algorithm</a:t>
            </a:r>
            <a:r>
              <a:rPr lang="en-US" baseline="0" dirty="0" smtClean="0"/>
              <a:t> is clearly linear.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Or is it</a:t>
            </a:r>
            <a:r>
              <a:rPr lang="en-US" baseline="0" dirty="0" smtClean="0"/>
              <a:t>?  (actually, not linear)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Addition is NOT a constant-time operation unless there is a limit on the size of the numbers involved.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lashdot.org/article.pl?sid=08/02/22/040239&amp;from=rs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otationspage.com/quote/27708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1956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 smtClean="0"/>
          </a:p>
          <a:p>
            <a:r>
              <a:rPr lang="en-US" sz="2400" b="1" dirty="0" smtClean="0"/>
              <a:t>Some Numeric Algorithms and their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What do we count?</a:t>
            </a:r>
          </a:p>
          <a:p>
            <a:pPr lvl="1"/>
            <a:r>
              <a:rPr lang="en-US" dirty="0" smtClean="0"/>
              <a:t>For simplicity, we count </a:t>
            </a:r>
            <a:br>
              <a:rPr lang="en-US" dirty="0" smtClean="0"/>
            </a:br>
            <a:r>
              <a:rPr lang="en-US" dirty="0" smtClean="0"/>
              <a:t>basic computer operations</a:t>
            </a:r>
          </a:p>
          <a:p>
            <a:r>
              <a:rPr lang="en-US" dirty="0" smtClean="0"/>
              <a:t>Let T(n) be the number of </a:t>
            </a:r>
            <a:br>
              <a:rPr lang="en-US" dirty="0" smtClean="0"/>
            </a:br>
            <a:r>
              <a:rPr lang="en-US" dirty="0" smtClean="0"/>
              <a:t>operations required to compute F(n).</a:t>
            </a:r>
          </a:p>
          <a:p>
            <a:r>
              <a:rPr lang="en-US" dirty="0" smtClean="0"/>
              <a:t>T(0) = 1, T(1) = 2, T(n) = T(n-1) + T(n-2) + 3</a:t>
            </a:r>
          </a:p>
          <a:p>
            <a:r>
              <a:rPr lang="en-US" dirty="0" smtClean="0"/>
              <a:t>What can we conclude about the relationship between T(n) and F(n)?</a:t>
            </a:r>
          </a:p>
          <a:p>
            <a:r>
              <a:rPr lang="en-US" dirty="0" smtClean="0"/>
              <a:t>How bad is that?</a:t>
            </a:r>
          </a:p>
          <a:p>
            <a:r>
              <a:rPr lang="en-US" dirty="0" smtClean="0"/>
              <a:t>How long to compute F(200) on an </a:t>
            </a:r>
            <a:r>
              <a:rPr lang="en-US" dirty="0" err="1" smtClean="0"/>
              <a:t>exaflop</a:t>
            </a:r>
            <a:r>
              <a:rPr lang="en-US" dirty="0" smtClean="0"/>
              <a:t> machine (10^18 operations per second)?</a:t>
            </a:r>
          </a:p>
          <a:p>
            <a:pPr lvl="1"/>
            <a:r>
              <a:rPr lang="en-US" dirty="0" smtClean="0">
                <a:hlinkClick r:id="rId3"/>
              </a:rPr>
              <a:t>http://slashdot.org/article.pl?sid=08/02/22/040239&amp;from=rss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6066" y="762000"/>
            <a:ext cx="405073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Polynomial-time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Correctness is obvious because it again directly implements the Fibonacci definition.</a:t>
            </a:r>
          </a:p>
          <a:p>
            <a:r>
              <a:rPr lang="en-US" dirty="0" smtClean="0"/>
              <a:t>Analysis?</a:t>
            </a:r>
          </a:p>
          <a:p>
            <a:r>
              <a:rPr lang="en-US" dirty="0" smtClean="0"/>
              <a:t>Now (if we have enough space) we can quickly compute F(14000) 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143000"/>
            <a:ext cx="568704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efficient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Let X be the matrix</a:t>
            </a:r>
          </a:p>
          <a:p>
            <a:r>
              <a:rPr lang="en-US" dirty="0" smtClean="0"/>
              <a:t>Then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also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 many additions and multiplications of numbers are needed to compute the product of two 2x2 matrices?</a:t>
            </a:r>
          </a:p>
          <a:p>
            <a:r>
              <a:rPr lang="en-US" dirty="0" smtClean="0"/>
              <a:t>If n = 2</a:t>
            </a:r>
            <a:r>
              <a:rPr lang="en-US" baseline="30000" dirty="0" smtClean="0"/>
              <a:t>k</a:t>
            </a:r>
            <a:r>
              <a:rPr lang="en-US" dirty="0" smtClean="0"/>
              <a:t>, how many matrix multiplications does it take to compute 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if n is not a power of 2?</a:t>
            </a:r>
          </a:p>
          <a:p>
            <a:pPr lvl="1"/>
            <a:r>
              <a:rPr lang="en-US" dirty="0" smtClean="0"/>
              <a:t>Implement it with a partner </a:t>
            </a:r>
            <a:r>
              <a:rPr lang="en-US" b="1" dirty="0" smtClean="0">
                <a:solidFill>
                  <a:srgbClr val="FF0000"/>
                </a:solidFill>
              </a:rPr>
              <a:t>(details on next slide)</a:t>
            </a:r>
          </a:p>
          <a:p>
            <a:pPr lvl="1"/>
            <a:r>
              <a:rPr lang="en-US" dirty="0" smtClean="0"/>
              <a:t>Then we will analyze it</a:t>
            </a:r>
          </a:p>
          <a:p>
            <a:r>
              <a:rPr lang="en-US" dirty="0" smtClean="0"/>
              <a:t>But there is a catch!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86200" y="990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4" imgW="457200" imgH="457200" progId="Equation.3">
                  <p:embed/>
                </p:oleObj>
              </mc:Choice>
              <mc:Fallback>
                <p:oleObj name="Equation" r:id="rId4" imgW="457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906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1371600"/>
          <a:ext cx="1676400" cy="81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6" imgW="990360" imgH="482400" progId="Equation.3">
                  <p:embed/>
                </p:oleObj>
              </mc:Choice>
              <mc:Fallback>
                <p:oleObj name="Equation" r:id="rId6" imgW="9903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71600"/>
                        <a:ext cx="1676400" cy="816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464548"/>
              </p:ext>
            </p:extLst>
          </p:nvPr>
        </p:nvGraphicFramePr>
        <p:xfrm>
          <a:off x="1993900" y="2209800"/>
          <a:ext cx="530701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8" imgW="3009600" imgH="482400" progId="Equation.3">
                  <p:embed/>
                </p:oleObj>
              </mc:Choice>
              <mc:Fallback>
                <p:oleObj name="Equation" r:id="rId8" imgW="30096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209800"/>
                        <a:ext cx="5307013" cy="815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509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7543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x = [[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]]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matrix_multiply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(a, b):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[[a[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[a[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],</a:t>
            </a:r>
          </a:p>
          <a:p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           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 + a[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]*b[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pt-BR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]]]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(m, n):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#efficiently calculate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</a:rPr>
              <a:t>m</a:t>
            </a:r>
            <a:r>
              <a:rPr lang="en-US" sz="1600" b="1" baseline="30000" dirty="0" err="1" smtClean="0">
                <a:solidFill>
                  <a:srgbClr val="FF0000"/>
                </a:solidFill>
                <a:latin typeface="Courier New"/>
              </a:rPr>
              <a:t>n</a:t>
            </a:r>
            <a:endParaRPr lang="en-US" sz="1600" b="1" baseline="30000" dirty="0" smtClean="0">
              <a:solidFill>
                <a:srgbClr val="FF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result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identity_matrix</a:t>
            </a:r>
            <a:endParaRPr lang="en-US" sz="1600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# Fill in the details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result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fib (n) :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matrix_power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(x, n)[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0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][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]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/>
              </a:rPr>
              <a:t>#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</a:rPr>
              <a:t>Test code 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print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([fib(i)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i </a:t>
            </a:r>
            <a:r>
              <a:rPr lang="en-US" sz="1600" dirty="0" smtClean="0">
                <a:solidFill>
                  <a:srgbClr val="0000FF"/>
                </a:solidFill>
                <a:latin typeface="Courier New"/>
              </a:rPr>
              <a:t>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range(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</a:rPr>
              <a:t>11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)])</a:t>
            </a:r>
            <a:endParaRPr lang="en-US" sz="1600" dirty="0" smtClean="0">
              <a:solidFill>
                <a:srgbClr val="000000"/>
              </a:solidFill>
              <a:latin typeface="Times New Roman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461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6934200" cy="593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88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so complicated?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not just use the formula that you probably proved by induction in CSSE 230</a:t>
            </a:r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 to calculate F(N)?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*See Weiss, exercise 7.8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For review, </a:t>
            </a:r>
            <a:r>
              <a:rPr lang="en-US" sz="2800" b="1" smtClean="0">
                <a:solidFill>
                  <a:srgbClr val="FF0000"/>
                </a:solidFill>
              </a:rPr>
              <a:t>this proof is part of HW1.</a:t>
            </a:r>
            <a:endParaRPr lang="en-US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95400" y="2971800"/>
                <a:ext cx="5181600" cy="83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𝑓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𝑁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971800"/>
                <a:ext cx="5181600" cy="8301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91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791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100" dirty="0" smtClean="0"/>
              <a:t>Are addition and multiplication constant-time operations?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We take a closer look at the "basic operations"</a:t>
            </a:r>
          </a:p>
          <a:p>
            <a:pPr>
              <a:spcBef>
                <a:spcPts val="0"/>
              </a:spcBef>
            </a:pPr>
            <a:r>
              <a:rPr lang="en-US" sz="3100" b="1" dirty="0" smtClean="0"/>
              <a:t>Addition first: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At most, how many digits can there be in the sum of three one-digit </a:t>
            </a:r>
            <a:r>
              <a:rPr lang="en-US" sz="3100" dirty="0"/>
              <a:t>decimal numbers</a:t>
            </a:r>
            <a:r>
              <a:rPr lang="en-US" sz="3100" dirty="0" smtClean="0"/>
              <a:t>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Is the same result true in binary?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Add two 6-bit positive integers (53+35):</a:t>
            </a:r>
            <a:br>
              <a:rPr lang="en-US" sz="3100" dirty="0" smtClean="0"/>
            </a:br>
            <a:r>
              <a:rPr lang="en-US" sz="3100" dirty="0" smtClean="0"/>
              <a:t>Carry:</a:t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 smtClean="0"/>
          </a:p>
          <a:p>
            <a:pPr>
              <a:spcBef>
                <a:spcPts val="0"/>
              </a:spcBef>
            </a:pPr>
            <a:r>
              <a:rPr lang="en-US" sz="3100" dirty="0" smtClean="0"/>
              <a:t>So adding two k-bit integers is </a:t>
            </a:r>
            <a:r>
              <a:rPr lang="el-GR" sz="3100" dirty="0" smtClean="0"/>
              <a:t>Θ</a:t>
            </a:r>
            <a:r>
              <a:rPr lang="en-US" sz="3100" dirty="0" smtClean="0"/>
              <a:t>(   ) time.</a:t>
            </a:r>
            <a:endParaRPr lang="en-US" sz="31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catch!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49530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1           1   1   1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1   1   0   1   0   1    </a:t>
            </a:r>
            <a:r>
              <a:rPr lang="en-US" dirty="0" smtClean="0">
                <a:latin typeface="+mn-lt"/>
                <a:cs typeface="Courier New" pitchFamily="49" charset="0"/>
              </a:rPr>
              <a:t>(35)</a:t>
            </a:r>
          </a:p>
          <a:p>
            <a:r>
              <a:rPr lang="en-US" u="sng" dirty="0" smtClean="0">
                <a:latin typeface="Courier New" pitchFamily="49" charset="0"/>
                <a:cs typeface="Courier New" pitchFamily="49" charset="0"/>
              </a:rPr>
              <a:t>    1   0   0   0   1   1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smtClean="0">
                <a:latin typeface="+mj-lt"/>
                <a:cs typeface="Courier New" pitchFamily="49" charset="0"/>
              </a:rPr>
              <a:t>(53)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1   0   1   1   0   0   0    </a:t>
            </a:r>
            <a:r>
              <a:rPr lang="en-US" dirty="0" smtClean="0">
                <a:latin typeface="+mn-lt"/>
                <a:cs typeface="Courier New" pitchFamily="49" charset="0"/>
              </a:rPr>
              <a:t>(88)</a:t>
            </a:r>
          </a:p>
        </p:txBody>
      </p:sp>
    </p:spTree>
    <p:extLst>
      <p:ext uri="{BB962C8B-B14F-4D97-AF65-F5344CB8AC3E}">
        <p14:creationId xmlns:p14="http://schemas.microsoft.com/office/powerpoint/2010/main" val="229988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dirty="0" smtClean="0"/>
              <a:t>Multiplication of Two </a:t>
            </a:r>
            <a:r>
              <a:rPr lang="en-US" dirty="0" smtClean="0"/>
              <a:t>k-bit </a:t>
            </a:r>
            <a:r>
              <a:rPr lang="en-US" dirty="0" smtClean="0"/>
              <a:t>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multiply 13 by 11</a:t>
            </a:r>
            <a:br>
              <a:rPr lang="en-US" dirty="0" smtClean="0"/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1  1  0  1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         x  1  0  1  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1  1  0  1  </a:t>
            </a:r>
            <a:r>
              <a:rPr lang="en-US" sz="2000" dirty="0" smtClean="0">
                <a:cs typeface="Courier New" pitchFamily="49" charset="0"/>
              </a:rPr>
              <a:t>(1101 times 1)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1  1  0  1     </a:t>
            </a:r>
            <a:r>
              <a:rPr lang="en-US" sz="2000" dirty="0" smtClean="0">
                <a:latin typeface="+mj-lt"/>
                <a:cs typeface="Courier New" pitchFamily="49" charset="0"/>
              </a:rPr>
              <a:t>(1101 times 1, shifted once)</a:t>
            </a:r>
            <a:br>
              <a:rPr lang="en-US" sz="2000" dirty="0" smtClean="0">
                <a:latin typeface="+mj-lt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0  0  0  0        </a:t>
            </a:r>
            <a:r>
              <a:rPr lang="en-US" sz="2000" dirty="0" smtClean="0">
                <a:cs typeface="Courier New" pitchFamily="49" charset="0"/>
              </a:rPr>
              <a:t>(1101 times 1, shifted twice)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   1  1  0  1  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cs typeface="Courier New" pitchFamily="49" charset="0"/>
              </a:rPr>
              <a:t>(1101 times 1, shifted thrice)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1  0  0  0  1  1  1  1  </a:t>
            </a:r>
            <a:r>
              <a:rPr lang="en-US" sz="2000" dirty="0" smtClean="0">
                <a:latin typeface="+mj-lt"/>
                <a:cs typeface="Courier New" pitchFamily="49" charset="0"/>
              </a:rPr>
              <a:t>(binary 143)</a:t>
            </a:r>
          </a:p>
          <a:p>
            <a:r>
              <a:rPr lang="en-US" dirty="0" smtClean="0"/>
              <a:t>There are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rows of 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bits to add, so</a:t>
            </a:r>
            <a:br>
              <a:rPr lang="en-US" dirty="0" smtClean="0"/>
            </a:br>
            <a:r>
              <a:rPr lang="en-US" dirty="0" smtClean="0"/>
              <a:t>we do an </a:t>
            </a:r>
            <a:r>
              <a:rPr lang="en-US" dirty="0" smtClean="0">
                <a:sym typeface="Symbol"/>
              </a:rPr>
              <a:t></a:t>
            </a:r>
            <a:r>
              <a:rPr lang="en-US" dirty="0" smtClean="0"/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) operation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</a:t>
            </a:r>
            <a:r>
              <a:rPr lang="en-US" dirty="0" smtClean="0"/>
              <a:t>times, thus</a:t>
            </a:r>
            <a:br>
              <a:rPr lang="en-US" dirty="0" smtClean="0"/>
            </a:br>
            <a:r>
              <a:rPr lang="en-US" dirty="0" smtClean="0"/>
              <a:t>the whole multiplication is </a:t>
            </a:r>
            <a:r>
              <a:rPr lang="en-US" dirty="0">
                <a:sym typeface="Symbol"/>
              </a:rPr>
              <a:t></a:t>
            </a:r>
            <a:r>
              <a:rPr lang="en-US" dirty="0" smtClean="0"/>
              <a:t>(  ) ?</a:t>
            </a:r>
          </a:p>
          <a:p>
            <a:r>
              <a:rPr lang="en-US" dirty="0" smtClean="0">
                <a:cs typeface="Courier New" pitchFamily="49" charset="0"/>
              </a:rPr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304366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definition:</a:t>
            </a:r>
          </a:p>
          <a:p>
            <a:pPr lvl="1"/>
            <a:r>
              <a:rPr lang="en-US" dirty="0"/>
              <a:t>Sequence of instructions</a:t>
            </a:r>
          </a:p>
          <a:p>
            <a:pPr lvl="1"/>
            <a:r>
              <a:rPr lang="en-US" dirty="0"/>
              <a:t>For solving a problem</a:t>
            </a:r>
          </a:p>
          <a:p>
            <a:pPr lvl="1"/>
            <a:r>
              <a:rPr lang="en-US" dirty="0"/>
              <a:t>Unambiguous (including order)</a:t>
            </a:r>
          </a:p>
          <a:p>
            <a:pPr lvl="1"/>
            <a:r>
              <a:rPr lang="en-US" dirty="0"/>
              <a:t>Can depend on input</a:t>
            </a:r>
          </a:p>
          <a:p>
            <a:pPr lvl="1"/>
            <a:r>
              <a:rPr lang="en-US" dirty="0"/>
              <a:t>Terminates in a finite amount of time</a:t>
            </a:r>
          </a:p>
          <a:p>
            <a:r>
              <a:rPr lang="en-US" dirty="0" smtClean="0"/>
              <a:t>Session # </a:t>
            </a:r>
            <a:r>
              <a:rPr lang="en-US" dirty="0" smtClean="0">
                <a:sym typeface="Wingdings" pitchFamily="2" charset="2"/>
              </a:rPr>
              <a:t> day of week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7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questions on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Syllabus?</a:t>
            </a:r>
          </a:p>
          <a:p>
            <a:r>
              <a:rPr lang="en-US" dirty="0" smtClean="0"/>
              <a:t>Course procedures, policies, or resources?</a:t>
            </a:r>
          </a:p>
          <a:p>
            <a:r>
              <a:rPr lang="en-US" dirty="0" smtClean="0"/>
              <a:t>Course materials?</a:t>
            </a:r>
          </a:p>
          <a:p>
            <a:r>
              <a:rPr lang="en-US" dirty="0" smtClean="0"/>
              <a:t>Homework assignments?</a:t>
            </a:r>
          </a:p>
          <a:p>
            <a:r>
              <a:rPr lang="en-US" dirty="0" smtClean="0"/>
              <a:t>Anything else?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495800"/>
            <a:ext cx="5334000" cy="156966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notation: </a:t>
            </a:r>
            <a:r>
              <a:rPr lang="en-US" sz="2400" b="1" dirty="0" err="1" smtClean="0">
                <a:solidFill>
                  <a:srgbClr val="FF0000"/>
                </a:solidFill>
              </a:rPr>
              <a:t>lg</a:t>
            </a:r>
            <a:r>
              <a:rPr lang="en-US" sz="2400" b="1" dirty="0" smtClean="0">
                <a:solidFill>
                  <a:srgbClr val="FF0000"/>
                </a:solidFill>
              </a:rPr>
              <a:t> 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means </a:t>
            </a:r>
            <a:r>
              <a:rPr lang="en-US" sz="2400" b="1" dirty="0" smtClean="0">
                <a:solidFill>
                  <a:srgbClr val="FF0000"/>
                </a:solidFill>
              </a:rPr>
              <a:t>log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</a:rPr>
              <a:t> n</a:t>
            </a:r>
            <a:br>
              <a:rPr lang="en-US" sz="2400" b="1" dirty="0" smtClean="0">
                <a:solidFill>
                  <a:srgbClr val="FF0000"/>
                </a:solidFill>
              </a:rPr>
            </a:b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Also, </a:t>
            </a:r>
            <a:r>
              <a:rPr lang="en-US" sz="2400" b="1" dirty="0" smtClean="0">
                <a:solidFill>
                  <a:srgbClr val="FF0000"/>
                </a:solidFill>
              </a:rPr>
              <a:t>log </a:t>
            </a:r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without a specified base will usually mean </a:t>
            </a:r>
            <a:r>
              <a:rPr lang="en-US" sz="2400" b="1" dirty="0">
                <a:solidFill>
                  <a:srgbClr val="FF0000"/>
                </a:solidFill>
              </a:rPr>
              <a:t>log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n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Levitin Algorithm picture</a:t>
            </a:r>
            <a:endParaRPr lang="en-US" dirty="0"/>
          </a:p>
        </p:txBody>
      </p:sp>
      <p:pic>
        <p:nvPicPr>
          <p:cNvPr id="509964" name="Picture 12" descr="fig01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524000"/>
            <a:ext cx="7086600" cy="32226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design Process</a:t>
            </a:r>
            <a:endParaRPr lang="en-US" dirty="0"/>
          </a:p>
        </p:txBody>
      </p:sp>
      <p:pic>
        <p:nvPicPr>
          <p:cNvPr id="530435" name="Picture 3" descr="fig01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804862"/>
            <a:ext cx="5856287" cy="59007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become depends on what we read after all of the professors have finished with us. The greatest university of all is a collection of books.</a:t>
            </a:r>
            <a:br>
              <a:rPr lang="en-US" dirty="0" smtClean="0"/>
            </a:br>
            <a:r>
              <a:rPr lang="en-US" dirty="0" smtClean="0"/>
              <a:t>  - </a:t>
            </a:r>
            <a:r>
              <a:rPr lang="en-US" dirty="0" smtClean="0">
                <a:hlinkClick r:id="rId3"/>
              </a:rPr>
              <a:t>Thomas Carlyle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3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Review: The Master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Master Theorem for Divide and Conquer recurrence relations:</a:t>
            </a:r>
          </a:p>
          <a:p>
            <a:r>
              <a:rPr lang="en-US" dirty="0" smtClean="0"/>
              <a:t>Consider the recurrence</a:t>
            </a:r>
            <a:br>
              <a:rPr lang="en-US" dirty="0" smtClean="0"/>
            </a:br>
            <a:r>
              <a:rPr lang="en-US" dirty="0" smtClean="0"/>
              <a:t>T(n) = </a:t>
            </a:r>
            <a:r>
              <a:rPr lang="en-US" dirty="0" err="1" smtClean="0"/>
              <a:t>aT</a:t>
            </a:r>
            <a:r>
              <a:rPr lang="en-US" dirty="0" smtClean="0"/>
              <a:t>(n/b) +f(n), T(1)=c,</a:t>
            </a:r>
            <a:br>
              <a:rPr lang="en-US" dirty="0" smtClean="0"/>
            </a:br>
            <a:r>
              <a:rPr lang="en-US" dirty="0" smtClean="0"/>
              <a:t>where f(n) =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 and k≥0 , </a:t>
            </a:r>
          </a:p>
          <a:p>
            <a:r>
              <a:rPr lang="en-US" dirty="0" smtClean="0"/>
              <a:t>The solution is </a:t>
            </a:r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		if   a &lt;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log n)	if   a =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sz="2000" baseline="14000" dirty="0" err="1" smtClean="0"/>
              <a:t>b</a:t>
            </a:r>
            <a:r>
              <a:rPr lang="en-US" baseline="30000" dirty="0" err="1" smtClean="0"/>
              <a:t>a</a:t>
            </a:r>
            <a:r>
              <a:rPr lang="en-US" dirty="0" smtClean="0"/>
              <a:t>)	if   a &gt;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1607165"/>
            <a:ext cx="2895600" cy="2431435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details, see Levitin pages 490-491 </a:t>
            </a:r>
            <a:br>
              <a:rPr lang="en-US" sz="2000" dirty="0" smtClean="0"/>
            </a:br>
            <a:r>
              <a:rPr lang="en-US" sz="2000" dirty="0" smtClean="0"/>
              <a:t>[483-485] or Weiss section 7.5.3. </a:t>
            </a:r>
            <a:br>
              <a:rPr lang="en-US" sz="20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2000" dirty="0" err="1" smtClean="0"/>
              <a:t>Grimaldi's</a:t>
            </a:r>
            <a:r>
              <a:rPr lang="en-US" sz="2000" dirty="0" smtClean="0"/>
              <a:t> Theorem 10.1 is a special case of the Master Theorem.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562600"/>
            <a:ext cx="6324600" cy="1200329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will use this theorem often.  You should review its proof soon (Weiss's proof is a bit easier than </a:t>
            </a:r>
            <a:r>
              <a:rPr lang="en-US" sz="2400" dirty="0" err="1" smtClean="0"/>
              <a:t>Levitin's</a:t>
            </a:r>
            <a:r>
              <a:rPr lang="en-US" sz="2400" dirty="0" smtClean="0"/>
              <a:t>).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4191000"/>
            <a:ext cx="3810000" cy="1200329"/>
          </a:xfrm>
          <a:prstGeom prst="rect">
            <a:avLst/>
          </a:prstGeom>
          <a:noFill/>
          <a:ln w="349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 that page numbers in brackets refer to Levitin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edition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891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the next few days:</a:t>
            </a:r>
          </a:p>
          <a:p>
            <a:pPr lvl="1"/>
            <a:r>
              <a:rPr lang="en-US" dirty="0" smtClean="0"/>
              <a:t>Reading: mostly review from CSSE 230 and DISCO</a:t>
            </a:r>
          </a:p>
          <a:p>
            <a:pPr lvl="1"/>
            <a:r>
              <a:rPr lang="en-US" dirty="0" smtClean="0"/>
              <a:t>In-class:  Some review, but mainly arithmetic algorithms</a:t>
            </a:r>
          </a:p>
          <a:p>
            <a:pPr lvl="2"/>
            <a:r>
              <a:rPr lang="en-US" dirty="0" smtClean="0"/>
              <a:t>Examples:  Fibonacci numbers, addition, multiplication, exponentiation, modular arithmetic, Euclid’s algorithm, extended Euclid.</a:t>
            </a:r>
          </a:p>
          <a:p>
            <a:pPr lvl="1"/>
            <a:r>
              <a:rPr lang="en-US" dirty="0" smtClean="0"/>
              <a:t>Lots of problems to do </a:t>
            </a:r>
          </a:p>
          <a:p>
            <a:pPr lvl="1"/>
            <a:r>
              <a:rPr lang="en-US" dirty="0" smtClean="0"/>
              <a:t>some over review material</a:t>
            </a:r>
          </a:p>
          <a:p>
            <a:pPr lvl="1"/>
            <a:r>
              <a:rPr lang="en-US" dirty="0" smtClean="0"/>
              <a:t>Some over arithmetic algorithms.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459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F(0) = 0, F(1) = 1, F(n) = F(n-1) + F(n-2)</a:t>
            </a:r>
          </a:p>
          <a:p>
            <a:r>
              <a:rPr lang="en-US" dirty="0" smtClean="0"/>
              <a:t>Sequence:  0, 1, 1, 2, 3, 5, 8, 13, 21, 34, …</a:t>
            </a:r>
          </a:p>
          <a:p>
            <a:r>
              <a:rPr lang="en-US" dirty="0" smtClean="0"/>
              <a:t>Straightforward recursive algorithm: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Correctness is obvious.  Why?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895600"/>
            <a:ext cx="4050734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5867</TotalTime>
  <Words>908</Words>
  <Application>Microsoft Office PowerPoint</Application>
  <PresentationFormat>On-screen Show (4:3)</PresentationFormat>
  <Paragraphs>178</Paragraphs>
  <Slides>17</Slides>
  <Notes>15</Notes>
  <HiddenSlides>1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 Black</vt:lpstr>
      <vt:lpstr>Calibri</vt:lpstr>
      <vt:lpstr>Cambria Math</vt:lpstr>
      <vt:lpstr>Courier New</vt:lpstr>
      <vt:lpstr>Symbol</vt:lpstr>
      <vt:lpstr>Times New Roman</vt:lpstr>
      <vt:lpstr>Wingdings</vt:lpstr>
      <vt:lpstr>Default Design</vt:lpstr>
      <vt:lpstr>Equation</vt:lpstr>
      <vt:lpstr>PowerPoint Presentation</vt:lpstr>
      <vt:lpstr>Leftovers</vt:lpstr>
      <vt:lpstr>Student questions on …</vt:lpstr>
      <vt:lpstr>Levitin Algorithm picture</vt:lpstr>
      <vt:lpstr>Algorithm design Process</vt:lpstr>
      <vt:lpstr>Interlude</vt:lpstr>
      <vt:lpstr>Review: The Master Theorem</vt:lpstr>
      <vt:lpstr>Arithmetic algorithms</vt:lpstr>
      <vt:lpstr>Fibonacci Numbers</vt:lpstr>
      <vt:lpstr>Analysis of the Recursive Algorithm</vt:lpstr>
      <vt:lpstr>A Polynomial-time algorithm?</vt:lpstr>
      <vt:lpstr>A more efficient algorithm?</vt:lpstr>
      <vt:lpstr>PowerPoint Presentation</vt:lpstr>
      <vt:lpstr>PowerPoint Presentation</vt:lpstr>
      <vt:lpstr>Why so complicated?</vt:lpstr>
      <vt:lpstr>The catch!</vt:lpstr>
      <vt:lpstr>Multiplication of Two k-bit Integers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231</cp:revision>
  <cp:lastPrinted>2015-06-07T22:53:42Z</cp:lastPrinted>
  <dcterms:modified xsi:type="dcterms:W3CDTF">2015-06-07T22:54:13Z</dcterms:modified>
</cp:coreProperties>
</file>