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6" r:id="rId3"/>
    <p:sldId id="335" r:id="rId4"/>
    <p:sldId id="337" r:id="rId5"/>
    <p:sldId id="367" r:id="rId6"/>
    <p:sldId id="368" r:id="rId7"/>
    <p:sldId id="349" r:id="rId8"/>
    <p:sldId id="350" r:id="rId9"/>
    <p:sldId id="370" r:id="rId10"/>
    <p:sldId id="371" r:id="rId11"/>
    <p:sldId id="372" r:id="rId12"/>
    <p:sldId id="373" r:id="rId13"/>
    <p:sldId id="374" r:id="rId14"/>
    <p:sldId id="375" r:id="rId15"/>
    <p:sldId id="378" r:id="rId16"/>
    <p:sldId id="377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333" autoAdjust="0"/>
    <p:restoredTop sz="81716" autoAdjust="0"/>
  </p:normalViewPr>
  <p:slideViewPr>
    <p:cSldViewPr snapToObjects="1">
      <p:cViewPr varScale="1">
        <p:scale>
          <a:sx n="61" d="100"/>
          <a:sy n="61" d="100"/>
        </p:scale>
        <p:origin x="240" y="7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2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2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21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8" tIns="46580" rIns="93158" bIns="4658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80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4655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71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it</a:t>
            </a:r>
            <a:r>
              <a:rPr lang="en-US" baseline="0" dirty="0" smtClean="0"/>
              <a:t> called "little theorem"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Because of his "last theorem", written in 1637, margin of book.  Not proven until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10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9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69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it</a:t>
            </a:r>
            <a:r>
              <a:rPr lang="en-US" baseline="0" dirty="0" smtClean="0"/>
              <a:t> called "little theorem"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Because of his "last theorem", written in 1637, margin of book.  Not proven until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942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 with:</a:t>
            </a:r>
          </a:p>
          <a:p>
            <a:r>
              <a:rPr lang="en-US" dirty="0" smtClean="0"/>
              <a:t>“Pay very close attention</a:t>
            </a:r>
            <a:r>
              <a:rPr lang="en-US" baseline="0" dirty="0" smtClean="0"/>
              <a:t> to the material on this slide.  If you get it now, you will avoid one of the major points of confusion that students in the course have had in the past.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2067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diagram is from </a:t>
            </a:r>
            <a:r>
              <a:rPr lang="en-US" dirty="0" err="1" smtClean="0"/>
              <a:t>Dasgupta</a:t>
            </a:r>
            <a:r>
              <a:rPr lang="en-US" dirty="0" smtClean="0"/>
              <a:t>,</a:t>
            </a:r>
            <a:r>
              <a:rPr lang="en-US" baseline="0" dirty="0" smtClean="0"/>
              <a:t> page 26.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Next-to-last bullet:  if ab = ac, we can just divide by a, since </a:t>
            </a:r>
            <a:r>
              <a:rPr lang="en-US" baseline="0" dirty="0" err="1" smtClean="0"/>
              <a:t>gcd</a:t>
            </a:r>
            <a:r>
              <a:rPr lang="en-US" baseline="0" dirty="0" smtClean="0"/>
              <a:t>(a, N) =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08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62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/>
              <a:t>Just put it up quickly as a reminder.  Don't spend more than a few seconds on it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82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611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99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42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Suppose q and r are both inverses of m (mod N), </a:t>
            </a:r>
            <a:br>
              <a:rPr lang="en-US" dirty="0" smtClean="0"/>
            </a:br>
            <a:r>
              <a:rPr lang="en-US" dirty="0" smtClean="0"/>
              <a:t>        both in range 1, …, N-1. .</a:t>
            </a:r>
            <a:r>
              <a:rPr lang="en-US" baseline="0" dirty="0" smtClean="0"/>
              <a:t>   T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qm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≡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rm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(mod N).</a:t>
            </a:r>
            <a:r>
              <a:rPr lang="en-US" baseline="0" dirty="0" smtClean="0"/>
              <a:t>  </a:t>
            </a:r>
          </a:p>
          <a:p>
            <a:r>
              <a:rPr lang="en-US" baseline="0" dirty="0" smtClean="0"/>
              <a:t>So (q-r)m </a:t>
            </a:r>
            <a:r>
              <a:rPr lang="en-US" sz="1200" dirty="0" smtClean="0"/>
              <a:t>≡ 0 (mod N)</a:t>
            </a:r>
          </a:p>
          <a:p>
            <a:r>
              <a:rPr lang="en-US" sz="1200" dirty="0" smtClean="0"/>
              <a:t>Thus N divides (q-r)m.  </a:t>
            </a:r>
          </a:p>
          <a:p>
            <a:r>
              <a:rPr lang="en-US" sz="1200" dirty="0" smtClean="0"/>
              <a:t>GCD(</a:t>
            </a:r>
            <a:r>
              <a:rPr lang="en-US" sz="1200" dirty="0" err="1" smtClean="0"/>
              <a:t>m,N</a:t>
            </a:r>
            <a:r>
              <a:rPr lang="en-US" sz="1200" dirty="0" smtClean="0"/>
              <a:t>) = 1 (or else m would not have an inverse),  so N divides q-r.  </a:t>
            </a:r>
          </a:p>
          <a:p>
            <a:r>
              <a:rPr lang="en-US" sz="1200" dirty="0" smtClean="0"/>
              <a:t>But q and r are &lt; N.  So q-r must be 0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19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Theta(n^3) again.  We do Euclid, followed by multiplication.</a:t>
            </a:r>
          </a:p>
          <a:p>
            <a:endParaRPr lang="en-US" dirty="0" smtClean="0"/>
          </a:p>
          <a:p>
            <a:r>
              <a:rPr lang="en-US" dirty="0" smtClean="0"/>
              <a:t>This was rushed, so needs to be </a:t>
            </a:r>
            <a:r>
              <a:rPr lang="en-US" smtClean="0"/>
              <a:t>revisited next</a:t>
            </a:r>
            <a:r>
              <a:rPr lang="en-US" baseline="0" smtClean="0"/>
              <a:t>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67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90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07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429000"/>
            <a:ext cx="35814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Extended Euclid's Algorithm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Modular Division</a:t>
            </a:r>
          </a:p>
          <a:p>
            <a:endParaRPr lang="en-US" sz="2800" b="1" dirty="0"/>
          </a:p>
          <a:p>
            <a:r>
              <a:rPr lang="en-US" sz="2800" b="1" dirty="0" smtClean="0"/>
              <a:t>Fermat's little theorem intro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Primality</a:t>
            </a:r>
            <a:r>
              <a:rPr lang="en-US" dirty="0" smtClean="0"/>
              <a:t>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But  this approach is not very fast.  Factoring is harder than </a:t>
            </a:r>
            <a:r>
              <a:rPr lang="en-US" dirty="0" err="1" smtClean="0"/>
              <a:t>primality</a:t>
            </a:r>
            <a:r>
              <a:rPr lang="en-US" dirty="0" smtClean="0"/>
              <a:t> testing.</a:t>
            </a:r>
          </a:p>
          <a:p>
            <a:r>
              <a:rPr lang="en-US" dirty="0" smtClean="0"/>
              <a:t>Is there a way to tell whether a number is prime without actually factoring the number?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Like a few other things that we have done so far ion this course, this discussion follows </a:t>
            </a:r>
            <a:r>
              <a:rPr lang="en-US" sz="2000" dirty="0" err="1" smtClean="0"/>
              <a:t>Dasgupta</a:t>
            </a:r>
            <a:r>
              <a:rPr lang="en-US" sz="2000" dirty="0" smtClean="0"/>
              <a:t>, </a:t>
            </a:r>
            <a:r>
              <a:rPr lang="en-US" sz="2000" i="1" dirty="0" smtClean="0"/>
              <a:t>et. al.</a:t>
            </a:r>
            <a:r>
              <a:rPr lang="en-US" sz="2000" dirty="0" smtClean="0"/>
              <a:t>, </a:t>
            </a:r>
            <a:r>
              <a:rPr lang="en-US" sz="2000" i="1" dirty="0" err="1" smtClean="0"/>
              <a:t>Algortihms</a:t>
            </a:r>
            <a:r>
              <a:rPr lang="en-US" sz="2000" dirty="0" smtClean="0"/>
              <a:t> (McGraw-Hill 2008)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3134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Fermat's Little Theorem (1640 AD)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p is prime, then for every number a with 1 ≤ a &lt;p, a</a:t>
            </a:r>
            <a:r>
              <a:rPr lang="en-US" baseline="30000" dirty="0" smtClean="0"/>
              <a:t>p-1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p)</a:t>
            </a:r>
          </a:p>
          <a:p>
            <a:r>
              <a:rPr lang="en-US" b="1" dirty="0" smtClean="0"/>
              <a:t>Formulation 2:</a:t>
            </a:r>
            <a:r>
              <a:rPr lang="en-US" dirty="0" smtClean="0"/>
              <a:t> If p is prime, then for every number a with 1 ≤ a &lt;p, </a:t>
            </a:r>
            <a:r>
              <a:rPr lang="en-US" dirty="0" err="1" smtClean="0"/>
              <a:t>a</a:t>
            </a:r>
            <a:r>
              <a:rPr lang="en-US" baseline="30000" dirty="0" err="1" smtClean="0"/>
              <a:t>p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a (mod p)</a:t>
            </a:r>
          </a:p>
          <a:p>
            <a:r>
              <a:rPr lang="en-US" dirty="0" smtClean="0">
                <a:sym typeface="Symbol"/>
              </a:rPr>
              <a:t>These are clearly equivalent.</a:t>
            </a:r>
          </a:p>
          <a:p>
            <a:pPr lvl="1"/>
            <a:r>
              <a:rPr lang="en-US" dirty="0" smtClean="0">
                <a:sym typeface="Symbol"/>
              </a:rPr>
              <a:t>How do we get from each to the other?</a:t>
            </a:r>
          </a:p>
          <a:p>
            <a:r>
              <a:rPr lang="en-US" dirty="0" smtClean="0">
                <a:sym typeface="Symbol"/>
              </a:rPr>
              <a:t>We will examine a combinatorial proof of the first formulation.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12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/>
          <a:lstStyle/>
          <a:p>
            <a:r>
              <a:rPr lang="en-US" sz="4000" dirty="0" smtClean="0"/>
              <a:t>Fermat's Little Theorem: Proof (part 1)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</a:t>
            </a:r>
            <a:r>
              <a:rPr lang="en-US" b="1" dirty="0" smtClean="0"/>
              <a:t>p</a:t>
            </a:r>
            <a:r>
              <a:rPr lang="en-US" dirty="0" smtClean="0"/>
              <a:t> is prime, then for every number </a:t>
            </a:r>
            <a:r>
              <a:rPr lang="en-US" b="1" dirty="0" smtClean="0"/>
              <a:t>a</a:t>
            </a:r>
            <a:r>
              <a:rPr lang="en-US" dirty="0" smtClean="0"/>
              <a:t> with </a:t>
            </a:r>
            <a:br>
              <a:rPr lang="en-US" dirty="0" smtClean="0"/>
            </a:br>
            <a:r>
              <a:rPr lang="en-US" dirty="0" smtClean="0"/>
              <a:t>1 ≤ </a:t>
            </a:r>
            <a:r>
              <a:rPr lang="en-US" b="1" dirty="0" smtClean="0"/>
              <a:t>a</a:t>
            </a:r>
            <a:r>
              <a:rPr lang="en-US" dirty="0" smtClean="0"/>
              <a:t> &lt; </a:t>
            </a:r>
            <a:r>
              <a:rPr lang="en-US" b="1" dirty="0" smtClean="0"/>
              <a:t>p</a:t>
            </a:r>
            <a:r>
              <a:rPr lang="en-US" dirty="0" smtClean="0"/>
              <a:t>,  </a:t>
            </a:r>
            <a:r>
              <a:rPr lang="en-US" b="1" dirty="0" smtClean="0"/>
              <a:t>a</a:t>
            </a:r>
            <a:r>
              <a:rPr lang="en-US" b="1" baseline="30000" dirty="0" smtClean="0"/>
              <a:t>p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/>
              <a:t>Let S = {1, 2, …, </a:t>
            </a:r>
            <a:r>
              <a:rPr lang="en-US" b="1" dirty="0" smtClean="0"/>
              <a:t>p</a:t>
            </a:r>
            <a:r>
              <a:rPr lang="en-US" dirty="0" smtClean="0"/>
              <a:t>-1}</a:t>
            </a:r>
          </a:p>
          <a:p>
            <a:r>
              <a:rPr lang="en-US" b="1" dirty="0" smtClean="0"/>
              <a:t>Lemma</a:t>
            </a:r>
          </a:p>
          <a:p>
            <a:pPr lvl="1"/>
            <a:r>
              <a:rPr lang="en-US" dirty="0" smtClean="0"/>
              <a:t>For any nonzero integer </a:t>
            </a:r>
            <a:r>
              <a:rPr lang="en-US" b="1" dirty="0"/>
              <a:t>a</a:t>
            </a:r>
            <a:r>
              <a:rPr lang="en-US" dirty="0" smtClean="0"/>
              <a:t>, multiplying all of the numbers in S by </a:t>
            </a:r>
            <a:r>
              <a:rPr lang="en-US" b="1" dirty="0" smtClean="0"/>
              <a:t>a</a:t>
            </a:r>
            <a:r>
              <a:rPr lang="en-US" dirty="0" smtClean="0"/>
              <a:t> (mod </a:t>
            </a:r>
            <a:r>
              <a:rPr lang="en-US" b="1" dirty="0" smtClean="0"/>
              <a:t>p</a:t>
            </a:r>
            <a:r>
              <a:rPr lang="en-US" dirty="0" smtClean="0"/>
              <a:t>) permutes S</a:t>
            </a:r>
          </a:p>
          <a:p>
            <a:pPr lvl="1"/>
            <a:r>
              <a:rPr lang="en-US" dirty="0" smtClean="0"/>
              <a:t>I.e. {a</a:t>
            </a:r>
            <a:r>
              <a:rPr lang="en-US" dirty="0">
                <a:sym typeface="Wingdings" pitchFamily="2" charset="2"/>
              </a:rPr>
              <a:t> ∙ </a:t>
            </a:r>
            <a:r>
              <a:rPr lang="en-US" dirty="0" smtClean="0"/>
              <a:t>n (mod p) : </a:t>
            </a:r>
            <a:r>
              <a:rPr lang="en-US" dirty="0" err="1" smtClean="0"/>
              <a:t>n</a:t>
            </a:r>
            <a:r>
              <a:rPr lang="en-US" dirty="0" err="1" smtClean="0">
                <a:sym typeface="Symbol"/>
              </a:rPr>
              <a:t>S</a:t>
            </a:r>
            <a:r>
              <a:rPr lang="en-US" dirty="0" smtClean="0">
                <a:sym typeface="Symbol"/>
              </a:rPr>
              <a:t>} = S</a:t>
            </a:r>
            <a:endParaRPr lang="en-US" dirty="0" smtClean="0"/>
          </a:p>
          <a:p>
            <a:r>
              <a:rPr lang="en-US" b="1" dirty="0" smtClean="0"/>
              <a:t>Example:</a:t>
            </a:r>
            <a:r>
              <a:rPr lang="en-US" dirty="0" smtClean="0"/>
              <a:t>   </a:t>
            </a:r>
            <a:r>
              <a:rPr lang="en-US" b="1" dirty="0" smtClean="0"/>
              <a:t>p</a:t>
            </a:r>
            <a:r>
              <a:rPr lang="en-US" dirty="0" smtClean="0"/>
              <a:t>=7, a=3. </a:t>
            </a:r>
          </a:p>
          <a:p>
            <a:r>
              <a:rPr lang="en-US" b="1" dirty="0" smtClean="0">
                <a:sym typeface="Wingdings" pitchFamily="2" charset="2"/>
              </a:rPr>
              <a:t>Proof of the lemma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Suppose that 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∙i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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∙j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).  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Since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 is prime and </a:t>
            </a:r>
            <a:r>
              <a:rPr lang="en-US" sz="3100" b="1" dirty="0" smtClean="0">
                <a:sym typeface="Wingdings" pitchFamily="2" charset="2"/>
              </a:rPr>
              <a:t>a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 0, </a:t>
            </a:r>
            <a:r>
              <a:rPr lang="en-US" sz="3100" b="1" dirty="0" smtClean="0">
                <a:sym typeface="Symbol"/>
              </a:rPr>
              <a:t>a</a:t>
            </a:r>
            <a:r>
              <a:rPr lang="en-US" sz="3100" dirty="0" smtClean="0">
                <a:sym typeface="Symbol"/>
              </a:rPr>
              <a:t> has an inverse.</a:t>
            </a:r>
          </a:p>
          <a:p>
            <a:pPr lvl="1"/>
            <a:r>
              <a:rPr lang="en-US" sz="3100" dirty="0" smtClean="0">
                <a:sym typeface="Symbol"/>
              </a:rPr>
              <a:t>Multiplying both sides by </a:t>
            </a:r>
            <a:r>
              <a:rPr lang="en-US" sz="3100" b="1" dirty="0" smtClean="0">
                <a:sym typeface="Symbol"/>
              </a:rPr>
              <a:t>a</a:t>
            </a:r>
            <a:r>
              <a:rPr lang="en-US" sz="3100" baseline="30000" dirty="0" smtClean="0">
                <a:sym typeface="Symbol"/>
              </a:rPr>
              <a:t>-1</a:t>
            </a:r>
            <a:r>
              <a:rPr lang="en-US" sz="3100" dirty="0" smtClean="0">
                <a:sym typeface="Symbol"/>
              </a:rPr>
              <a:t> yields </a:t>
            </a:r>
            <a:r>
              <a:rPr lang="en-US" sz="3100" dirty="0" err="1" smtClean="0">
                <a:sym typeface="Wingdings" pitchFamily="2" charset="2"/>
              </a:rPr>
              <a:t>i</a:t>
            </a:r>
            <a:r>
              <a:rPr lang="en-US" sz="3100" dirty="0" smtClean="0">
                <a:sym typeface="Wingdings" pitchFamily="2" charset="2"/>
              </a:rPr>
              <a:t> </a:t>
            </a:r>
            <a:r>
              <a:rPr lang="en-US" sz="3100" dirty="0" smtClean="0">
                <a:sym typeface="Symbol"/>
              </a:rPr>
              <a:t> </a:t>
            </a:r>
            <a:r>
              <a:rPr lang="en-US" sz="3100" dirty="0" smtClean="0">
                <a:sym typeface="Wingdings" pitchFamily="2" charset="2"/>
              </a:rPr>
              <a:t>j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).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Thus, multiplying the elements of S by </a:t>
            </a:r>
            <a:r>
              <a:rPr lang="en-US" sz="3100" b="1" dirty="0" smtClean="0">
                <a:sym typeface="Wingdings" pitchFamily="2" charset="2"/>
              </a:rPr>
              <a:t>a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 takes each element to a different element of S.</a:t>
            </a:r>
          </a:p>
          <a:p>
            <a:pPr lvl="1"/>
            <a:r>
              <a:rPr lang="en-US" sz="3100" dirty="0" smtClean="0">
                <a:sym typeface="Wingdings" pitchFamily="2" charset="2"/>
              </a:rPr>
              <a:t>Thus (by the pigeonhole principle), every number </a:t>
            </a:r>
            <a:br>
              <a:rPr lang="en-US" sz="3100" dirty="0" smtClean="0">
                <a:sym typeface="Wingdings" pitchFamily="2" charset="2"/>
              </a:rPr>
            </a:br>
            <a:r>
              <a:rPr lang="en-US" sz="3100" dirty="0" smtClean="0">
                <a:sym typeface="Wingdings" pitchFamily="2" charset="2"/>
              </a:rPr>
              <a:t>1..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-1 is </a:t>
            </a:r>
            <a:r>
              <a:rPr lang="en-US" sz="3100" b="1" dirty="0" err="1" smtClean="0">
                <a:sym typeface="Wingdings" pitchFamily="2" charset="2"/>
              </a:rPr>
              <a:t>a</a:t>
            </a:r>
            <a:r>
              <a:rPr lang="en-US" sz="3100" dirty="0" err="1" smtClean="0">
                <a:sym typeface="Wingdings" pitchFamily="2" charset="2"/>
              </a:rPr>
              <a:t>∙i</a:t>
            </a:r>
            <a:r>
              <a:rPr lang="en-US" sz="3100" dirty="0" smtClean="0">
                <a:sym typeface="Wingdings" pitchFamily="2" charset="2"/>
              </a:rPr>
              <a:t> (mod </a:t>
            </a:r>
            <a:r>
              <a:rPr lang="en-US" sz="3100" b="1" dirty="0" smtClean="0">
                <a:sym typeface="Wingdings" pitchFamily="2" charset="2"/>
              </a:rPr>
              <a:t>p</a:t>
            </a:r>
            <a:r>
              <a:rPr lang="en-US" sz="3100" dirty="0" smtClean="0">
                <a:sym typeface="Wingdings" pitchFamily="2" charset="2"/>
              </a:rPr>
              <a:t>) for some i in 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798460"/>
              </p:ext>
            </p:extLst>
          </p:nvPr>
        </p:nvGraphicFramePr>
        <p:xfrm>
          <a:off x="5257800" y="2963333"/>
          <a:ext cx="3124199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3400"/>
                <a:gridCol w="381000"/>
                <a:gridCol w="304800"/>
                <a:gridCol w="457200"/>
                <a:gridCol w="457200"/>
                <a:gridCol w="457200"/>
                <a:gridCol w="5333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i</a:t>
                      </a:r>
                      <a:endParaRPr lang="en-US" sz="2400" b="1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3i</a:t>
                      </a:r>
                      <a:endParaRPr lang="en-US" sz="2400" b="1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4</a:t>
                      </a:r>
                      <a:endParaRPr lang="en-US" sz="2400" dirty="0"/>
                    </a:p>
                  </a:txBody>
                  <a:tcPr anchor="ctr" anchorCtr="1">
                    <a:solidFill>
                      <a:srgbClr val="FF979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670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Fermat's Little Theorem: Proof (part 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</a:t>
            </a:r>
            <a:r>
              <a:rPr lang="en-US" b="1" dirty="0" smtClean="0"/>
              <a:t>p</a:t>
            </a:r>
            <a:r>
              <a:rPr lang="en-US" dirty="0" smtClean="0"/>
              <a:t> is prime, then for every number </a:t>
            </a:r>
            <a:r>
              <a:rPr lang="en-US" b="1" dirty="0" smtClean="0"/>
              <a:t>a</a:t>
            </a:r>
            <a:r>
              <a:rPr lang="en-US" dirty="0" smtClean="0"/>
              <a:t> with 1 ≤ </a:t>
            </a:r>
            <a:r>
              <a:rPr lang="en-US" b="1" dirty="0" smtClean="0"/>
              <a:t>a</a:t>
            </a:r>
            <a:r>
              <a:rPr lang="en-US" dirty="0" smtClean="0"/>
              <a:t> &lt;p,  </a:t>
            </a:r>
            <a:br>
              <a:rPr lang="en-US" dirty="0" smtClean="0"/>
            </a:br>
            <a:r>
              <a:rPr lang="en-US" dirty="0" smtClean="0"/>
              <a:t>       </a:t>
            </a:r>
            <a:r>
              <a:rPr lang="en-US" b="1" dirty="0" smtClean="0"/>
              <a:t>a</a:t>
            </a:r>
            <a:r>
              <a:rPr lang="en-US" b="1" baseline="30000" dirty="0" smtClean="0"/>
              <a:t>p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/>
              <a:t>Let S = {1, 2, …, </a:t>
            </a:r>
            <a:r>
              <a:rPr lang="en-US" b="1" dirty="0" smtClean="0"/>
              <a:t>p</a:t>
            </a:r>
            <a:r>
              <a:rPr lang="en-US" dirty="0" smtClean="0"/>
              <a:t>-1}</a:t>
            </a:r>
          </a:p>
          <a:p>
            <a:r>
              <a:rPr lang="en-US" b="1" dirty="0" smtClean="0"/>
              <a:t>Recap of the Lemma:   </a:t>
            </a:r>
            <a:br>
              <a:rPr lang="en-US" b="1" dirty="0" smtClean="0"/>
            </a:br>
            <a:r>
              <a:rPr lang="en-US" b="1" dirty="0" smtClean="0"/>
              <a:t>    </a:t>
            </a:r>
            <a:r>
              <a:rPr lang="en-US" dirty="0" smtClean="0"/>
              <a:t>Multiplying all of the numbers in S </a:t>
            </a:r>
            <a:br>
              <a:rPr lang="en-US" dirty="0" smtClean="0"/>
            </a:br>
            <a:r>
              <a:rPr lang="en-US" dirty="0" smtClean="0"/>
              <a:t>by </a:t>
            </a:r>
            <a:r>
              <a:rPr lang="en-US" b="1" dirty="0" smtClean="0"/>
              <a:t>a</a:t>
            </a:r>
            <a:r>
              <a:rPr lang="en-US" dirty="0" smtClean="0"/>
              <a:t> (mod </a:t>
            </a:r>
            <a:r>
              <a:rPr lang="en-US" b="1" dirty="0" smtClean="0"/>
              <a:t>p</a:t>
            </a:r>
            <a:r>
              <a:rPr lang="en-US" dirty="0" smtClean="0"/>
              <a:t>) permutes S</a:t>
            </a:r>
          </a:p>
          <a:p>
            <a:r>
              <a:rPr lang="en-US" sz="2700" b="1" dirty="0" smtClean="0"/>
              <a:t>Therefore:</a:t>
            </a:r>
            <a:r>
              <a:rPr lang="en-US" sz="2700" dirty="0" smtClean="0"/>
              <a:t> </a:t>
            </a:r>
            <a:br>
              <a:rPr lang="en-US" sz="2700" dirty="0" smtClean="0"/>
            </a:br>
            <a:r>
              <a:rPr lang="en-US" sz="2700" dirty="0" smtClean="0"/>
              <a:t>   {1, 2, …, </a:t>
            </a:r>
            <a:r>
              <a:rPr lang="en-US" sz="2700" b="1" dirty="0" smtClean="0"/>
              <a:t>p</a:t>
            </a:r>
            <a:r>
              <a:rPr lang="en-US" sz="2700" dirty="0" smtClean="0"/>
              <a:t>-1} = {</a:t>
            </a:r>
            <a:r>
              <a:rPr lang="en-US" sz="2700" b="1" dirty="0" smtClean="0"/>
              <a:t>a</a:t>
            </a:r>
            <a:r>
              <a:rPr lang="en-US" sz="2700" dirty="0" smtClean="0"/>
              <a:t>∙1 (mod </a:t>
            </a:r>
            <a:r>
              <a:rPr lang="en-US" sz="2700" b="1" dirty="0" smtClean="0"/>
              <a:t>p)</a:t>
            </a:r>
            <a:r>
              <a:rPr lang="en-US" sz="2700" dirty="0" smtClean="0"/>
              <a:t>, </a:t>
            </a:r>
            <a:r>
              <a:rPr lang="en-US" sz="2700" b="1" dirty="0" smtClean="0"/>
              <a:t>a</a:t>
            </a:r>
            <a:r>
              <a:rPr lang="en-US" sz="2700" dirty="0" smtClean="0"/>
              <a:t>∙2 (mod </a:t>
            </a:r>
            <a:r>
              <a:rPr lang="en-US" sz="2700" b="1" dirty="0" smtClean="0"/>
              <a:t>p)</a:t>
            </a:r>
            <a:r>
              <a:rPr lang="en-US" sz="2700" dirty="0" smtClean="0"/>
              <a:t>, … </a:t>
            </a:r>
            <a:r>
              <a:rPr lang="en-US" sz="2700" b="1" dirty="0" smtClean="0"/>
              <a:t>a</a:t>
            </a:r>
            <a:r>
              <a:rPr lang="en-US" sz="2700" dirty="0" smtClean="0"/>
              <a:t>∙(</a:t>
            </a:r>
            <a:r>
              <a:rPr lang="en-US" sz="2700" b="1" dirty="0" smtClean="0"/>
              <a:t>p</a:t>
            </a:r>
            <a:r>
              <a:rPr lang="en-US" sz="2700" dirty="0" smtClean="0"/>
              <a:t>-1) (mod </a:t>
            </a:r>
            <a:r>
              <a:rPr lang="en-US" sz="2700" b="1" dirty="0" smtClean="0"/>
              <a:t>p)</a:t>
            </a:r>
            <a:r>
              <a:rPr lang="en-US" sz="2700" dirty="0" smtClean="0"/>
              <a:t>}</a:t>
            </a:r>
            <a:endParaRPr lang="en-US" sz="2300" dirty="0" smtClean="0"/>
          </a:p>
          <a:p>
            <a:r>
              <a:rPr lang="en-US" dirty="0" smtClean="0"/>
              <a:t>Take the product of all of the elements on each side .</a:t>
            </a:r>
            <a:br>
              <a:rPr lang="en-US" dirty="0" smtClean="0"/>
            </a:br>
            <a:r>
              <a:rPr lang="en-US" dirty="0" smtClean="0"/>
              <a:t>   (</a:t>
            </a:r>
            <a:r>
              <a:rPr lang="en-US" b="1" dirty="0" smtClean="0"/>
              <a:t>p</a:t>
            </a:r>
            <a:r>
              <a:rPr lang="en-US" dirty="0" smtClean="0"/>
              <a:t>-1)! </a:t>
            </a:r>
            <a:r>
              <a:rPr lang="en-US" dirty="0" smtClean="0">
                <a:sym typeface="Symbol"/>
              </a:rPr>
              <a:t> </a:t>
            </a:r>
            <a:r>
              <a:rPr lang="en-US" b="1" dirty="0" smtClean="0">
                <a:sym typeface="Symbol"/>
              </a:rPr>
              <a:t>a</a:t>
            </a:r>
            <a:r>
              <a:rPr lang="en-US" b="1" baseline="30000" dirty="0" smtClean="0">
                <a:sym typeface="Symbol"/>
              </a:rPr>
              <a:t>p-1</a:t>
            </a:r>
            <a:r>
              <a:rPr lang="en-US" dirty="0" smtClean="0"/>
              <a:t>(</a:t>
            </a:r>
            <a:r>
              <a:rPr lang="en-US" b="1" dirty="0" smtClean="0"/>
              <a:t>p</a:t>
            </a:r>
            <a:r>
              <a:rPr lang="en-US" dirty="0" smtClean="0"/>
              <a:t>-1)!</a:t>
            </a:r>
            <a:r>
              <a:rPr lang="en-US" dirty="0" smtClean="0">
                <a:sym typeface="Symbol"/>
              </a:rPr>
              <a:t> (mod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)</a:t>
            </a:r>
          </a:p>
          <a:p>
            <a:r>
              <a:rPr lang="en-US" dirty="0" smtClean="0">
                <a:sym typeface="Symbol"/>
              </a:rPr>
              <a:t>Since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 is prime, (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-1)! is relatively prime to </a:t>
            </a:r>
            <a:r>
              <a:rPr lang="en-US" b="1" dirty="0" smtClean="0">
                <a:sym typeface="Symbol"/>
              </a:rPr>
              <a:t>p</a:t>
            </a:r>
            <a:r>
              <a:rPr lang="en-US" dirty="0" smtClean="0">
                <a:sym typeface="Symbol"/>
              </a:rPr>
              <a:t>, so we can divide both sides by it to get the desired result: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</a:t>
            </a:r>
            <a:r>
              <a:rPr lang="en-US" b="1" dirty="0"/>
              <a:t>a</a:t>
            </a:r>
            <a:r>
              <a:rPr lang="en-US" b="1" baseline="30000" dirty="0"/>
              <a:t>p</a:t>
            </a:r>
            <a:r>
              <a:rPr lang="en-US" baseline="30000" dirty="0"/>
              <a:t>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</a:t>
            </a:r>
            <a:r>
              <a:rPr lang="en-US" b="1" dirty="0">
                <a:sym typeface="Symbol"/>
              </a:rPr>
              <a:t>p</a:t>
            </a:r>
            <a:r>
              <a:rPr lang="en-US" dirty="0">
                <a:sym typeface="Symbol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71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Recap: Fermat's Little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Formulation 1:</a:t>
            </a:r>
            <a:r>
              <a:rPr lang="en-US" dirty="0" smtClean="0"/>
              <a:t> If p is prime, then for every number a with 1 ≤ a &lt;p, a</a:t>
            </a:r>
            <a:r>
              <a:rPr lang="en-US" baseline="30000" dirty="0" smtClean="0"/>
              <a:t>p-1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p)</a:t>
            </a:r>
          </a:p>
          <a:p>
            <a:r>
              <a:rPr lang="en-US" b="1" dirty="0" smtClean="0"/>
              <a:t>Formulation 2:</a:t>
            </a:r>
            <a:r>
              <a:rPr lang="en-US" dirty="0" smtClean="0"/>
              <a:t> If p is prime, then for every number a with 1 ≤ a &lt;p, </a:t>
            </a:r>
            <a:r>
              <a:rPr lang="en-US" dirty="0" err="1" smtClean="0"/>
              <a:t>a</a:t>
            </a:r>
            <a:r>
              <a:rPr lang="en-US" baseline="30000" dirty="0" err="1" smtClean="0"/>
              <a:t>p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a (mod p)</a:t>
            </a:r>
          </a:p>
          <a:p>
            <a:pPr marL="0" indent="0">
              <a:buNone/>
            </a:pPr>
            <a:r>
              <a:rPr lang="en-US" dirty="0" smtClean="0"/>
              <a:t>Memorize this one.  Know how to prove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Easy Primality 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943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Is N prime?</a:t>
            </a:r>
          </a:p>
          <a:p>
            <a:r>
              <a:rPr lang="en-US" dirty="0" smtClean="0"/>
              <a:t>Pick some </a:t>
            </a:r>
            <a:r>
              <a:rPr lang="en-US" b="1" dirty="0" smtClean="0"/>
              <a:t>a</a:t>
            </a:r>
            <a:r>
              <a:rPr lang="en-US" dirty="0" smtClean="0"/>
              <a:t> with 1 &lt; </a:t>
            </a:r>
            <a:r>
              <a:rPr lang="en-US" b="1" dirty="0" smtClean="0"/>
              <a:t>a</a:t>
            </a:r>
            <a:r>
              <a:rPr lang="en-US" dirty="0" smtClean="0"/>
              <a:t> &lt; N</a:t>
            </a:r>
          </a:p>
          <a:p>
            <a:r>
              <a:rPr lang="en-US" dirty="0" smtClean="0"/>
              <a:t>Is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N)?</a:t>
            </a:r>
          </a:p>
          <a:p>
            <a:r>
              <a:rPr lang="en-US" dirty="0" smtClean="0"/>
              <a:t>If so, N is prime; if not, N is composite</a:t>
            </a:r>
          </a:p>
          <a:p>
            <a:r>
              <a:rPr lang="en-US" dirty="0" smtClean="0"/>
              <a:t>Nice try, but…</a:t>
            </a:r>
          </a:p>
          <a:p>
            <a:pPr lvl="1"/>
            <a:r>
              <a:rPr lang="en-US" dirty="0" smtClean="0"/>
              <a:t>Fermat's Little Theorem is </a:t>
            </a:r>
            <a:r>
              <a:rPr lang="en-US" u="sng" dirty="0" smtClean="0"/>
              <a:t>not</a:t>
            </a:r>
            <a:r>
              <a:rPr lang="en-US" dirty="0" smtClean="0"/>
              <a:t> an "if and only if" condition.</a:t>
            </a:r>
          </a:p>
          <a:p>
            <a:pPr lvl="1"/>
            <a:r>
              <a:rPr lang="en-US" dirty="0" smtClean="0"/>
              <a:t>It doesn't say what happens when N is </a:t>
            </a:r>
            <a:r>
              <a:rPr lang="en-US" u="sng" dirty="0" smtClean="0"/>
              <a:t>not</a:t>
            </a:r>
            <a:r>
              <a:rPr lang="en-US" dirty="0" smtClean="0"/>
              <a:t> prime.</a:t>
            </a:r>
          </a:p>
          <a:p>
            <a:pPr lvl="1"/>
            <a:r>
              <a:rPr lang="en-US" dirty="0"/>
              <a:t>N may not be prime, but we might just happen to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pick </a:t>
            </a:r>
            <a:r>
              <a:rPr lang="en-US" dirty="0"/>
              <a:t>an </a:t>
            </a:r>
            <a:r>
              <a:rPr lang="en-US" b="1" dirty="0"/>
              <a:t>a</a:t>
            </a:r>
            <a:r>
              <a:rPr lang="en-US" dirty="0"/>
              <a:t> for which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>
                <a:sym typeface="Symbol"/>
              </a:rPr>
              <a:t> 1 (mod N)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b="1" dirty="0" smtClean="0"/>
              <a:t>Example:</a:t>
            </a:r>
            <a:r>
              <a:rPr lang="en-US" dirty="0" smtClean="0"/>
              <a:t>  341 is not prime (it is 11∙31), but </a:t>
            </a:r>
            <a:r>
              <a:rPr lang="en-US" b="1" dirty="0" smtClean="0"/>
              <a:t>2</a:t>
            </a:r>
            <a:r>
              <a:rPr lang="en-US" baseline="30000" dirty="0" smtClean="0"/>
              <a:t>340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341)</a:t>
            </a:r>
          </a:p>
          <a:p>
            <a:r>
              <a:rPr lang="en-US" b="1" dirty="0" smtClean="0">
                <a:sym typeface="Symbol"/>
              </a:rPr>
              <a:t>Definition: </a:t>
            </a:r>
            <a:r>
              <a:rPr lang="en-US" dirty="0" smtClean="0">
                <a:sym typeface="Symbol"/>
              </a:rPr>
              <a:t>We say that a number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passes the Fermat test </a:t>
            </a:r>
            <a:br>
              <a:rPr lang="en-US" b="1" dirty="0" smtClean="0">
                <a:solidFill>
                  <a:srgbClr val="FF0000"/>
                </a:solidFill>
                <a:sym typeface="Symbol"/>
              </a:rPr>
            </a:br>
            <a:r>
              <a:rPr lang="en-US" dirty="0" smtClean="0">
                <a:sym typeface="Symbol"/>
              </a:rPr>
              <a:t>if </a:t>
            </a:r>
            <a:r>
              <a:rPr lang="en-US" b="1" dirty="0"/>
              <a:t>a</a:t>
            </a:r>
            <a:r>
              <a:rPr lang="en-US" baseline="30000" dirty="0"/>
              <a:t>N-1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 1 (mod N</a:t>
            </a:r>
            <a:r>
              <a:rPr lang="en-US" dirty="0" smtClean="0">
                <a:sym typeface="Symbol"/>
              </a:rPr>
              <a:t>).  If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passes the </a:t>
            </a:r>
            <a:r>
              <a:rPr lang="en-US" dirty="0">
                <a:sym typeface="Symbol"/>
              </a:rPr>
              <a:t>F</a:t>
            </a:r>
            <a:r>
              <a:rPr lang="en-US" dirty="0" smtClean="0">
                <a:sym typeface="Symbol"/>
              </a:rPr>
              <a:t>ermat test but N is composite, then 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is called a </a:t>
            </a:r>
            <a:r>
              <a:rPr lang="en-US" sz="3100" b="1" dirty="0">
                <a:solidFill>
                  <a:srgbClr val="FF0000"/>
                </a:solidFill>
                <a:sym typeface="Symbol"/>
              </a:rPr>
              <a:t>Fermat </a:t>
            </a:r>
            <a:r>
              <a:rPr lang="en-US" sz="3100" b="1" dirty="0" smtClean="0">
                <a:solidFill>
                  <a:srgbClr val="FF0000"/>
                </a:solidFill>
                <a:sym typeface="Symbol"/>
              </a:rPr>
              <a:t>liar</a:t>
            </a:r>
            <a:r>
              <a:rPr lang="en-US" sz="3100" dirty="0">
                <a:sym typeface="Symbol"/>
              </a:rPr>
              <a:t>,</a:t>
            </a:r>
            <a:r>
              <a:rPr lang="en-US" sz="3100" b="1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dirty="0" smtClean="0">
                <a:sym typeface="Symbol"/>
              </a:rPr>
              <a:t>and N is a </a:t>
            </a:r>
            <a:r>
              <a:rPr lang="en-US" sz="3100" b="1" dirty="0">
                <a:solidFill>
                  <a:srgbClr val="FF0000"/>
                </a:solidFill>
                <a:sym typeface="Symbol"/>
              </a:rPr>
              <a:t>Fermat </a:t>
            </a:r>
            <a:r>
              <a:rPr lang="en-US" sz="3100" b="1" dirty="0" err="1">
                <a:solidFill>
                  <a:srgbClr val="FF0000"/>
                </a:solidFill>
                <a:sym typeface="Symbol"/>
              </a:rPr>
              <a:t>pseudoprime</a:t>
            </a:r>
            <a:r>
              <a:rPr lang="en-US" dirty="0" smtClean="0">
                <a:sym typeface="Symbol"/>
              </a:rPr>
              <a:t>.</a:t>
            </a:r>
            <a:endParaRPr lang="en-US" dirty="0" smtClean="0">
              <a:sym typeface="Symbol"/>
            </a:endParaRPr>
          </a:p>
          <a:p>
            <a:r>
              <a:rPr lang="en-US" sz="3100" b="1" dirty="0">
                <a:solidFill>
                  <a:srgbClr val="FF0000"/>
                </a:solidFill>
                <a:sym typeface="Symbol"/>
              </a:rPr>
              <a:t>We can hope that </a:t>
            </a:r>
            <a:br>
              <a:rPr lang="en-US" sz="3100" b="1" dirty="0">
                <a:solidFill>
                  <a:srgbClr val="FF0000"/>
                </a:solidFill>
                <a:sym typeface="Symbol"/>
              </a:rPr>
            </a:br>
            <a:r>
              <a:rPr lang="en-US" dirty="0" smtClean="0">
                <a:sym typeface="Symbol"/>
              </a:rPr>
              <a:t>if </a:t>
            </a:r>
            <a:r>
              <a:rPr lang="en-US" dirty="0" smtClean="0">
                <a:sym typeface="Symbol"/>
              </a:rPr>
              <a:t>N is composite, then </a:t>
            </a:r>
            <a:r>
              <a:rPr lang="en-US" u="sng" dirty="0" smtClean="0">
                <a:sym typeface="Symbol"/>
              </a:rPr>
              <a:t>many</a:t>
            </a:r>
            <a:r>
              <a:rPr lang="en-US" dirty="0" smtClean="0">
                <a:sym typeface="Symbol"/>
              </a:rPr>
              <a:t> values of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will </a:t>
            </a:r>
            <a:r>
              <a:rPr lang="en-US" dirty="0" smtClean="0">
                <a:sym typeface="Symbol"/>
              </a:rPr>
              <a:t>fail the </a:t>
            </a:r>
            <a:r>
              <a:rPr lang="en-US" dirty="0" smtClean="0">
                <a:sym typeface="Symbol"/>
              </a:rPr>
              <a:t>Fermat test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It turns out that this hope is well-founded</a:t>
            </a:r>
          </a:p>
          <a:p>
            <a:r>
              <a:rPr lang="en-US" dirty="0">
                <a:sym typeface="Symbol"/>
              </a:rPr>
              <a:t>If any integer that is relatively prime to N fails the test, then at least half of the numbers </a:t>
            </a:r>
            <a:r>
              <a:rPr lang="en-US" b="1" dirty="0">
                <a:sym typeface="Symbol"/>
              </a:rPr>
              <a:t>a</a:t>
            </a:r>
            <a:r>
              <a:rPr lang="en-US" dirty="0">
                <a:sym typeface="Symbol"/>
              </a:rPr>
              <a:t> such that 1 ≤ a &lt; N also fail it.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914400"/>
            <a:ext cx="1981200" cy="1144929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400" dirty="0" smtClean="0"/>
              <a:t>"composite"  means </a:t>
            </a:r>
            <a:br>
              <a:rPr lang="en-US" sz="2400" dirty="0" smtClean="0"/>
            </a:br>
            <a:r>
              <a:rPr lang="en-US" sz="2400" dirty="0" smtClean="0"/>
              <a:t>"not prime"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04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</a:t>
            </a:r>
            <a:r>
              <a:rPr lang="en-US" dirty="0" smtClean="0"/>
              <a:t>“Fermat liars"?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If N is composite, suppose we randomly pick an </a:t>
            </a:r>
            <a:r>
              <a:rPr lang="en-US" b="1" dirty="0" smtClean="0"/>
              <a:t>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such that 1 ≤ </a:t>
            </a:r>
            <a:r>
              <a:rPr lang="en-US" b="1" dirty="0" smtClean="0"/>
              <a:t>a </a:t>
            </a:r>
            <a:r>
              <a:rPr lang="en-US" dirty="0" smtClean="0"/>
              <a:t>&lt; N. I</a:t>
            </a:r>
          </a:p>
          <a:p>
            <a:r>
              <a:rPr lang="en-US" dirty="0" smtClean="0"/>
              <a:t>f </a:t>
            </a:r>
            <a:r>
              <a:rPr lang="en-US" dirty="0" err="1" smtClean="0"/>
              <a:t>gcd</a:t>
            </a:r>
            <a:r>
              <a:rPr lang="en-US" dirty="0" smtClean="0"/>
              <a:t>(a, N) = 1, how likely is it that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is </a:t>
            </a:r>
            <a:r>
              <a:rPr lang="en-US" dirty="0">
                <a:sym typeface="Symbol"/>
              </a:rPr>
              <a:t> </a:t>
            </a:r>
            <a:r>
              <a:rPr lang="en-US" dirty="0" smtClean="0"/>
              <a:t>1 (mod n)?</a:t>
            </a:r>
          </a:p>
          <a:p>
            <a:r>
              <a:rPr lang="en-US" dirty="0" smtClean="0"/>
              <a:t>If </a:t>
            </a:r>
            <a:r>
              <a:rPr lang="en-US" b="1" dirty="0" smtClean="0"/>
              <a:t>a</a:t>
            </a:r>
            <a:r>
              <a:rPr lang="en-US" baseline="30000" dirty="0" smtClean="0"/>
              <a:t>N-1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</a:t>
            </a:r>
            <a:r>
              <a:rPr lang="en-US" dirty="0" smtClean="0"/>
              <a:t>1 (mod n) for </a:t>
            </a:r>
            <a:r>
              <a:rPr lang="en-US" i="1" dirty="0" smtClean="0"/>
              <a:t>some</a:t>
            </a:r>
            <a:r>
              <a:rPr lang="en-US" dirty="0" smtClean="0"/>
              <a:t> </a:t>
            </a:r>
            <a:r>
              <a:rPr lang="en-US" b="1" dirty="0" smtClean="0"/>
              <a:t>a</a:t>
            </a:r>
            <a:r>
              <a:rPr lang="en-US" dirty="0" smtClean="0"/>
              <a:t> that is relatively prime to N, then this must also be true for at least half of the choices of </a:t>
            </a:r>
            <a:r>
              <a:rPr lang="en-US" b="1" dirty="0" smtClean="0"/>
              <a:t>a</a:t>
            </a:r>
            <a:r>
              <a:rPr lang="en-US" dirty="0" smtClean="0"/>
              <a:t> &lt; N.</a:t>
            </a:r>
          </a:p>
          <a:p>
            <a:pPr lvl="1"/>
            <a:r>
              <a:rPr lang="en-US" dirty="0" smtClean="0"/>
              <a:t>Let b be some number (if any exist) that passes the Fermat test, i.e. b</a:t>
            </a:r>
            <a:r>
              <a:rPr lang="en-US" baseline="30000" dirty="0" smtClean="0"/>
              <a:t>N-1 </a:t>
            </a:r>
            <a:r>
              <a:rPr lang="en-US" dirty="0" smtClean="0">
                <a:sym typeface="Symbol"/>
              </a:rPr>
              <a:t> 1 (mod N).</a:t>
            </a:r>
          </a:p>
          <a:p>
            <a:pPr lvl="1"/>
            <a:r>
              <a:rPr lang="en-US" dirty="0" smtClean="0">
                <a:sym typeface="Symbol"/>
              </a:rPr>
              <a:t>Then the number </a:t>
            </a:r>
            <a:r>
              <a:rPr lang="en-US" dirty="0" err="1" smtClean="0">
                <a:sym typeface="Symbol"/>
              </a:rPr>
              <a:t>a∙b</a:t>
            </a:r>
            <a:r>
              <a:rPr lang="en-US" dirty="0" smtClean="0">
                <a:sym typeface="Symbol"/>
              </a:rPr>
              <a:t> fails the test:</a:t>
            </a:r>
          </a:p>
          <a:p>
            <a:pPr lvl="2"/>
            <a:r>
              <a:rPr lang="en-US" dirty="0" smtClean="0">
                <a:sym typeface="Symbol"/>
              </a:rPr>
              <a:t>(</a:t>
            </a:r>
            <a:r>
              <a:rPr lang="en-US" dirty="0" err="1" smtClean="0">
                <a:sym typeface="Symbol"/>
              </a:rPr>
              <a:t>ab</a:t>
            </a:r>
            <a:r>
              <a:rPr lang="en-US" dirty="0" smtClean="0">
                <a:sym typeface="Symbol"/>
              </a:rPr>
              <a:t>)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 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b</a:t>
            </a:r>
            <a:r>
              <a:rPr lang="en-US" baseline="30000" dirty="0" smtClean="0">
                <a:sym typeface="Symbol"/>
              </a:rPr>
              <a:t>N-1 </a:t>
            </a:r>
            <a:r>
              <a:rPr lang="en-US" dirty="0" smtClean="0">
                <a:sym typeface="Symbol"/>
              </a:rPr>
              <a:t> a</a:t>
            </a:r>
            <a:r>
              <a:rPr lang="en-US" baseline="30000" dirty="0" smtClean="0">
                <a:sym typeface="Symbol"/>
              </a:rPr>
              <a:t>N-1</a:t>
            </a:r>
            <a:r>
              <a:rPr lang="en-US" dirty="0" smtClean="0">
                <a:sym typeface="Symbol"/>
              </a:rPr>
              <a:t>, which is  not congruent to 1 mod N.</a:t>
            </a:r>
          </a:p>
          <a:p>
            <a:pPr lvl="1"/>
            <a:r>
              <a:rPr lang="en-US" dirty="0" smtClean="0">
                <a:sym typeface="Symbol"/>
              </a:rPr>
              <a:t>Diagram on whiteboard.</a:t>
            </a:r>
          </a:p>
          <a:p>
            <a:pPr lvl="1"/>
            <a:r>
              <a:rPr lang="en-US" dirty="0" smtClean="0">
                <a:sym typeface="Symbol"/>
              </a:rPr>
              <a:t>For a fixed </a:t>
            </a:r>
            <a:r>
              <a:rPr lang="en-US" b="1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, f: </a:t>
            </a:r>
            <a:r>
              <a:rPr lang="en-US" dirty="0" err="1" smtClean="0">
                <a:sym typeface="Symbol"/>
              </a:rPr>
              <a:t>bab</a:t>
            </a:r>
            <a:r>
              <a:rPr lang="en-US" dirty="0" smtClean="0">
                <a:sym typeface="Symbol"/>
              </a:rPr>
              <a:t> is a one-to-one function on the set of b's that pass the Fermat test, </a:t>
            </a:r>
          </a:p>
          <a:p>
            <a:pPr lvl="1"/>
            <a:r>
              <a:rPr lang="en-US" dirty="0" smtClean="0">
                <a:sym typeface="Symbol"/>
              </a:rPr>
              <a:t>so there are at least as many numbers that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fail the Fermat test as pass it.</a:t>
            </a:r>
          </a:p>
          <a:p>
            <a:r>
              <a:rPr lang="en-US" dirty="0" smtClean="0">
                <a:sym typeface="Symbol"/>
              </a:rPr>
              <a:t>Continued next session …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752600" y="2286000"/>
            <a:ext cx="76200" cy="228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48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>
            <a:normAutofit/>
          </a:bodyPr>
          <a:lstStyle/>
          <a:p>
            <a:r>
              <a:rPr lang="en-US" b="1" dirty="0" smtClean="0"/>
              <a:t>Student Questions</a:t>
            </a:r>
          </a:p>
          <a:p>
            <a:r>
              <a:rPr lang="en-US" dirty="0" smtClean="0"/>
              <a:t>Be sure to </a:t>
            </a:r>
            <a:r>
              <a:rPr lang="en-US" dirty="0"/>
              <a:t>read today’s </a:t>
            </a:r>
            <a:r>
              <a:rPr lang="en-US" dirty="0" smtClean="0"/>
              <a:t>announcements, especially </a:t>
            </a:r>
            <a:r>
              <a:rPr lang="en-US" dirty="0"/>
              <a:t>the </a:t>
            </a:r>
            <a:r>
              <a:rPr lang="en-US" dirty="0" smtClean="0"/>
              <a:t>last item.</a:t>
            </a:r>
          </a:p>
          <a:p>
            <a:r>
              <a:rPr lang="en-US" dirty="0" smtClean="0"/>
              <a:t>Extended Euclid Algorithm, the “calculate forward, substitute backward” approach</a:t>
            </a:r>
          </a:p>
          <a:p>
            <a:r>
              <a:rPr lang="en-US" dirty="0" smtClean="0"/>
              <a:t>Modular Division</a:t>
            </a:r>
          </a:p>
          <a:p>
            <a:r>
              <a:rPr lang="en-US" dirty="0" smtClean="0"/>
              <a:t>Fermat's Little Theorem</a:t>
            </a:r>
          </a:p>
          <a:p>
            <a:r>
              <a:rPr lang="en-US" dirty="0" smtClean="0"/>
              <a:t>Intro to primality testing.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Euclid's Algorithm for </a:t>
            </a:r>
            <a:r>
              <a:rPr lang="en-US" dirty="0" err="1" smtClean="0"/>
              <a:t>gcd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810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199" y="762000"/>
            <a:ext cx="769775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14400" y="4343400"/>
            <a:ext cx="6934200" cy="1384995"/>
          </a:xfrm>
          <a:prstGeom prst="rect">
            <a:avLst/>
          </a:prstGeom>
          <a:noFill/>
          <a:ln w="3492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Another place to read about modular arithmetic, including exponentiation and inverse:  Weiss Sections 7.4-7.4.4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458200" cy="914400"/>
          </a:xfrm>
        </p:spPr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ecap: </a:t>
            </a:r>
            <a:r>
              <a:rPr lang="en-US" dirty="0" err="1" smtClean="0"/>
              <a:t>gcd</a:t>
            </a:r>
            <a:r>
              <a:rPr lang="en-US" dirty="0" smtClean="0"/>
              <a:t> and linear combinations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Lemma: If </a:t>
            </a:r>
            <a:r>
              <a:rPr lang="en-US" b="1" dirty="0" smtClean="0"/>
              <a:t>d</a:t>
            </a:r>
            <a:r>
              <a:rPr lang="en-US" dirty="0" smtClean="0"/>
              <a:t> divides both </a:t>
            </a:r>
            <a:r>
              <a:rPr lang="en-US" b="1" dirty="0" smtClean="0"/>
              <a:t>a</a:t>
            </a:r>
            <a:r>
              <a:rPr lang="en-US" dirty="0" smtClean="0"/>
              <a:t> and </a:t>
            </a:r>
            <a:r>
              <a:rPr lang="en-US" b="1" dirty="0" smtClean="0"/>
              <a:t>b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b="1" dirty="0" smtClean="0"/>
              <a:t>a</a:t>
            </a:r>
            <a:r>
              <a:rPr lang="en-US" dirty="0" smtClean="0"/>
              <a:t>x + </a:t>
            </a:r>
            <a:r>
              <a:rPr lang="en-US" b="1" dirty="0" smtClean="0"/>
              <a:t>b</a:t>
            </a:r>
            <a:r>
              <a:rPr lang="en-US" dirty="0" smtClean="0"/>
              <a:t>y for some integers x and y, </a:t>
            </a:r>
            <a:br>
              <a:rPr lang="en-US" dirty="0" smtClean="0"/>
            </a:br>
            <a:r>
              <a:rPr lang="en-US" dirty="0" smtClean="0"/>
              <a:t>then </a:t>
            </a:r>
            <a:r>
              <a:rPr lang="en-US" b="1" dirty="0" smtClean="0"/>
              <a:t>d</a:t>
            </a:r>
            <a:r>
              <a:rPr lang="en-US" dirty="0" smtClean="0"/>
              <a:t> =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b="1" dirty="0" err="1" smtClean="0"/>
              <a:t>a</a:t>
            </a:r>
            <a:r>
              <a:rPr lang="en-US" dirty="0" err="1" smtClean="0"/>
              <a:t>,</a:t>
            </a:r>
            <a:r>
              <a:rPr lang="en-US" b="1" dirty="0" err="1" smtClean="0"/>
              <a:t>b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Proof – we did it yesterday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Extended Euclid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590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Proof that it works </a:t>
            </a:r>
          </a:p>
          <a:p>
            <a:pPr lvl="1"/>
            <a:r>
              <a:rPr lang="en-US" dirty="0" smtClean="0"/>
              <a:t>I decided that it is a bit advanced for students who just saw Modular Arithmetic for the first time yesterday. </a:t>
            </a:r>
          </a:p>
          <a:p>
            <a:pPr lvl="1"/>
            <a:r>
              <a:rPr lang="en-US" dirty="0" smtClean="0"/>
              <a:t>If you are interested, look up “extended Euclid proof”</a:t>
            </a:r>
          </a:p>
          <a:p>
            <a:pPr lvl="1"/>
            <a:r>
              <a:rPr lang="en-US" dirty="0" smtClean="0"/>
              <a:t>We’ll do a convincing example.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70675"/>
            <a:ext cx="8382000" cy="245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461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Forward-backward Example: </a:t>
            </a:r>
            <a:br>
              <a:rPr lang="en-US" dirty="0" smtClean="0"/>
            </a:br>
            <a:r>
              <a:rPr lang="en-US" dirty="0" err="1" smtClean="0"/>
              <a:t>gcd</a:t>
            </a:r>
            <a:r>
              <a:rPr lang="en-US" dirty="0" smtClean="0"/>
              <a:t> (33, 14)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495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33 = 2*14 + 5</a:t>
            </a:r>
          </a:p>
          <a:p>
            <a:r>
              <a:rPr lang="en-US" sz="3000" dirty="0" smtClean="0"/>
              <a:t>14 = 2 * 5 + 4</a:t>
            </a:r>
          </a:p>
          <a:p>
            <a:r>
              <a:rPr lang="en-US" sz="3000" dirty="0" smtClean="0"/>
              <a:t>  5 = 1 * 4 + 1</a:t>
            </a:r>
          </a:p>
          <a:p>
            <a:r>
              <a:rPr lang="en-US" sz="3000" dirty="0" smtClean="0"/>
              <a:t>  4 = 4 * 1 + 0, so </a:t>
            </a:r>
            <a:r>
              <a:rPr lang="en-US" sz="3000" dirty="0" err="1" smtClean="0"/>
              <a:t>gcd</a:t>
            </a:r>
            <a:r>
              <a:rPr lang="en-US" sz="3000" dirty="0" smtClean="0"/>
              <a:t>(33, 14) = 1.</a:t>
            </a:r>
          </a:p>
          <a:p>
            <a:r>
              <a:rPr lang="en-US" sz="3000" b="1" dirty="0" smtClean="0"/>
              <a:t>Now work backwards</a:t>
            </a:r>
          </a:p>
          <a:p>
            <a:r>
              <a:rPr lang="en-US" sz="3000" dirty="0" smtClean="0"/>
              <a:t>1 = 5 - 4. Substitute 4 = 14 - 2*5.</a:t>
            </a:r>
          </a:p>
          <a:p>
            <a:r>
              <a:rPr lang="en-US" sz="3000" dirty="0" smtClean="0"/>
              <a:t>1 = 5 – </a:t>
            </a:r>
            <a:r>
              <a:rPr lang="en-US" sz="3000" dirty="0"/>
              <a:t>(14 - 2*5) </a:t>
            </a:r>
            <a:r>
              <a:rPr lang="en-US" sz="3000" dirty="0" smtClean="0"/>
              <a:t>= 3*5 - 14. Substitute 5 = 33 - 2*14</a:t>
            </a:r>
          </a:p>
          <a:p>
            <a:r>
              <a:rPr lang="en-US" sz="3000" dirty="0" smtClean="0"/>
              <a:t>1 = </a:t>
            </a:r>
            <a:r>
              <a:rPr lang="en-US" sz="3000" dirty="0"/>
              <a:t>3(33 - </a:t>
            </a:r>
            <a:r>
              <a:rPr lang="en-US" sz="3000" dirty="0" smtClean="0"/>
              <a:t>2*14) -14 = 3 * 33  –  7 * 14</a:t>
            </a:r>
          </a:p>
          <a:p>
            <a:r>
              <a:rPr lang="en-US" sz="3000" dirty="0" smtClean="0"/>
              <a:t>Thus x = 3 and y = -7   </a:t>
            </a:r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</a:rPr>
              <a:t>Done!</a:t>
            </a:r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4648200" y="3048000"/>
            <a:ext cx="4038600" cy="1371600"/>
            <a:chOff x="4648200" y="3048000"/>
            <a:chExt cx="4038600" cy="1371600"/>
          </a:xfrm>
        </p:grpSpPr>
        <p:sp>
          <p:nvSpPr>
            <p:cNvPr id="4" name="TextBox 3"/>
            <p:cNvSpPr txBox="1"/>
            <p:nvPr/>
          </p:nvSpPr>
          <p:spPr>
            <a:xfrm>
              <a:off x="5867400" y="3048000"/>
              <a:ext cx="2819400" cy="954107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 good place to stop and check!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H="1">
              <a:off x="4648200" y="3657600"/>
              <a:ext cx="1219200" cy="762000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3528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914400"/>
          </a:xfrm>
        </p:spPr>
        <p:txBody>
          <a:bodyPr/>
          <a:lstStyle/>
          <a:p>
            <a:r>
              <a:rPr lang="en-US" sz="4200" dirty="0" smtClean="0"/>
              <a:t>Calculate Modular Inverse (if it exists)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 smtClean="0"/>
              <a:t>Assume that </a:t>
            </a:r>
            <a:r>
              <a:rPr lang="en-US" dirty="0" err="1" smtClean="0"/>
              <a:t>gcd</a:t>
            </a:r>
            <a:r>
              <a:rPr lang="en-US" dirty="0" smtClean="0"/>
              <a:t>(a, N) = 1.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 extended Euclid's algorithm gives us integers </a:t>
            </a:r>
            <a:r>
              <a:rPr lang="en-US" b="1" dirty="0" smtClean="0"/>
              <a:t>x</a:t>
            </a:r>
            <a:r>
              <a:rPr lang="en-US" dirty="0" smtClean="0"/>
              <a:t> and </a:t>
            </a:r>
            <a:r>
              <a:rPr lang="en-US" b="1" dirty="0" smtClean="0"/>
              <a:t>y</a:t>
            </a:r>
            <a:r>
              <a:rPr lang="en-US" dirty="0" smtClean="0"/>
              <a:t> such that a</a:t>
            </a:r>
            <a:r>
              <a:rPr lang="en-US" b="1" dirty="0" smtClean="0"/>
              <a:t>x</a:t>
            </a:r>
            <a:r>
              <a:rPr lang="en-US" dirty="0" smtClean="0"/>
              <a:t> + </a:t>
            </a:r>
            <a:r>
              <a:rPr lang="en-US" dirty="0" err="1" smtClean="0"/>
              <a:t>N</a:t>
            </a:r>
            <a:r>
              <a:rPr lang="en-US" b="1" dirty="0" err="1" smtClean="0"/>
              <a:t>y</a:t>
            </a:r>
            <a:r>
              <a:rPr lang="en-US" dirty="0" smtClean="0"/>
              <a:t> = 1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This implies a</a:t>
            </a:r>
            <a:r>
              <a:rPr lang="en-US" b="1" dirty="0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 1 (mod N), so </a:t>
            </a:r>
            <a:r>
              <a:rPr lang="en-US" b="1" dirty="0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is the inverse of a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ym typeface="Symbol"/>
              </a:rPr>
              <a:t>Example: </a:t>
            </a:r>
            <a:r>
              <a:rPr lang="en-US" dirty="0" smtClean="0">
                <a:sym typeface="Symbol"/>
              </a:rPr>
              <a:t>Find 14</a:t>
            </a:r>
            <a:r>
              <a:rPr lang="en-US" baseline="30000" dirty="0" smtClean="0">
                <a:sym typeface="Symbol"/>
              </a:rPr>
              <a:t>-1</a:t>
            </a:r>
            <a:r>
              <a:rPr lang="en-US" dirty="0" smtClean="0">
                <a:sym typeface="Symbol"/>
              </a:rPr>
              <a:t> mod 33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ym typeface="Symbol"/>
              </a:rPr>
              <a:t>We saw before that </a:t>
            </a:r>
            <a:r>
              <a:rPr lang="en-US" b="1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3*33 - 7*14 = 1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-7 </a:t>
            </a:r>
            <a:r>
              <a:rPr lang="en-US" dirty="0" smtClean="0">
                <a:sym typeface="Symbol"/>
              </a:rPr>
              <a:t> 26 (mod 33)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sym typeface="Symbol"/>
              </a:rPr>
              <a:t>So 14</a:t>
            </a:r>
            <a:r>
              <a:rPr lang="en-US" baseline="30000" dirty="0" smtClean="0">
                <a:sym typeface="Symbol"/>
              </a:rPr>
              <a:t>-1 </a:t>
            </a:r>
            <a:r>
              <a:rPr lang="en-US" dirty="0">
                <a:sym typeface="Symbol"/>
              </a:rPr>
              <a:t> </a:t>
            </a:r>
            <a:r>
              <a:rPr lang="en-US" dirty="0" smtClean="0">
                <a:sym typeface="Symbol"/>
              </a:rPr>
              <a:t>≡ 26 mod 33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ym typeface="Symbol"/>
              </a:rPr>
              <a:t>Recall that Euclid's algorithm is </a:t>
            </a:r>
            <a:r>
              <a:rPr lang="az-Cyrl-AZ" dirty="0" smtClean="0">
                <a:sym typeface="Symbol"/>
              </a:rPr>
              <a:t>Ѳ</a:t>
            </a:r>
            <a:r>
              <a:rPr lang="en-US" dirty="0" smtClean="0">
                <a:sym typeface="Symbol"/>
              </a:rPr>
              <a:t>(k</a:t>
            </a:r>
            <a:r>
              <a:rPr lang="en-US" baseline="30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), where k is the number of bits of 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86200" y="4267200"/>
            <a:ext cx="4800600" cy="46166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Check:</a:t>
            </a:r>
            <a:r>
              <a:rPr lang="en-US" sz="2400" b="1" dirty="0" smtClean="0"/>
              <a:t>  14*26 = 364 = 11*33 + 1.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3198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 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only divide </a:t>
            </a:r>
            <a:r>
              <a:rPr lang="en-US" b="1" dirty="0" smtClean="0"/>
              <a:t>b</a:t>
            </a:r>
            <a:r>
              <a:rPr lang="en-US" dirty="0" smtClean="0"/>
              <a:t> by </a:t>
            </a:r>
            <a:r>
              <a:rPr lang="en-US" b="1" dirty="0" smtClean="0"/>
              <a:t>a</a:t>
            </a:r>
            <a:r>
              <a:rPr lang="en-US" dirty="0" smtClean="0"/>
              <a:t> (modulo </a:t>
            </a:r>
            <a:r>
              <a:rPr lang="en-US" b="1" dirty="0" smtClean="0"/>
              <a:t>N</a:t>
            </a:r>
            <a:r>
              <a:rPr lang="en-US" dirty="0" smtClean="0"/>
              <a:t>) if </a:t>
            </a:r>
            <a:r>
              <a:rPr lang="en-US" b="1" dirty="0" smtClean="0"/>
              <a:t>N</a:t>
            </a:r>
            <a:r>
              <a:rPr lang="en-US" dirty="0" smtClean="0"/>
              <a:t> and </a:t>
            </a:r>
            <a:r>
              <a:rPr lang="en-US" b="1" dirty="0" smtClean="0"/>
              <a:t>a</a:t>
            </a:r>
            <a:r>
              <a:rPr lang="en-US" dirty="0" smtClean="0"/>
              <a:t> are relatively prime</a:t>
            </a:r>
          </a:p>
          <a:p>
            <a:r>
              <a:rPr lang="en-US" dirty="0" smtClean="0"/>
              <a:t>In that case b/a = b∙a</a:t>
            </a:r>
            <a:r>
              <a:rPr lang="en-US" baseline="30000" dirty="0" smtClean="0"/>
              <a:t>-1</a:t>
            </a:r>
          </a:p>
          <a:p>
            <a:r>
              <a:rPr lang="en-US" dirty="0" smtClean="0"/>
              <a:t>What is the running time for modular division?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18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Primality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15400" cy="5943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numbers 7, 17, 19, 71, and 79 are primes, but what about 717197179 (a typical social security number)?</a:t>
            </a:r>
          </a:p>
          <a:p>
            <a:r>
              <a:rPr lang="en-US" dirty="0" smtClean="0"/>
              <a:t>There are some tricks that might help.  For example:  </a:t>
            </a:r>
          </a:p>
          <a:p>
            <a:pPr lvl="1"/>
            <a:r>
              <a:rPr lang="en-US" dirty="0" smtClean="0"/>
              <a:t>If n is even and not equal to 2, it's not prime</a:t>
            </a:r>
          </a:p>
          <a:p>
            <a:pPr lvl="1"/>
            <a:r>
              <a:rPr lang="en-US" dirty="0" smtClean="0"/>
              <a:t>n is </a:t>
            </a:r>
            <a:r>
              <a:rPr lang="en-US" b="1" dirty="0" smtClean="0">
                <a:solidFill>
                  <a:srgbClr val="FF0000"/>
                </a:solidFill>
              </a:rPr>
              <a:t>divisible by 3 </a:t>
            </a:r>
            <a:r>
              <a:rPr lang="en-US" b="1" dirty="0" err="1" smtClean="0"/>
              <a:t>iff</a:t>
            </a:r>
            <a:r>
              <a:rPr lang="en-US" dirty="0" smtClean="0"/>
              <a:t> the sum of its decimal digits is divisible by 3,</a:t>
            </a:r>
          </a:p>
          <a:p>
            <a:pPr lvl="1"/>
            <a:r>
              <a:rPr lang="en-US" dirty="0" smtClean="0"/>
              <a:t>n is </a:t>
            </a:r>
            <a:r>
              <a:rPr lang="en-US" b="1" dirty="0">
                <a:solidFill>
                  <a:srgbClr val="FF0000"/>
                </a:solidFill>
              </a:rPr>
              <a:t>divisible by 5 </a:t>
            </a:r>
            <a:r>
              <a:rPr lang="en-US" b="1" dirty="0" err="1" smtClean="0"/>
              <a:t>iff</a:t>
            </a:r>
            <a:r>
              <a:rPr lang="en-US" dirty="0" smtClean="0"/>
              <a:t>  it ends in 5 or 0</a:t>
            </a:r>
          </a:p>
          <a:p>
            <a:pPr lvl="1"/>
            <a:r>
              <a:rPr lang="en-US" dirty="0" smtClean="0"/>
              <a:t>n is </a:t>
            </a:r>
            <a:r>
              <a:rPr lang="en-US" b="1" dirty="0">
                <a:solidFill>
                  <a:srgbClr val="FF0000"/>
                </a:solidFill>
              </a:rPr>
              <a:t>divisible by 7 </a:t>
            </a:r>
            <a:r>
              <a:rPr lang="en-US" b="1" dirty="0" err="1" smtClean="0"/>
              <a:t>iff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sym typeface="Symbol"/>
              </a:rPr>
              <a:t>n/10 - 2*n%10</a:t>
            </a:r>
            <a:r>
              <a:rPr lang="en-US" dirty="0" smtClean="0">
                <a:sym typeface="Symbol"/>
              </a:rPr>
              <a:t> is divisible by 7</a:t>
            </a:r>
          </a:p>
          <a:p>
            <a:pPr lvl="1"/>
            <a:r>
              <a:rPr lang="en-US" dirty="0" smtClean="0">
                <a:sym typeface="Symbol"/>
              </a:rPr>
              <a:t>n is </a:t>
            </a:r>
            <a:r>
              <a:rPr lang="en-US" b="1" dirty="0">
                <a:solidFill>
                  <a:srgbClr val="FF0000"/>
                </a:solidFill>
                <a:sym typeface="Symbol"/>
              </a:rPr>
              <a:t>divisible by 11 </a:t>
            </a:r>
            <a:r>
              <a:rPr lang="en-US" b="1" dirty="0" err="1" smtClean="0"/>
              <a:t>iff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dirty="0" smtClean="0">
                <a:sym typeface="Symbol"/>
              </a:rPr>
              <a:t>(sum of </a:t>
            </a:r>
            <a:r>
              <a:rPr lang="en-US" sz="2400" dirty="0" smtClean="0">
                <a:sym typeface="Symbol"/>
              </a:rPr>
              <a:t>n's </a:t>
            </a:r>
            <a:r>
              <a:rPr lang="en-US" dirty="0" smtClean="0">
                <a:sym typeface="Symbol"/>
              </a:rPr>
              <a:t>odd digits) – (sum of n's even digits)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      is divisible by 11.</a:t>
            </a:r>
          </a:p>
          <a:p>
            <a:pPr lvl="1"/>
            <a:r>
              <a:rPr lang="en-US" dirty="0" smtClean="0">
                <a:sym typeface="Symbol"/>
              </a:rPr>
              <a:t>when checking for factors, we only need to consider prime numbers as candidates</a:t>
            </a:r>
          </a:p>
          <a:p>
            <a:pPr lvl="1"/>
            <a:r>
              <a:rPr lang="en-US" dirty="0" smtClean="0">
                <a:sym typeface="Symbol"/>
              </a:rPr>
              <a:t>When checking for factors, we only need to look for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numbers up to sqrt(n)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90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12837</TotalTime>
  <Words>1059</Words>
  <Application>Microsoft Office PowerPoint</Application>
  <PresentationFormat>On-screen Show (4:3)</PresentationFormat>
  <Paragraphs>171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Symbol</vt:lpstr>
      <vt:lpstr>Wingdings</vt:lpstr>
      <vt:lpstr>Default Design</vt:lpstr>
      <vt:lpstr>PowerPoint Presentation</vt:lpstr>
      <vt:lpstr>MA/CSSE 473 Day 07</vt:lpstr>
      <vt:lpstr>Recap: Euclid's Algorithm for gcd </vt:lpstr>
      <vt:lpstr>recap: gcd and linear combinations</vt:lpstr>
      <vt:lpstr>recap: Extended Euclid Algorithm</vt:lpstr>
      <vt:lpstr>Forward-backward Example:  gcd (33, 14)</vt:lpstr>
      <vt:lpstr>Calculate Modular Inverse (if it exists)</vt:lpstr>
      <vt:lpstr>Modular division</vt:lpstr>
      <vt:lpstr>Primality Testing</vt:lpstr>
      <vt:lpstr>Primality testing</vt:lpstr>
      <vt:lpstr>Fermat's Little Theorem (1640 AD) </vt:lpstr>
      <vt:lpstr>Fermat's Little Theorem: Proof (part 1)</vt:lpstr>
      <vt:lpstr>Fermat's Little Theorem: Proof (part 2)</vt:lpstr>
      <vt:lpstr>Recap: Fermat's Little Theorem</vt:lpstr>
      <vt:lpstr>Easy Primality Test?</vt:lpstr>
      <vt:lpstr>How many “Fermat liars"?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526</cp:revision>
  <cp:lastPrinted>2012-09-11T11:16:43Z</cp:lastPrinted>
  <dcterms:modified xsi:type="dcterms:W3CDTF">2014-09-16T12:02:41Z</dcterms:modified>
</cp:coreProperties>
</file>