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6" r:id="rId2"/>
    <p:sldId id="286" r:id="rId3"/>
    <p:sldId id="353" r:id="rId4"/>
    <p:sldId id="344" r:id="rId5"/>
    <p:sldId id="299" r:id="rId6"/>
    <p:sldId id="354" r:id="rId7"/>
    <p:sldId id="355" r:id="rId8"/>
    <p:sldId id="356" r:id="rId9"/>
    <p:sldId id="357" r:id="rId10"/>
    <p:sldId id="358" r:id="rId11"/>
    <p:sldId id="359" r:id="rId12"/>
    <p:sldId id="282" r:id="rId13"/>
    <p:sldId id="329" r:id="rId14"/>
    <p:sldId id="360" r:id="rId15"/>
    <p:sldId id="345" r:id="rId16"/>
    <p:sldId id="327" r:id="rId17"/>
    <p:sldId id="330" r:id="rId18"/>
    <p:sldId id="346" r:id="rId19"/>
    <p:sldId id="347" r:id="rId20"/>
    <p:sldId id="348" r:id="rId21"/>
    <p:sldId id="349" r:id="rId22"/>
    <p:sldId id="350" r:id="rId23"/>
    <p:sldId id="351" r:id="rId24"/>
    <p:sldId id="352" r:id="rId25"/>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16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DF7"/>
    <a:srgbClr val="800040"/>
    <a:srgbClr val="FF0080"/>
    <a:srgbClr val="5D7E9D"/>
    <a:srgbClr val="191919"/>
    <a:srgbClr val="FFFDDD"/>
    <a:srgbClr val="CEC339"/>
    <a:srgbClr val="FF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1939" autoAdjust="0"/>
    <p:restoredTop sz="53986" autoAdjust="0"/>
  </p:normalViewPr>
  <p:slideViewPr>
    <p:cSldViewPr snapToObjects="1">
      <p:cViewPr varScale="1">
        <p:scale>
          <a:sx n="55" d="100"/>
          <a:sy n="55" d="100"/>
        </p:scale>
        <p:origin x="756" y="78"/>
      </p:cViewPr>
      <p:guideLst>
        <p:guide orient="horz" pos="4032"/>
        <p:guide pos="163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1" y="1"/>
            <a:ext cx="3169920" cy="480060"/>
          </a:xfrm>
          <a:prstGeom prst="rect">
            <a:avLst/>
          </a:prstGeom>
          <a:noFill/>
          <a:ln w="9525">
            <a:noFill/>
            <a:miter lim="800000"/>
            <a:headEnd/>
            <a:tailEnd/>
          </a:ln>
          <a:effectLst/>
        </p:spPr>
        <p:txBody>
          <a:bodyPr vert="horz" wrap="square" lIns="96647" tIns="48324" rIns="96647" bIns="48324" numCol="1" anchor="t" anchorCtr="0" compatLnSpc="1">
            <a:prstTxWarp prst="textNoShape">
              <a:avLst/>
            </a:prstTxWarp>
          </a:bodyPr>
          <a:lstStyle>
            <a:lvl1pPr>
              <a:defRPr sz="1200"/>
            </a:lvl1pPr>
          </a:lstStyle>
          <a:p>
            <a:endParaRPr lang="en-US"/>
          </a:p>
        </p:txBody>
      </p:sp>
      <p:sp>
        <p:nvSpPr>
          <p:cNvPr id="25603" name="Rectangle 3"/>
          <p:cNvSpPr>
            <a:spLocks noGrp="1" noChangeArrowheads="1"/>
          </p:cNvSpPr>
          <p:nvPr>
            <p:ph type="dt" sz="quarter" idx="1"/>
          </p:nvPr>
        </p:nvSpPr>
        <p:spPr bwMode="auto">
          <a:xfrm>
            <a:off x="4145282" y="1"/>
            <a:ext cx="3169920" cy="480060"/>
          </a:xfrm>
          <a:prstGeom prst="rect">
            <a:avLst/>
          </a:prstGeom>
          <a:noFill/>
          <a:ln w="9525">
            <a:noFill/>
            <a:miter lim="800000"/>
            <a:headEnd/>
            <a:tailEnd/>
          </a:ln>
          <a:effectLst/>
        </p:spPr>
        <p:txBody>
          <a:bodyPr vert="horz" wrap="square" lIns="96647" tIns="48324" rIns="96647" bIns="48324" numCol="1" anchor="t" anchorCtr="0" compatLnSpc="1">
            <a:prstTxWarp prst="textNoShape">
              <a:avLst/>
            </a:prstTxWarp>
          </a:bodyPr>
          <a:lstStyle>
            <a:lvl1pPr algn="r">
              <a:defRPr sz="1200"/>
            </a:lvl1pPr>
          </a:lstStyle>
          <a:p>
            <a:endParaRPr lang="en-US"/>
          </a:p>
        </p:txBody>
      </p:sp>
      <p:sp>
        <p:nvSpPr>
          <p:cNvPr id="25604" name="Rectangle 4"/>
          <p:cNvSpPr>
            <a:spLocks noGrp="1" noChangeArrowheads="1"/>
          </p:cNvSpPr>
          <p:nvPr>
            <p:ph type="ftr" sz="quarter" idx="2"/>
          </p:nvPr>
        </p:nvSpPr>
        <p:spPr bwMode="auto">
          <a:xfrm>
            <a:off x="1" y="9121141"/>
            <a:ext cx="3169920" cy="480060"/>
          </a:xfrm>
          <a:prstGeom prst="rect">
            <a:avLst/>
          </a:prstGeom>
          <a:noFill/>
          <a:ln w="9525">
            <a:noFill/>
            <a:miter lim="800000"/>
            <a:headEnd/>
            <a:tailEnd/>
          </a:ln>
          <a:effectLst/>
        </p:spPr>
        <p:txBody>
          <a:bodyPr vert="horz" wrap="square" lIns="96647" tIns="48324" rIns="96647" bIns="48324" numCol="1" anchor="b" anchorCtr="0" compatLnSpc="1">
            <a:prstTxWarp prst="textNoShape">
              <a:avLst/>
            </a:prstTxWarp>
          </a:bodyPr>
          <a:lstStyle>
            <a:lvl1pPr>
              <a:defRPr sz="1200"/>
            </a:lvl1pPr>
          </a:lstStyle>
          <a:p>
            <a:endParaRPr lang="en-US"/>
          </a:p>
        </p:txBody>
      </p:sp>
      <p:sp>
        <p:nvSpPr>
          <p:cNvPr id="25605" name="Rectangle 5"/>
          <p:cNvSpPr>
            <a:spLocks noGrp="1" noChangeArrowheads="1"/>
          </p:cNvSpPr>
          <p:nvPr>
            <p:ph type="sldNum" sz="quarter" idx="3"/>
          </p:nvPr>
        </p:nvSpPr>
        <p:spPr bwMode="auto">
          <a:xfrm>
            <a:off x="4145282" y="9121141"/>
            <a:ext cx="3169920" cy="480060"/>
          </a:xfrm>
          <a:prstGeom prst="rect">
            <a:avLst/>
          </a:prstGeom>
          <a:noFill/>
          <a:ln w="9525">
            <a:noFill/>
            <a:miter lim="800000"/>
            <a:headEnd/>
            <a:tailEnd/>
          </a:ln>
          <a:effectLst/>
        </p:spPr>
        <p:txBody>
          <a:bodyPr vert="horz" wrap="square" lIns="96647" tIns="48324" rIns="96647" bIns="48324" numCol="1" anchor="b" anchorCtr="0" compatLnSpc="1">
            <a:prstTxWarp prst="textNoShape">
              <a:avLst/>
            </a:prstTxWarp>
          </a:bodyPr>
          <a:lstStyle>
            <a:lvl1pPr algn="r">
              <a:defRPr sz="1200"/>
            </a:lvl1pPr>
          </a:lstStyle>
          <a:p>
            <a:fld id="{8882E4CB-5AA8-470F-AAD3-5483A7B9CB9C}" type="slidenum">
              <a:rPr lang="en-US"/>
              <a:pPr/>
              <a:t>‹#›</a:t>
            </a:fld>
            <a:endParaRPr lang="en-US"/>
          </a:p>
        </p:txBody>
      </p:sp>
    </p:spTree>
    <p:extLst>
      <p:ext uri="{BB962C8B-B14F-4D97-AF65-F5344CB8AC3E}">
        <p14:creationId xmlns:p14="http://schemas.microsoft.com/office/powerpoint/2010/main" val="9730869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1"/>
            <a:ext cx="3169920" cy="480060"/>
          </a:xfrm>
          <a:prstGeom prst="rect">
            <a:avLst/>
          </a:prstGeom>
          <a:noFill/>
          <a:ln w="9525">
            <a:noFill/>
            <a:miter lim="800000"/>
            <a:headEnd/>
            <a:tailEnd/>
          </a:ln>
          <a:effectLst/>
        </p:spPr>
        <p:txBody>
          <a:bodyPr vert="horz" wrap="square" lIns="96647" tIns="48324" rIns="96647" bIns="48324" numCol="1" anchor="t" anchorCtr="0" compatLnSpc="1">
            <a:prstTxWarp prst="textNoShape">
              <a:avLst/>
            </a:prstTxWarp>
          </a:bodyPr>
          <a:lstStyle>
            <a:lvl1pPr>
              <a:defRPr sz="1200"/>
            </a:lvl1pPr>
          </a:lstStyle>
          <a:p>
            <a:endParaRPr lang="en-US"/>
          </a:p>
        </p:txBody>
      </p:sp>
      <p:sp>
        <p:nvSpPr>
          <p:cNvPr id="4099" name="Rectangle 3"/>
          <p:cNvSpPr>
            <a:spLocks noGrp="1" noChangeArrowheads="1"/>
          </p:cNvSpPr>
          <p:nvPr>
            <p:ph type="dt" idx="1"/>
          </p:nvPr>
        </p:nvSpPr>
        <p:spPr bwMode="auto">
          <a:xfrm>
            <a:off x="4143589" y="1"/>
            <a:ext cx="3169920" cy="480060"/>
          </a:xfrm>
          <a:prstGeom prst="rect">
            <a:avLst/>
          </a:prstGeom>
          <a:noFill/>
          <a:ln w="9525">
            <a:noFill/>
            <a:miter lim="800000"/>
            <a:headEnd/>
            <a:tailEnd/>
          </a:ln>
          <a:effectLst/>
        </p:spPr>
        <p:txBody>
          <a:bodyPr vert="horz" wrap="square" lIns="96647" tIns="48324" rIns="96647" bIns="48324" numCol="1" anchor="t" anchorCtr="0" compatLnSpc="1">
            <a:prstTxWarp prst="textNoShape">
              <a:avLst/>
            </a:prstTxWarp>
          </a:bodyPr>
          <a:lstStyle>
            <a:lvl1pPr algn="r">
              <a:defRPr sz="1200"/>
            </a:lvl1pPr>
          </a:lstStyle>
          <a:p>
            <a:endParaRPr lang="en-US"/>
          </a:p>
        </p:txBody>
      </p:sp>
      <p:sp>
        <p:nvSpPr>
          <p:cNvPr id="4100"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731521" y="4560571"/>
            <a:ext cx="5852160" cy="4320540"/>
          </a:xfrm>
          <a:prstGeom prst="rect">
            <a:avLst/>
          </a:prstGeom>
          <a:noFill/>
          <a:ln w="9525">
            <a:noFill/>
            <a:miter lim="800000"/>
            <a:headEnd/>
            <a:tailEnd/>
          </a:ln>
          <a:effectLst/>
        </p:spPr>
        <p:txBody>
          <a:bodyPr vert="horz" wrap="square" lIns="96647" tIns="48324" rIns="96647" bIns="4832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1" y="9119474"/>
            <a:ext cx="3169920" cy="480060"/>
          </a:xfrm>
          <a:prstGeom prst="rect">
            <a:avLst/>
          </a:prstGeom>
          <a:noFill/>
          <a:ln w="9525">
            <a:noFill/>
            <a:miter lim="800000"/>
            <a:headEnd/>
            <a:tailEnd/>
          </a:ln>
          <a:effectLst/>
        </p:spPr>
        <p:txBody>
          <a:bodyPr vert="horz" wrap="square" lIns="96647" tIns="48324" rIns="96647" bIns="48324" numCol="1" anchor="b" anchorCtr="0" compatLnSpc="1">
            <a:prstTxWarp prst="textNoShape">
              <a:avLst/>
            </a:prstTxWarp>
          </a:bodyPr>
          <a:lstStyle>
            <a:lvl1pPr>
              <a:defRPr sz="1200"/>
            </a:lvl1pPr>
          </a:lstStyle>
          <a:p>
            <a:endParaRPr lang="en-US"/>
          </a:p>
        </p:txBody>
      </p:sp>
      <p:sp>
        <p:nvSpPr>
          <p:cNvPr id="4103" name="Rectangle 7"/>
          <p:cNvSpPr>
            <a:spLocks noGrp="1" noChangeArrowheads="1"/>
          </p:cNvSpPr>
          <p:nvPr>
            <p:ph type="sldNum" sz="quarter" idx="5"/>
          </p:nvPr>
        </p:nvSpPr>
        <p:spPr bwMode="auto">
          <a:xfrm>
            <a:off x="4143589" y="9119474"/>
            <a:ext cx="3169920" cy="480060"/>
          </a:xfrm>
          <a:prstGeom prst="rect">
            <a:avLst/>
          </a:prstGeom>
          <a:noFill/>
          <a:ln w="9525">
            <a:noFill/>
            <a:miter lim="800000"/>
            <a:headEnd/>
            <a:tailEnd/>
          </a:ln>
          <a:effectLst/>
        </p:spPr>
        <p:txBody>
          <a:bodyPr vert="horz" wrap="square" lIns="96647" tIns="48324" rIns="96647" bIns="48324" numCol="1" anchor="b" anchorCtr="0" compatLnSpc="1">
            <a:prstTxWarp prst="textNoShape">
              <a:avLst/>
            </a:prstTxWarp>
          </a:bodyPr>
          <a:lstStyle>
            <a:lvl1pPr algn="r">
              <a:defRPr sz="1200"/>
            </a:lvl1pPr>
          </a:lstStyle>
          <a:p>
            <a:fld id="{DC82725C-350C-46F5-844B-F6E4F7B10B15}" type="slidenum">
              <a:rPr lang="en-US"/>
              <a:pPr/>
              <a:t>‹#›</a:t>
            </a:fld>
            <a:endParaRPr lang="en-US"/>
          </a:p>
        </p:txBody>
      </p:sp>
    </p:spTree>
    <p:extLst>
      <p:ext uri="{BB962C8B-B14F-4D97-AF65-F5344CB8AC3E}">
        <p14:creationId xmlns:p14="http://schemas.microsoft.com/office/powerpoint/2010/main" val="146787329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BDDF8C-BF0E-468B-985D-58D3A0157B9D}" type="slidenum">
              <a:rPr lang="en-US"/>
              <a:pPr/>
              <a:t>1</a:t>
            </a:fld>
            <a:endParaRPr lang="en-US"/>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7312589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82725C-350C-46F5-844B-F6E4F7B10B15}" type="slidenum">
              <a:rPr lang="en-US" smtClean="0"/>
              <a:pPr/>
              <a:t>11</a:t>
            </a:fld>
            <a:endParaRPr lang="en-US"/>
          </a:p>
        </p:txBody>
      </p:sp>
    </p:spTree>
    <p:extLst>
      <p:ext uri="{BB962C8B-B14F-4D97-AF65-F5344CB8AC3E}">
        <p14:creationId xmlns:p14="http://schemas.microsoft.com/office/powerpoint/2010/main" val="19147219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Q1, Q2</a:t>
            </a:r>
          </a:p>
          <a:p>
            <a:endParaRPr lang="en-US" dirty="0" smtClean="0"/>
          </a:p>
          <a:p>
            <a:r>
              <a:rPr lang="en-US" dirty="0" smtClean="0"/>
              <a:t>The file </a:t>
            </a:r>
            <a:r>
              <a:rPr lang="en-US" b="1" dirty="0" smtClean="0"/>
              <a:t>fib3.py</a:t>
            </a:r>
            <a:r>
              <a:rPr lang="en-US" dirty="0" smtClean="0"/>
              <a:t> has the solution,</a:t>
            </a:r>
            <a:r>
              <a:rPr lang="en-US" baseline="0" dirty="0" smtClean="0"/>
              <a:t> and </a:t>
            </a:r>
            <a:r>
              <a:rPr lang="en-US" b="1" baseline="0" dirty="0" smtClean="0"/>
              <a:t>fib3-incomplete.py</a:t>
            </a:r>
            <a:r>
              <a:rPr lang="en-US" baseline="0" dirty="0" smtClean="0"/>
              <a:t> has it partially completed.</a:t>
            </a:r>
          </a:p>
          <a:p>
            <a:endParaRPr lang="en-US" baseline="0" dirty="0" smtClean="0"/>
          </a:p>
          <a:p>
            <a:r>
              <a:rPr lang="en-US" baseline="0" dirty="0" smtClean="0"/>
              <a:t>Solution for </a:t>
            </a:r>
            <a:r>
              <a:rPr lang="en-US" baseline="0" dirty="0" err="1" smtClean="0"/>
              <a:t>matrix_power</a:t>
            </a:r>
            <a:r>
              <a:rPr lang="en-US" baseline="0" dirty="0" smtClean="0"/>
              <a:t>:</a:t>
            </a:r>
          </a:p>
          <a:p>
            <a:endParaRPr lang="en-US" baseline="0" dirty="0" smtClean="0"/>
          </a:p>
          <a:p>
            <a:r>
              <a:rPr lang="en-US" dirty="0"/>
              <a:t>def </a:t>
            </a:r>
            <a:r>
              <a:rPr lang="en-US" b="1" dirty="0" err="1"/>
              <a:t>matrix_power</a:t>
            </a:r>
            <a:r>
              <a:rPr lang="en-US" b="1" dirty="0"/>
              <a:t>(m, n):</a:t>
            </a:r>
          </a:p>
          <a:p>
            <a:r>
              <a:rPr lang="en-US" dirty="0"/>
              <a:t>    result = </a:t>
            </a:r>
            <a:r>
              <a:rPr lang="en-US" dirty="0" err="1"/>
              <a:t>identity_matrix</a:t>
            </a:r>
            <a:endParaRPr lang="en-US" dirty="0"/>
          </a:p>
          <a:p>
            <a:r>
              <a:rPr lang="en-US" dirty="0"/>
              <a:t>    power = x</a:t>
            </a:r>
          </a:p>
          <a:p>
            <a:r>
              <a:rPr lang="en-US" dirty="0"/>
              <a:t>    while n &gt; 0:</a:t>
            </a:r>
          </a:p>
          <a:p>
            <a:r>
              <a:rPr lang="en-US" dirty="0"/>
              <a:t>        if n % 2 == 1:</a:t>
            </a:r>
          </a:p>
          <a:p>
            <a:r>
              <a:rPr lang="en-US" dirty="0"/>
              <a:t>            result = </a:t>
            </a:r>
            <a:r>
              <a:rPr lang="en-US" dirty="0" err="1"/>
              <a:t>matrix_multiply</a:t>
            </a:r>
            <a:r>
              <a:rPr lang="en-US" dirty="0"/>
              <a:t>(result, power)</a:t>
            </a:r>
          </a:p>
          <a:p>
            <a:r>
              <a:rPr lang="en-US" dirty="0"/>
              <a:t>        power = </a:t>
            </a:r>
            <a:r>
              <a:rPr lang="en-US" dirty="0" err="1"/>
              <a:t>matrix_multiply</a:t>
            </a:r>
            <a:r>
              <a:rPr lang="en-US" dirty="0"/>
              <a:t>(power, power)</a:t>
            </a:r>
          </a:p>
          <a:p>
            <a:r>
              <a:rPr lang="en-US" dirty="0"/>
              <a:t> #       print "In loop:", n, power, result</a:t>
            </a:r>
          </a:p>
          <a:p>
            <a:r>
              <a:rPr lang="en-US" dirty="0"/>
              <a:t>        n = n /2</a:t>
            </a:r>
          </a:p>
          <a:p>
            <a:r>
              <a:rPr lang="en-US" dirty="0"/>
              <a:t>    return result</a:t>
            </a:r>
          </a:p>
        </p:txBody>
      </p:sp>
      <p:sp>
        <p:nvSpPr>
          <p:cNvPr id="4" name="Slide Number Placeholder 3"/>
          <p:cNvSpPr>
            <a:spLocks noGrp="1"/>
          </p:cNvSpPr>
          <p:nvPr>
            <p:ph type="sldNum" sz="quarter" idx="10"/>
          </p:nvPr>
        </p:nvSpPr>
        <p:spPr/>
        <p:txBody>
          <a:bodyPr/>
          <a:lstStyle/>
          <a:p>
            <a:fld id="{DC82725C-350C-46F5-844B-F6E4F7B10B15}" type="slidenum">
              <a:rPr lang="en-US" smtClean="0"/>
              <a:pPr/>
              <a:t>12</a:t>
            </a:fld>
            <a:endParaRPr lang="en-US"/>
          </a:p>
        </p:txBody>
      </p:sp>
    </p:spTree>
    <p:extLst>
      <p:ext uri="{BB962C8B-B14F-4D97-AF65-F5344CB8AC3E}">
        <p14:creationId xmlns:p14="http://schemas.microsoft.com/office/powerpoint/2010/main" val="41850389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500" dirty="0"/>
              <a:t>Note on recursive:  The length (in bits)  of F(n) is .694n, which is O(n).</a:t>
            </a:r>
          </a:p>
          <a:p>
            <a:endParaRPr lang="en-US" sz="1500" dirty="0"/>
          </a:p>
          <a:p>
            <a:r>
              <a:rPr lang="en-US" sz="1500" dirty="0"/>
              <a:t>Note on last one:  The # of bits in the numbers in the matrix at most doubles with each matrix multiplication.  </a:t>
            </a:r>
          </a:p>
          <a:p>
            <a:endParaRPr lang="en-US" sz="1500" dirty="0"/>
          </a:p>
          <a:p>
            <a:r>
              <a:rPr lang="en-US" sz="1500" dirty="0"/>
              <a:t>Thus we get AN UPPER BOUND OF   M(1) + M(2) + M(4) + M(8) + … + M(</a:t>
            </a:r>
            <a:r>
              <a:rPr lang="en-US" sz="1500" dirty="0" err="1"/>
              <a:t>F</a:t>
            </a:r>
            <a:r>
              <a:rPr lang="en-US" sz="1500" baseline="-25000" dirty="0" err="1"/>
              <a:t>n</a:t>
            </a:r>
            <a:r>
              <a:rPr lang="en-US" sz="1500" dirty="0"/>
              <a:t>)</a:t>
            </a:r>
          </a:p>
          <a:p>
            <a:pPr defTabSz="948368">
              <a:defRPr/>
            </a:pPr>
            <a:r>
              <a:rPr lang="en-US" sz="1500" dirty="0"/>
              <a:t>If a = 2, we get (Maple notation):</a:t>
            </a:r>
            <a:br>
              <a:rPr lang="en-US" sz="1500" dirty="0"/>
            </a:br>
            <a:r>
              <a:rPr lang="en-US" sz="1500" dirty="0"/>
              <a:t>&gt; </a:t>
            </a:r>
            <a:r>
              <a:rPr lang="en-US" sz="1500" b="1" dirty="0"/>
              <a:t>sum((2^i)^2), </a:t>
            </a:r>
            <a:r>
              <a:rPr lang="en-US" sz="1500" b="1" dirty="0" err="1"/>
              <a:t>i</a:t>
            </a:r>
            <a:r>
              <a:rPr lang="en-US" sz="1500" b="1" dirty="0"/>
              <a:t>=0..log[2](n));    </a:t>
            </a:r>
          </a:p>
          <a:p>
            <a:endParaRPr lang="en-US" sz="1500" dirty="0"/>
          </a:p>
          <a:p>
            <a:pPr defTabSz="948368">
              <a:defRPr/>
            </a:pPr>
            <a:r>
              <a:rPr lang="en-US" sz="1500" dirty="0"/>
              <a:t>&gt; </a:t>
            </a:r>
            <a:r>
              <a:rPr lang="en-US" sz="1500" b="1" dirty="0"/>
              <a:t>simplify(sum((2^i)^log[2](3), </a:t>
            </a:r>
            <a:r>
              <a:rPr lang="en-US" sz="1500" b="1" dirty="0" err="1"/>
              <a:t>i</a:t>
            </a:r>
            <a:r>
              <a:rPr lang="en-US" sz="1500" b="1" dirty="0"/>
              <a:t>=0..log[2](n)));</a:t>
            </a:r>
          </a:p>
          <a:p>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13</a:t>
            </a:fld>
            <a:endParaRPr lang="en-US"/>
          </a:p>
        </p:txBody>
      </p:sp>
    </p:spTree>
    <p:extLst>
      <p:ext uri="{BB962C8B-B14F-4D97-AF65-F5344CB8AC3E}">
        <p14:creationId xmlns:p14="http://schemas.microsoft.com/office/powerpoint/2010/main" val="25880814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82725C-350C-46F5-844B-F6E4F7B10B15}" type="slidenum">
              <a:rPr lang="en-US" smtClean="0"/>
              <a:pPr/>
              <a:t>14</a:t>
            </a:fld>
            <a:endParaRPr lang="en-US"/>
          </a:p>
        </p:txBody>
      </p:sp>
    </p:spTree>
    <p:extLst>
      <p:ext uri="{BB962C8B-B14F-4D97-AF65-F5344CB8AC3E}">
        <p14:creationId xmlns:p14="http://schemas.microsoft.com/office/powerpoint/2010/main" val="38576792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82725C-350C-46F5-844B-F6E4F7B10B15}" type="slidenum">
              <a:rPr lang="en-US" smtClean="0"/>
              <a:pPr/>
              <a:t>15</a:t>
            </a:fld>
            <a:endParaRPr lang="en-US"/>
          </a:p>
        </p:txBody>
      </p:sp>
    </p:spTree>
    <p:extLst>
      <p:ext uri="{BB962C8B-B14F-4D97-AF65-F5344CB8AC3E}">
        <p14:creationId xmlns:p14="http://schemas.microsoft.com/office/powerpoint/2010/main" val="30793423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82725C-350C-46F5-844B-F6E4F7B10B15}" type="slidenum">
              <a:rPr lang="en-US" smtClean="0"/>
              <a:pPr/>
              <a:t>16</a:t>
            </a:fld>
            <a:endParaRPr lang="en-US"/>
          </a:p>
        </p:txBody>
      </p:sp>
    </p:spTree>
    <p:extLst>
      <p:ext uri="{BB962C8B-B14F-4D97-AF65-F5344CB8AC3E}">
        <p14:creationId xmlns:p14="http://schemas.microsoft.com/office/powerpoint/2010/main" val="18655264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pt-BR" dirty="0" smtClean="0"/>
              <a:t>divide(19, 4):</a:t>
            </a:r>
          </a:p>
          <a:p>
            <a:r>
              <a:rPr lang="pt-BR" dirty="0" smtClean="0"/>
              <a:t>   q, r = divide(9, 4)</a:t>
            </a:r>
          </a:p>
          <a:p>
            <a:r>
              <a:rPr lang="pt-BR" dirty="0" smtClean="0"/>
              <a:t>        q, r = divide (4, 4)</a:t>
            </a:r>
          </a:p>
          <a:p>
            <a:r>
              <a:rPr lang="pt-BR" dirty="0" smtClean="0"/>
              <a:t>           q, r = divide(2, 4)</a:t>
            </a:r>
          </a:p>
          <a:p>
            <a:r>
              <a:rPr lang="pt-BR" dirty="0" smtClean="0"/>
              <a:t>                 q, r = divide(1, 4)</a:t>
            </a:r>
          </a:p>
          <a:p>
            <a:r>
              <a:rPr lang="pt-BR" dirty="0" smtClean="0"/>
              <a:t>                    q, r = divide(0, 4) = 0, 0</a:t>
            </a:r>
          </a:p>
          <a:p>
            <a:r>
              <a:rPr lang="pt-BR" dirty="0" smtClean="0"/>
              <a:t>                    x is odd, so</a:t>
            </a:r>
          </a:p>
          <a:p>
            <a:r>
              <a:rPr lang="pt-BR" dirty="0" smtClean="0"/>
              <a:t>                    r = 1</a:t>
            </a:r>
          </a:p>
          <a:p>
            <a:r>
              <a:rPr lang="pt-BR" dirty="0" smtClean="0"/>
              <a:t>                    return 0, 1</a:t>
            </a:r>
          </a:p>
          <a:p>
            <a:r>
              <a:rPr lang="pt-BR" dirty="0" smtClean="0"/>
              <a:t>                 q, r, = 0, 2</a:t>
            </a:r>
          </a:p>
          <a:p>
            <a:r>
              <a:rPr lang="pt-BR" dirty="0" smtClean="0"/>
              <a:t>                 return 0, 2</a:t>
            </a:r>
          </a:p>
          <a:p>
            <a:r>
              <a:rPr lang="pt-BR" dirty="0" smtClean="0"/>
              <a:t>           q, r = 0, 4</a:t>
            </a:r>
          </a:p>
          <a:p>
            <a:r>
              <a:rPr lang="pt-BR" dirty="0" smtClean="0"/>
              <a:t>           q, r = 1,  0</a:t>
            </a:r>
          </a:p>
          <a:p>
            <a:r>
              <a:rPr lang="pt-BR" dirty="0" smtClean="0"/>
              <a:t>           return 1, 0</a:t>
            </a:r>
          </a:p>
          <a:p>
            <a:r>
              <a:rPr lang="pt-BR" dirty="0" smtClean="0"/>
              <a:t>        q, r, = 2, 0</a:t>
            </a:r>
          </a:p>
          <a:p>
            <a:r>
              <a:rPr lang="pt-BR" dirty="0" smtClean="0"/>
              <a:t>        x is odd, so</a:t>
            </a:r>
          </a:p>
          <a:p>
            <a:r>
              <a:rPr lang="pt-BR" dirty="0" smtClean="0"/>
              <a:t>        q, r = 2, 1</a:t>
            </a:r>
          </a:p>
          <a:p>
            <a:r>
              <a:rPr lang="pt-BR" dirty="0" smtClean="0"/>
              <a:t>        return 2, 1</a:t>
            </a:r>
          </a:p>
          <a:p>
            <a:r>
              <a:rPr lang="pt-BR" dirty="0" smtClean="0"/>
              <a:t>   q, r = 4, 2</a:t>
            </a:r>
          </a:p>
          <a:p>
            <a:r>
              <a:rPr lang="pt-BR" dirty="0" smtClean="0"/>
              <a:t>   x is odd, so </a:t>
            </a:r>
          </a:p>
          <a:p>
            <a:r>
              <a:rPr lang="pt-BR" dirty="0" smtClean="0"/>
              <a:t>   q, r, = 4, 3</a:t>
            </a:r>
          </a:p>
          <a:p>
            <a:r>
              <a:rPr lang="pt-BR" dirty="0" smtClean="0"/>
              <a:t>   return 4, 3</a:t>
            </a:r>
          </a:p>
          <a:p>
            <a:endParaRPr lang="pt-BR" dirty="0" smtClean="0"/>
          </a:p>
          <a:p>
            <a:r>
              <a:rPr lang="pt-BR" dirty="0" smtClean="0"/>
              <a:t>Analysis: If</a:t>
            </a:r>
            <a:r>
              <a:rPr lang="pt-BR" baseline="0" dirty="0" smtClean="0"/>
              <a:t> k is max number of bits in x, y, each recursive call is O(k), and at most k calls, so k^2.</a:t>
            </a:r>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17</a:t>
            </a:fld>
            <a:endParaRPr lang="en-US"/>
          </a:p>
        </p:txBody>
      </p:sp>
    </p:spTree>
    <p:extLst>
      <p:ext uri="{BB962C8B-B14F-4D97-AF65-F5344CB8AC3E}">
        <p14:creationId xmlns:p14="http://schemas.microsoft.com/office/powerpoint/2010/main" val="31733076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82725C-350C-46F5-844B-F6E4F7B10B15}" type="slidenum">
              <a:rPr lang="en-US" smtClean="0"/>
              <a:pPr/>
              <a:t>18</a:t>
            </a:fld>
            <a:endParaRPr lang="en-US"/>
          </a:p>
        </p:txBody>
      </p:sp>
    </p:spTree>
    <p:extLst>
      <p:ext uri="{BB962C8B-B14F-4D97-AF65-F5344CB8AC3E}">
        <p14:creationId xmlns:p14="http://schemas.microsoft.com/office/powerpoint/2010/main" val="3302083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82725C-350C-46F5-844B-F6E4F7B10B15}" type="slidenum">
              <a:rPr lang="en-US" smtClean="0"/>
              <a:pPr/>
              <a:t>19</a:t>
            </a:fld>
            <a:endParaRPr lang="en-US"/>
          </a:p>
        </p:txBody>
      </p:sp>
    </p:spTree>
    <p:extLst>
      <p:ext uri="{BB962C8B-B14F-4D97-AF65-F5344CB8AC3E}">
        <p14:creationId xmlns:p14="http://schemas.microsoft.com/office/powerpoint/2010/main" val="33947030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0 to N – 1, 0 to 2(N-1),  Theta(k).</a:t>
            </a:r>
          </a:p>
          <a:p>
            <a:endParaRPr lang="en-US" dirty="0" smtClean="0"/>
          </a:p>
          <a:p>
            <a:r>
              <a:rPr lang="en-US" dirty="0" smtClean="0"/>
              <a:t>0 to</a:t>
            </a:r>
            <a:r>
              <a:rPr lang="en-US" baseline="0" dirty="0" smtClean="0"/>
              <a:t> (N-1)</a:t>
            </a:r>
            <a:r>
              <a:rPr lang="en-US" baseline="30000" dirty="0" smtClean="0"/>
              <a:t>2</a:t>
            </a:r>
            <a:r>
              <a:rPr lang="en-US" baseline="0" dirty="0" smtClean="0"/>
              <a:t>  , 2k   Theta(k</a:t>
            </a:r>
            <a:r>
              <a:rPr lang="en-US" baseline="30000" dirty="0" smtClean="0"/>
              <a:t>2</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20</a:t>
            </a:fld>
            <a:endParaRPr lang="en-US"/>
          </a:p>
        </p:txBody>
      </p:sp>
    </p:spTree>
    <p:extLst>
      <p:ext uri="{BB962C8B-B14F-4D97-AF65-F5344CB8AC3E}">
        <p14:creationId xmlns:p14="http://schemas.microsoft.com/office/powerpoint/2010/main" val="38237995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Pass</a:t>
            </a:r>
            <a:r>
              <a:rPr lang="en-US" baseline="0" dirty="0" smtClean="0"/>
              <a:t> around attendance sheet.</a:t>
            </a:r>
          </a:p>
          <a:p>
            <a:endParaRPr lang="en-US" baseline="0" dirty="0" smtClean="0"/>
          </a:p>
        </p:txBody>
      </p:sp>
      <p:sp>
        <p:nvSpPr>
          <p:cNvPr id="4" name="Slide Number Placeholder 3"/>
          <p:cNvSpPr>
            <a:spLocks noGrp="1"/>
          </p:cNvSpPr>
          <p:nvPr>
            <p:ph type="sldNum" sz="quarter" idx="10"/>
          </p:nvPr>
        </p:nvSpPr>
        <p:spPr/>
        <p:txBody>
          <a:bodyPr/>
          <a:lstStyle/>
          <a:p>
            <a:fld id="{DC82725C-350C-46F5-844B-F6E4F7B10B15}" type="slidenum">
              <a:rPr lang="en-US" smtClean="0"/>
              <a:pPr/>
              <a:t>2</a:t>
            </a:fld>
            <a:endParaRPr lang="en-US"/>
          </a:p>
        </p:txBody>
      </p:sp>
    </p:spTree>
    <p:extLst>
      <p:ext uri="{BB962C8B-B14F-4D97-AF65-F5344CB8AC3E}">
        <p14:creationId xmlns:p14="http://schemas.microsoft.com/office/powerpoint/2010/main" val="20473707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0 to N – 1, 0 to 2(N-1),  Theta(k).</a:t>
            </a:r>
          </a:p>
          <a:p>
            <a:endParaRPr lang="en-US" dirty="0" smtClean="0"/>
          </a:p>
          <a:p>
            <a:r>
              <a:rPr lang="en-US" dirty="0" smtClean="0"/>
              <a:t>0 to</a:t>
            </a:r>
            <a:r>
              <a:rPr lang="en-US" baseline="0" dirty="0" smtClean="0"/>
              <a:t> (N-1)</a:t>
            </a:r>
            <a:r>
              <a:rPr lang="en-US" baseline="30000" dirty="0" smtClean="0"/>
              <a:t>2</a:t>
            </a:r>
            <a:r>
              <a:rPr lang="en-US" baseline="0" dirty="0" smtClean="0"/>
              <a:t>  , 2n   Theta(k</a:t>
            </a:r>
            <a:r>
              <a:rPr lang="en-US" baseline="30000" dirty="0" smtClean="0"/>
              <a:t>2</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21</a:t>
            </a:fld>
            <a:endParaRPr lang="en-US"/>
          </a:p>
        </p:txBody>
      </p:sp>
    </p:spTree>
    <p:extLst>
      <p:ext uri="{BB962C8B-B14F-4D97-AF65-F5344CB8AC3E}">
        <p14:creationId xmlns:p14="http://schemas.microsoft.com/office/powerpoint/2010/main" val="30722882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a:t>
            </a:r>
            <a:r>
              <a:rPr lang="en-US" baseline="0" dirty="0" smtClean="0"/>
              <a:t> </a:t>
            </a:r>
            <a:r>
              <a:rPr lang="en-US" dirty="0" smtClean="0"/>
              <a:t>do better, we can use an algorithm like our previous recursive exponentiation algorithm</a:t>
            </a:r>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22</a:t>
            </a:fld>
            <a:endParaRPr lang="en-US"/>
          </a:p>
        </p:txBody>
      </p:sp>
    </p:spTree>
    <p:extLst>
      <p:ext uri="{BB962C8B-B14F-4D97-AF65-F5344CB8AC3E}">
        <p14:creationId xmlns:p14="http://schemas.microsoft.com/office/powerpoint/2010/main" val="17093762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Answers:  n,  n</a:t>
            </a:r>
            <a:r>
              <a:rPr lang="en-US" baseline="30000" dirty="0" smtClean="0"/>
              <a:t>2</a:t>
            </a:r>
            <a:r>
              <a:rPr lang="en-US" dirty="0" smtClean="0"/>
              <a:t>, n</a:t>
            </a:r>
            <a:r>
              <a:rPr lang="en-US" baseline="30000" dirty="0" smtClean="0"/>
              <a:t>3</a:t>
            </a:r>
            <a:endParaRPr lang="en-US" baseline="30000"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23</a:t>
            </a:fld>
            <a:endParaRPr lang="en-US"/>
          </a:p>
        </p:txBody>
      </p:sp>
    </p:spTree>
    <p:extLst>
      <p:ext uri="{BB962C8B-B14F-4D97-AF65-F5344CB8AC3E}">
        <p14:creationId xmlns:p14="http://schemas.microsoft.com/office/powerpoint/2010/main" val="37563718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Answers:  n,  n</a:t>
            </a:r>
            <a:r>
              <a:rPr lang="en-US" baseline="30000" dirty="0" smtClean="0"/>
              <a:t>2</a:t>
            </a:r>
            <a:r>
              <a:rPr lang="en-US" dirty="0" smtClean="0"/>
              <a:t>, n</a:t>
            </a:r>
            <a:r>
              <a:rPr lang="en-US" baseline="30000" dirty="0" smtClean="0"/>
              <a:t>3</a:t>
            </a:r>
            <a:endParaRPr lang="en-US" baseline="30000"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24</a:t>
            </a:fld>
            <a:endParaRPr lang="en-US"/>
          </a:p>
        </p:txBody>
      </p:sp>
    </p:spTree>
    <p:extLst>
      <p:ext uri="{BB962C8B-B14F-4D97-AF65-F5344CB8AC3E}">
        <p14:creationId xmlns:p14="http://schemas.microsoft.com/office/powerpoint/2010/main" val="39450962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Pass</a:t>
            </a:r>
            <a:r>
              <a:rPr lang="en-US" baseline="0" dirty="0" smtClean="0"/>
              <a:t> around attendance sheet.</a:t>
            </a:r>
          </a:p>
          <a:p>
            <a:endParaRPr lang="en-US" baseline="0" dirty="0" smtClean="0"/>
          </a:p>
        </p:txBody>
      </p:sp>
      <p:sp>
        <p:nvSpPr>
          <p:cNvPr id="4" name="Slide Number Placeholder 3"/>
          <p:cNvSpPr>
            <a:spLocks noGrp="1"/>
          </p:cNvSpPr>
          <p:nvPr>
            <p:ph type="sldNum" sz="quarter" idx="10"/>
          </p:nvPr>
        </p:nvSpPr>
        <p:spPr/>
        <p:txBody>
          <a:bodyPr/>
          <a:lstStyle/>
          <a:p>
            <a:fld id="{DC82725C-350C-46F5-844B-F6E4F7B10B15}" type="slidenum">
              <a:rPr lang="en-US" smtClean="0"/>
              <a:pPr/>
              <a:t>3</a:t>
            </a:fld>
            <a:endParaRPr lang="en-US"/>
          </a:p>
        </p:txBody>
      </p:sp>
    </p:spTree>
    <p:extLst>
      <p:ext uri="{BB962C8B-B14F-4D97-AF65-F5344CB8AC3E}">
        <p14:creationId xmlns:p14="http://schemas.microsoft.com/office/powerpoint/2010/main" val="36764362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 &lt; 1. The infinite series converges</a:t>
            </a:r>
            <a:r>
              <a:rPr lang="en-US" baseline="0" dirty="0" smtClean="0"/>
              <a:t> to 1/(1-c), so Theta(1)</a:t>
            </a:r>
          </a:p>
          <a:p>
            <a:endParaRPr lang="en-US" baseline="0" dirty="0" smtClean="0"/>
          </a:p>
          <a:p>
            <a:r>
              <a:rPr lang="en-US" baseline="0" dirty="0" smtClean="0"/>
              <a:t>C = 1  f(n) = n, so it is Theta(n)</a:t>
            </a:r>
          </a:p>
          <a:p>
            <a:endParaRPr lang="en-US" baseline="0" dirty="0" smtClean="0"/>
          </a:p>
          <a:p>
            <a:r>
              <a:rPr lang="en-US" baseline="0" dirty="0" smtClean="0"/>
              <a:t>C &gt; 1  f(n) = (c^(n+1) – 1) / (c – 1).  The limit of f(n) divided by </a:t>
            </a:r>
            <a:r>
              <a:rPr lang="en-US" baseline="0" dirty="0" err="1" smtClean="0"/>
              <a:t>c^n</a:t>
            </a:r>
            <a:r>
              <a:rPr lang="en-US" baseline="0" dirty="0" smtClean="0"/>
              <a:t> as </a:t>
            </a:r>
            <a:r>
              <a:rPr lang="en-US" baseline="0" dirty="0" err="1" smtClean="0"/>
              <a:t>n</a:t>
            </a:r>
            <a:r>
              <a:rPr lang="en-US" baseline="0" dirty="0" err="1" smtClean="0">
                <a:sym typeface="Wingdings" pitchFamily="2" charset="2"/>
              </a:rPr>
              <a:t>infinity</a:t>
            </a:r>
            <a:r>
              <a:rPr lang="en-US" baseline="0" dirty="0" smtClean="0">
                <a:sym typeface="Wingdings" pitchFamily="2" charset="2"/>
              </a:rPr>
              <a:t> is c/(c-1),</a:t>
            </a:r>
          </a:p>
          <a:p>
            <a:r>
              <a:rPr lang="en-US" baseline="0" dirty="0" smtClean="0">
                <a:sym typeface="Wingdings" pitchFamily="2" charset="2"/>
              </a:rPr>
              <a:t>          so f(n) is Theta(</a:t>
            </a:r>
            <a:r>
              <a:rPr lang="en-US" baseline="0" dirty="0" err="1" smtClean="0">
                <a:sym typeface="Wingdings" pitchFamily="2" charset="2"/>
              </a:rPr>
              <a:t>c^n</a:t>
            </a:r>
            <a:r>
              <a:rPr lang="en-US" baseline="0" dirty="0" smtClean="0">
                <a:sym typeface="Wingdings" pitchFamily="2" charset="2"/>
              </a:rPr>
              <a:t>).</a:t>
            </a:r>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5</a:t>
            </a:fld>
            <a:endParaRPr lang="en-US"/>
          </a:p>
        </p:txBody>
      </p:sp>
    </p:spTree>
    <p:extLst>
      <p:ext uri="{BB962C8B-B14F-4D97-AF65-F5344CB8AC3E}">
        <p14:creationId xmlns:p14="http://schemas.microsoft.com/office/powerpoint/2010/main" val="13450898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82725C-350C-46F5-844B-F6E4F7B10B15}" type="slidenum">
              <a:rPr lang="en-US" smtClean="0"/>
              <a:pPr/>
              <a:t>6</a:t>
            </a:fld>
            <a:endParaRPr lang="en-US"/>
          </a:p>
        </p:txBody>
      </p:sp>
    </p:spTree>
    <p:extLst>
      <p:ext uri="{BB962C8B-B14F-4D97-AF65-F5344CB8AC3E}">
        <p14:creationId xmlns:p14="http://schemas.microsoft.com/office/powerpoint/2010/main" val="2622224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82725C-350C-46F5-844B-F6E4F7B10B15}" type="slidenum">
              <a:rPr lang="en-US" smtClean="0"/>
              <a:pPr/>
              <a:t>7</a:t>
            </a:fld>
            <a:endParaRPr lang="en-US"/>
          </a:p>
        </p:txBody>
      </p:sp>
    </p:spTree>
    <p:extLst>
      <p:ext uri="{BB962C8B-B14F-4D97-AF65-F5344CB8AC3E}">
        <p14:creationId xmlns:p14="http://schemas.microsoft.com/office/powerpoint/2010/main" val="25494765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82725C-350C-46F5-844B-F6E4F7B10B15}" type="slidenum">
              <a:rPr lang="en-US" smtClean="0"/>
              <a:pPr/>
              <a:t>8</a:t>
            </a:fld>
            <a:endParaRPr lang="en-US"/>
          </a:p>
        </p:txBody>
      </p:sp>
    </p:spTree>
    <p:extLst>
      <p:ext uri="{BB962C8B-B14F-4D97-AF65-F5344CB8AC3E}">
        <p14:creationId xmlns:p14="http://schemas.microsoft.com/office/powerpoint/2010/main" val="26907275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82725C-350C-46F5-844B-F6E4F7B10B15}" type="slidenum">
              <a:rPr lang="en-US" smtClean="0"/>
              <a:pPr/>
              <a:t>9</a:t>
            </a:fld>
            <a:endParaRPr lang="en-US"/>
          </a:p>
        </p:txBody>
      </p:sp>
    </p:spTree>
    <p:extLst>
      <p:ext uri="{BB962C8B-B14F-4D97-AF65-F5344CB8AC3E}">
        <p14:creationId xmlns:p14="http://schemas.microsoft.com/office/powerpoint/2010/main" val="28494110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82725C-350C-46F5-844B-F6E4F7B10B15}" type="slidenum">
              <a:rPr lang="en-US" smtClean="0"/>
              <a:pPr/>
              <a:t>10</a:t>
            </a:fld>
            <a:endParaRPr lang="en-US"/>
          </a:p>
        </p:txBody>
      </p:sp>
    </p:spTree>
    <p:extLst>
      <p:ext uri="{BB962C8B-B14F-4D97-AF65-F5344CB8AC3E}">
        <p14:creationId xmlns:p14="http://schemas.microsoft.com/office/powerpoint/2010/main" val="390369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099" name="Picture 27" descr="bigdice2"/>
          <p:cNvPicPr>
            <a:picLocks noChangeAspect="1" noChangeArrowheads="1"/>
          </p:cNvPicPr>
          <p:nvPr userDrawn="1"/>
        </p:nvPicPr>
        <p:blipFill>
          <a:blip r:embed="rId2"/>
          <a:srcRect r="1891" b="8026"/>
          <a:stretch>
            <a:fillRect/>
          </a:stretch>
        </p:blipFill>
        <p:spPr bwMode="auto">
          <a:xfrm>
            <a:off x="0" y="0"/>
            <a:ext cx="9144000" cy="6858000"/>
          </a:xfrm>
          <a:prstGeom prst="rect">
            <a:avLst/>
          </a:prstGeom>
          <a:noFill/>
        </p:spPr>
      </p:pic>
      <p:sp>
        <p:nvSpPr>
          <p:cNvPr id="3074" name="Rectangle 2"/>
          <p:cNvSpPr>
            <a:spLocks noGrp="1" noChangeArrowheads="1"/>
          </p:cNvSpPr>
          <p:nvPr>
            <p:ph type="ctrTitle"/>
          </p:nvPr>
        </p:nvSpPr>
        <p:spPr>
          <a:xfrm>
            <a:off x="152400" y="167604"/>
            <a:ext cx="7772400" cy="1470025"/>
          </a:xfrm>
        </p:spPr>
        <p:txBody>
          <a:bodyPr/>
          <a:lstStyle>
            <a:lvl1pPr>
              <a:defRPr b="1"/>
            </a:lvl1pPr>
          </a:lstStyle>
          <a:p>
            <a:r>
              <a:rPr lang="en-US" dirty="0"/>
              <a:t>Click to edit Master title style</a:t>
            </a:r>
          </a:p>
        </p:txBody>
      </p:sp>
      <p:sp>
        <p:nvSpPr>
          <p:cNvPr id="3075" name="Rectangle 3"/>
          <p:cNvSpPr>
            <a:spLocks noGrp="1" noChangeArrowheads="1"/>
          </p:cNvSpPr>
          <p:nvPr>
            <p:ph type="subTitle" idx="1"/>
          </p:nvPr>
        </p:nvSpPr>
        <p:spPr>
          <a:xfrm>
            <a:off x="152400" y="1905000"/>
            <a:ext cx="2971800" cy="3429000"/>
          </a:xfrm>
        </p:spPr>
        <p:txBody>
          <a:bodyPr/>
          <a:lstStyle>
            <a:lvl1pPr marL="0" indent="0" algn="ctr">
              <a:buFontTx/>
              <a:buNone/>
              <a:defRPr/>
            </a:lvl1pPr>
          </a:lstStyle>
          <a:p>
            <a:r>
              <a:rPr lang="en-US"/>
              <a:t>Click to edit Master subtitle style</a:t>
            </a:r>
          </a:p>
        </p:txBody>
      </p:sp>
      <p:sp>
        <p:nvSpPr>
          <p:cNvPr id="3090" name="Text Box 18"/>
          <p:cNvSpPr txBox="1">
            <a:spLocks noChangeArrowheads="1"/>
          </p:cNvSpPr>
          <p:nvPr userDrawn="1"/>
        </p:nvSpPr>
        <p:spPr bwMode="auto">
          <a:xfrm rot="19237452">
            <a:off x="4622800" y="519113"/>
            <a:ext cx="184150" cy="366712"/>
          </a:xfrm>
          <a:prstGeom prst="rect">
            <a:avLst/>
          </a:prstGeom>
          <a:noFill/>
          <a:ln w="9525">
            <a:noFill/>
            <a:miter lim="800000"/>
            <a:headEnd/>
            <a:tailEnd/>
          </a:ln>
          <a:effectLst/>
        </p:spPr>
        <p:txBody>
          <a:bodyPr wrap="none">
            <a:spAutoFit/>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44926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44926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066800"/>
            <a:ext cx="8229600" cy="3700463"/>
          </a:xfrm>
        </p:spPr>
        <p:txBody>
          <a:body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066800"/>
            <a:ext cx="4038600" cy="37004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038600" cy="37004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066800"/>
            <a:ext cx="4038600" cy="37004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038600" cy="37004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55" name="Picture 31" descr="dicesmall"/>
          <p:cNvPicPr>
            <a:picLocks noChangeAspect="1" noChangeArrowheads="1"/>
          </p:cNvPicPr>
          <p:nvPr userDrawn="1"/>
        </p:nvPicPr>
        <p:blipFill>
          <a:blip r:embed="rId15"/>
          <a:srcRect t="6250"/>
          <a:stretch>
            <a:fillRect/>
          </a:stretch>
        </p:blipFill>
        <p:spPr bwMode="auto">
          <a:xfrm>
            <a:off x="0" y="0"/>
            <a:ext cx="9144000" cy="6858000"/>
          </a:xfrm>
          <a:prstGeom prst="rect">
            <a:avLst/>
          </a:prstGeom>
          <a:noFill/>
        </p:spPr>
      </p:pic>
      <p:sp>
        <p:nvSpPr>
          <p:cNvPr id="1026" name="Rectangle 2"/>
          <p:cNvSpPr>
            <a:spLocks noGrp="1" noChangeArrowheads="1"/>
          </p:cNvSpPr>
          <p:nvPr>
            <p:ph type="title"/>
          </p:nvPr>
        </p:nvSpPr>
        <p:spPr bwMode="auto">
          <a:xfrm>
            <a:off x="457200" y="0"/>
            <a:ext cx="8229600" cy="914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066800"/>
            <a:ext cx="8229600" cy="4495800"/>
          </a:xfrm>
          <a:prstGeom prst="rect">
            <a:avLst/>
          </a:prstGeom>
          <a:noFill/>
          <a:ln w="9525">
            <a:noFill/>
            <a:miter lim="800000"/>
            <a:headEnd/>
            <a:tailEnd/>
          </a:ln>
          <a:effectLst/>
        </p:spPr>
        <p:txBody>
          <a:bodyPr vert="horz" wrap="square" lIns="45720" tIns="45720" rIns="18288" bIns="18288" numCol="1" anchor="t" anchorCtr="0" compatLnSpc="1">
            <a:prstTxWarp prst="textNoShape">
              <a:avLst/>
            </a:prstTxWarp>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11.xml"/><Relationship Id="rId7" Type="http://schemas.openxmlformats.org/officeDocument/2006/relationships/image" Target="../media/image4.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3.wmf"/><Relationship Id="rId4" Type="http://schemas.openxmlformats.org/officeDocument/2006/relationships/oleObject" Target="../embeddings/oleObject1.bin"/><Relationship Id="rId9" Type="http://schemas.openxmlformats.org/officeDocument/2006/relationships/image" Target="../media/image5.wmf"/></Relationships>
</file>

<file path=ppt/slides/_rels/slide13.xml.rels><?xml version="1.0" encoding="UTF-8" standalone="yes"?>
<Relationships xmlns="http://schemas.openxmlformats.org/package/2006/relationships"><Relationship Id="rId3" Type="http://schemas.openxmlformats.org/officeDocument/2006/relationships/hyperlink" Target="http://www.rose-hulman.edu/class/csse/csse473/201310/InClassCode/Day06_FibAnalysis_Division_Exponentiation/"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niaaa.nih.gov/alcohol-health/special-populations-co-occurring-disorders/college-drinkin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8" name="Text Box 60"/>
          <p:cNvSpPr txBox="1">
            <a:spLocks noChangeArrowheads="1"/>
          </p:cNvSpPr>
          <p:nvPr/>
        </p:nvSpPr>
        <p:spPr bwMode="auto">
          <a:xfrm>
            <a:off x="279400" y="104775"/>
            <a:ext cx="8636000" cy="3277820"/>
          </a:xfrm>
          <a:prstGeom prst="rect">
            <a:avLst/>
          </a:prstGeom>
          <a:noFill/>
          <a:ln w="9525">
            <a:noFill/>
            <a:miter lim="800000"/>
            <a:headEnd/>
            <a:tailEnd/>
          </a:ln>
          <a:effectLst/>
        </p:spPr>
        <p:txBody>
          <a:bodyPr>
            <a:spAutoFit/>
          </a:bodyPr>
          <a:lstStyle/>
          <a:p>
            <a:endParaRPr lang="en-US" sz="2000" b="1" dirty="0">
              <a:solidFill>
                <a:schemeClr val="hlink"/>
              </a:solidFill>
              <a:latin typeface="Arial Black" pitchFamily="96" charset="0"/>
            </a:endParaRPr>
          </a:p>
          <a:p>
            <a:r>
              <a:rPr lang="en-US" sz="8000" b="1" dirty="0" smtClean="0"/>
              <a:t>MA/CSSE 473 Day 05</a:t>
            </a:r>
            <a:endParaRPr lang="en-US" sz="8000" b="1" dirty="0" smtClean="0">
              <a:solidFill>
                <a:srgbClr val="F2FDF7"/>
              </a:solidFill>
              <a:latin typeface="Arial Black" pitchFamily="96" charset="0"/>
            </a:endParaRPr>
          </a:p>
          <a:p>
            <a:pPr>
              <a:spcBef>
                <a:spcPct val="50000"/>
              </a:spcBef>
            </a:pPr>
            <a:endParaRPr lang="en-US" dirty="0"/>
          </a:p>
        </p:txBody>
      </p:sp>
      <p:sp>
        <p:nvSpPr>
          <p:cNvPr id="2063" name="Text Box 15"/>
          <p:cNvSpPr txBox="1">
            <a:spLocks noChangeArrowheads="1"/>
          </p:cNvSpPr>
          <p:nvPr/>
        </p:nvSpPr>
        <p:spPr bwMode="auto">
          <a:xfrm>
            <a:off x="3870325" y="1719263"/>
            <a:ext cx="184150" cy="366712"/>
          </a:xfrm>
          <a:prstGeom prst="rect">
            <a:avLst/>
          </a:prstGeom>
          <a:noFill/>
          <a:ln w="9525">
            <a:noFill/>
            <a:miter lim="800000"/>
            <a:headEnd/>
            <a:tailEnd/>
          </a:ln>
          <a:effectLst/>
        </p:spPr>
        <p:txBody>
          <a:bodyPr wrap="none">
            <a:spAutoFit/>
          </a:bodyPr>
          <a:lstStyle/>
          <a:p>
            <a:endParaRPr lang="en-US"/>
          </a:p>
        </p:txBody>
      </p:sp>
      <p:sp>
        <p:nvSpPr>
          <p:cNvPr id="2106" name="Text Box 58"/>
          <p:cNvSpPr txBox="1">
            <a:spLocks noChangeArrowheads="1"/>
          </p:cNvSpPr>
          <p:nvPr/>
        </p:nvSpPr>
        <p:spPr bwMode="auto">
          <a:xfrm>
            <a:off x="898525" y="3014663"/>
            <a:ext cx="184150" cy="366712"/>
          </a:xfrm>
          <a:prstGeom prst="rect">
            <a:avLst/>
          </a:prstGeom>
          <a:noFill/>
          <a:ln w="9525">
            <a:noFill/>
            <a:miter lim="800000"/>
            <a:headEnd/>
            <a:tailEnd/>
          </a:ln>
          <a:effectLst/>
        </p:spPr>
        <p:txBody>
          <a:bodyPr wrap="none">
            <a:spAutoFit/>
          </a:bodyPr>
          <a:lstStyle/>
          <a:p>
            <a:endParaRPr lang="en-US"/>
          </a:p>
        </p:txBody>
      </p:sp>
      <p:sp>
        <p:nvSpPr>
          <p:cNvPr id="2110" name="Rectangle 62"/>
          <p:cNvSpPr>
            <a:spLocks noChangeArrowheads="1"/>
          </p:cNvSpPr>
          <p:nvPr/>
        </p:nvSpPr>
        <p:spPr bwMode="auto">
          <a:xfrm>
            <a:off x="0" y="3810000"/>
            <a:ext cx="3195637" cy="1200329"/>
          </a:xfrm>
          <a:prstGeom prst="rect">
            <a:avLst/>
          </a:prstGeom>
          <a:noFill/>
          <a:ln w="9525">
            <a:noFill/>
            <a:miter lim="800000"/>
            <a:headEnd/>
            <a:tailEnd/>
          </a:ln>
          <a:effectLst/>
        </p:spPr>
        <p:txBody>
          <a:bodyPr wrap="square">
            <a:spAutoFit/>
          </a:bodyPr>
          <a:lstStyle/>
          <a:p>
            <a:r>
              <a:rPr lang="en-US" sz="2400" b="1" dirty="0" smtClean="0"/>
              <a:t>Factors and Primes</a:t>
            </a:r>
          </a:p>
          <a:p>
            <a:r>
              <a:rPr lang="en-US" sz="2400" b="1" dirty="0" smtClean="0"/>
              <a:t>Recursive division algorithm</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Textbook Topics I Won't Cover*</a:t>
            </a:r>
            <a:endParaRPr lang="en-US" dirty="0"/>
          </a:p>
        </p:txBody>
      </p:sp>
      <p:sp>
        <p:nvSpPr>
          <p:cNvPr id="3" name="Content Placeholder 2"/>
          <p:cNvSpPr>
            <a:spLocks noGrp="1"/>
          </p:cNvSpPr>
          <p:nvPr>
            <p:ph idx="1"/>
          </p:nvPr>
        </p:nvSpPr>
        <p:spPr/>
        <p:txBody>
          <a:bodyPr>
            <a:normAutofit/>
          </a:bodyPr>
          <a:lstStyle/>
          <a:p>
            <a:r>
              <a:rPr lang="en-US" dirty="0" smtClean="0"/>
              <a:t>Chapter 4 - Review</a:t>
            </a:r>
          </a:p>
          <a:p>
            <a:pPr lvl="1"/>
            <a:r>
              <a:rPr lang="en-US" dirty="0" err="1" smtClean="0"/>
              <a:t>Mergesort</a:t>
            </a:r>
            <a:r>
              <a:rPr lang="en-US" dirty="0" smtClean="0"/>
              <a:t>, </a:t>
            </a:r>
            <a:r>
              <a:rPr lang="en-US" dirty="0" err="1" smtClean="0"/>
              <a:t>quicksort</a:t>
            </a:r>
            <a:r>
              <a:rPr lang="en-US" dirty="0" smtClean="0"/>
              <a:t>, and their analysis</a:t>
            </a:r>
          </a:p>
          <a:p>
            <a:pPr lvl="1"/>
            <a:r>
              <a:rPr lang="en-US" dirty="0" smtClean="0"/>
              <a:t>Binary search </a:t>
            </a:r>
          </a:p>
          <a:p>
            <a:pPr lvl="1"/>
            <a:r>
              <a:rPr lang="en-US" dirty="0" smtClean="0"/>
              <a:t>Binary Tree Traversal Orders (pre, post, in, level)</a:t>
            </a:r>
          </a:p>
          <a:p>
            <a:pPr lvl="1">
              <a:buNone/>
            </a:pPr>
            <a:endParaRPr lang="en-US" dirty="0" smtClean="0"/>
          </a:p>
        </p:txBody>
      </p:sp>
      <p:sp>
        <p:nvSpPr>
          <p:cNvPr id="4" name="TextBox 3"/>
          <p:cNvSpPr txBox="1"/>
          <p:nvPr/>
        </p:nvSpPr>
        <p:spPr>
          <a:xfrm>
            <a:off x="685800" y="5867400"/>
            <a:ext cx="6781800" cy="400110"/>
          </a:xfrm>
          <a:prstGeom prst="rect">
            <a:avLst/>
          </a:prstGeom>
          <a:noFill/>
        </p:spPr>
        <p:txBody>
          <a:bodyPr wrap="square" rtlCol="0">
            <a:spAutoFit/>
          </a:bodyPr>
          <a:lstStyle/>
          <a:p>
            <a:r>
              <a:rPr lang="en-US" sz="2000" b="1" dirty="0" smtClean="0">
                <a:solidFill>
                  <a:srgbClr val="FF0000"/>
                </a:solidFill>
              </a:rPr>
              <a:t>*Unless you ask me to</a:t>
            </a:r>
            <a:endParaRPr lang="en-US" sz="2000" b="1" dirty="0">
              <a:solidFill>
                <a:srgbClr val="FF0000"/>
              </a:solidFill>
            </a:endParaRPr>
          </a:p>
        </p:txBody>
      </p:sp>
    </p:spTree>
    <p:extLst>
      <p:ext uri="{BB962C8B-B14F-4D97-AF65-F5344CB8AC3E}">
        <p14:creationId xmlns:p14="http://schemas.microsoft.com/office/powerpoint/2010/main" val="40995812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Textbook Topics I Won't Cover*</a:t>
            </a:r>
            <a:endParaRPr lang="en-US" dirty="0"/>
          </a:p>
        </p:txBody>
      </p:sp>
      <p:sp>
        <p:nvSpPr>
          <p:cNvPr id="3" name="Content Placeholder 2"/>
          <p:cNvSpPr>
            <a:spLocks noGrp="1"/>
          </p:cNvSpPr>
          <p:nvPr>
            <p:ph idx="1"/>
          </p:nvPr>
        </p:nvSpPr>
        <p:spPr/>
        <p:txBody>
          <a:bodyPr>
            <a:normAutofit/>
          </a:bodyPr>
          <a:lstStyle/>
          <a:p>
            <a:r>
              <a:rPr lang="en-US" dirty="0" smtClean="0"/>
              <a:t>Chapter 5 - Review</a:t>
            </a:r>
          </a:p>
          <a:p>
            <a:pPr lvl="1"/>
            <a:r>
              <a:rPr lang="en-US" dirty="0" smtClean="0"/>
              <a:t>Insertion Sort and its analysis</a:t>
            </a:r>
          </a:p>
          <a:p>
            <a:pPr lvl="1"/>
            <a:r>
              <a:rPr lang="en-US" dirty="0" smtClean="0"/>
              <a:t>Search, insertion, delete in Binary Tree</a:t>
            </a:r>
          </a:p>
          <a:p>
            <a:pPr lvl="1"/>
            <a:r>
              <a:rPr lang="en-US" dirty="0" smtClean="0"/>
              <a:t>AVL tree insertion and rebalance</a:t>
            </a:r>
          </a:p>
          <a:p>
            <a:pPr lvl="1">
              <a:buNone/>
            </a:pPr>
            <a:endParaRPr lang="en-US" dirty="0" smtClean="0"/>
          </a:p>
        </p:txBody>
      </p:sp>
      <p:sp>
        <p:nvSpPr>
          <p:cNvPr id="4" name="TextBox 3"/>
          <p:cNvSpPr txBox="1"/>
          <p:nvPr/>
        </p:nvSpPr>
        <p:spPr>
          <a:xfrm>
            <a:off x="685800" y="5867400"/>
            <a:ext cx="6781800" cy="400110"/>
          </a:xfrm>
          <a:prstGeom prst="rect">
            <a:avLst/>
          </a:prstGeom>
          <a:noFill/>
        </p:spPr>
        <p:txBody>
          <a:bodyPr wrap="square" rtlCol="0">
            <a:spAutoFit/>
          </a:bodyPr>
          <a:lstStyle/>
          <a:p>
            <a:r>
              <a:rPr lang="en-US" sz="2000" b="1" dirty="0" smtClean="0">
                <a:solidFill>
                  <a:srgbClr val="FF0000"/>
                </a:solidFill>
              </a:rPr>
              <a:t>*Unless you ask me to</a:t>
            </a:r>
            <a:endParaRPr lang="en-US" sz="2000" b="1" dirty="0">
              <a:solidFill>
                <a:srgbClr val="FF0000"/>
              </a:solidFill>
            </a:endParaRPr>
          </a:p>
        </p:txBody>
      </p:sp>
    </p:spTree>
    <p:extLst>
      <p:ext uri="{BB962C8B-B14F-4D97-AF65-F5344CB8AC3E}">
        <p14:creationId xmlns:p14="http://schemas.microsoft.com/office/powerpoint/2010/main" val="9930386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Efficient Fibonacci Algorithm?</a:t>
            </a:r>
            <a:endParaRPr lang="en-US" dirty="0"/>
          </a:p>
        </p:txBody>
      </p:sp>
      <p:sp>
        <p:nvSpPr>
          <p:cNvPr id="3" name="Content Placeholder 2"/>
          <p:cNvSpPr>
            <a:spLocks noGrp="1"/>
          </p:cNvSpPr>
          <p:nvPr>
            <p:ph idx="1"/>
          </p:nvPr>
        </p:nvSpPr>
        <p:spPr>
          <a:xfrm>
            <a:off x="457200" y="1066800"/>
            <a:ext cx="8229600" cy="5334000"/>
          </a:xfrm>
        </p:spPr>
        <p:txBody>
          <a:bodyPr>
            <a:normAutofit fontScale="92500" lnSpcReduction="20000"/>
          </a:bodyPr>
          <a:lstStyle/>
          <a:p>
            <a:r>
              <a:rPr lang="en-US" dirty="0" smtClean="0"/>
              <a:t>Let X be the matrix</a:t>
            </a:r>
          </a:p>
          <a:p>
            <a:r>
              <a:rPr lang="en-US" dirty="0" smtClean="0"/>
              <a:t>Then </a:t>
            </a:r>
          </a:p>
          <a:p>
            <a:pPr>
              <a:buNone/>
            </a:pPr>
            <a:endParaRPr lang="en-US" dirty="0" smtClean="0"/>
          </a:p>
          <a:p>
            <a:r>
              <a:rPr lang="en-US" dirty="0" smtClean="0"/>
              <a:t> also</a:t>
            </a:r>
            <a:br>
              <a:rPr lang="en-US" dirty="0" smtClean="0"/>
            </a:br>
            <a:endParaRPr lang="en-US" dirty="0" smtClean="0"/>
          </a:p>
          <a:p>
            <a:r>
              <a:rPr lang="en-US" dirty="0" smtClean="0"/>
              <a:t>How many additions and multiplications of numbers are necessary to multiply two 2x2 matrices?</a:t>
            </a:r>
          </a:p>
          <a:p>
            <a:r>
              <a:rPr lang="en-US" dirty="0" smtClean="0"/>
              <a:t>If n = 2</a:t>
            </a:r>
            <a:r>
              <a:rPr lang="en-US" baseline="30000" dirty="0" smtClean="0"/>
              <a:t>k</a:t>
            </a:r>
            <a:r>
              <a:rPr lang="en-US" dirty="0" smtClean="0"/>
              <a:t>, how many matrix multiplications does it take to compute </a:t>
            </a:r>
            <a:r>
              <a:rPr lang="en-US" dirty="0" err="1" smtClean="0"/>
              <a:t>X</a:t>
            </a:r>
            <a:r>
              <a:rPr lang="en-US" baseline="30000" dirty="0" err="1" smtClean="0"/>
              <a:t>n</a:t>
            </a:r>
            <a:r>
              <a:rPr lang="en-US" dirty="0" smtClean="0"/>
              <a:t>?</a:t>
            </a:r>
          </a:p>
          <a:p>
            <a:pPr lvl="1"/>
            <a:r>
              <a:rPr lang="en-US" dirty="0" smtClean="0"/>
              <a:t>O(log n), it seems.</a:t>
            </a:r>
          </a:p>
          <a:p>
            <a:r>
              <a:rPr lang="en-US" dirty="0" smtClean="0"/>
              <a:t>But there is a catch!</a:t>
            </a:r>
            <a:endParaRPr lang="en-US" dirty="0"/>
          </a:p>
        </p:txBody>
      </p:sp>
      <p:graphicFrame>
        <p:nvGraphicFramePr>
          <p:cNvPr id="4" name="Object 3"/>
          <p:cNvGraphicFramePr>
            <a:graphicFrameLocks noChangeAspect="1"/>
          </p:cNvGraphicFramePr>
          <p:nvPr/>
        </p:nvGraphicFramePr>
        <p:xfrm>
          <a:off x="3886200" y="990600"/>
          <a:ext cx="609600" cy="609600"/>
        </p:xfrm>
        <a:graphic>
          <a:graphicData uri="http://schemas.openxmlformats.org/presentationml/2006/ole">
            <mc:AlternateContent xmlns:mc="http://schemas.openxmlformats.org/markup-compatibility/2006">
              <mc:Choice xmlns:v="urn:schemas-microsoft-com:vml" Requires="v">
                <p:oleObj spid="_x0000_s3176" name="Equation" r:id="rId4" imgW="457200" imgH="457200" progId="Equation.3">
                  <p:embed/>
                </p:oleObj>
              </mc:Choice>
              <mc:Fallback>
                <p:oleObj name="Equation" r:id="rId4" imgW="457200" imgH="45720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86200" y="990600"/>
                        <a:ext cx="6096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1905000" y="1371600"/>
          <a:ext cx="1676400" cy="816708"/>
        </p:xfrm>
        <a:graphic>
          <a:graphicData uri="http://schemas.openxmlformats.org/presentationml/2006/ole">
            <mc:AlternateContent xmlns:mc="http://schemas.openxmlformats.org/markup-compatibility/2006">
              <mc:Choice xmlns:v="urn:schemas-microsoft-com:vml" Requires="v">
                <p:oleObj spid="_x0000_s3177" name="Equation" r:id="rId6" imgW="990360" imgH="482400" progId="Equation.3">
                  <p:embed/>
                </p:oleObj>
              </mc:Choice>
              <mc:Fallback>
                <p:oleObj name="Equation" r:id="rId6" imgW="990360" imgH="482400" progId="Equation.3">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00" y="1371600"/>
                        <a:ext cx="1676400" cy="81670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nvGraphicFramePr>
        <p:xfrm>
          <a:off x="1905000" y="2209800"/>
          <a:ext cx="5265738" cy="815975"/>
        </p:xfrm>
        <a:graphic>
          <a:graphicData uri="http://schemas.openxmlformats.org/presentationml/2006/ole">
            <mc:AlternateContent xmlns:mc="http://schemas.openxmlformats.org/markup-compatibility/2006">
              <mc:Choice xmlns:v="urn:schemas-microsoft-com:vml" Requires="v">
                <p:oleObj spid="_x0000_s3178" name="Equation" r:id="rId8" imgW="3111480" imgH="482400" progId="Equation.3">
                  <p:embed/>
                </p:oleObj>
              </mc:Choice>
              <mc:Fallback>
                <p:oleObj name="Equation" r:id="rId8" imgW="3111480" imgH="482400" progId="Equation.3">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05000" y="2209800"/>
                        <a:ext cx="5265738" cy="815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610600" cy="914400"/>
          </a:xfrm>
        </p:spPr>
        <p:txBody>
          <a:bodyPr/>
          <a:lstStyle/>
          <a:p>
            <a:r>
              <a:rPr lang="en-US" dirty="0" smtClean="0"/>
              <a:t>Reconsider our Fibonacci algorithms</a:t>
            </a:r>
            <a:br>
              <a:rPr lang="en-US" dirty="0" smtClean="0"/>
            </a:br>
            <a:r>
              <a:rPr lang="en-US" dirty="0" smtClean="0"/>
              <a:t>Hidden because not ready for prime time yet.</a:t>
            </a:r>
            <a:endParaRPr lang="en-US" dirty="0"/>
          </a:p>
        </p:txBody>
      </p:sp>
      <p:sp>
        <p:nvSpPr>
          <p:cNvPr id="3" name="Content Placeholder 2"/>
          <p:cNvSpPr>
            <a:spLocks noGrp="1"/>
          </p:cNvSpPr>
          <p:nvPr>
            <p:ph idx="1"/>
          </p:nvPr>
        </p:nvSpPr>
        <p:spPr>
          <a:xfrm>
            <a:off x="457200" y="838200"/>
            <a:ext cx="8686800" cy="5486400"/>
          </a:xfrm>
        </p:spPr>
        <p:txBody>
          <a:bodyPr>
            <a:normAutofit fontScale="77500" lnSpcReduction="20000"/>
          </a:bodyPr>
          <a:lstStyle/>
          <a:p>
            <a:pPr>
              <a:spcBef>
                <a:spcPts val="600"/>
              </a:spcBef>
            </a:pPr>
            <a:r>
              <a:rPr lang="en-US" dirty="0" smtClean="0"/>
              <a:t>Refine T(n) calculations, (the time for computing the n</a:t>
            </a:r>
            <a:r>
              <a:rPr lang="en-US" baseline="30000" dirty="0" smtClean="0"/>
              <a:t>th</a:t>
            </a:r>
            <a:r>
              <a:rPr lang="en-US" dirty="0" smtClean="0"/>
              <a:t> Fibonacci number) for each of our three algorithms</a:t>
            </a:r>
          </a:p>
          <a:p>
            <a:pPr lvl="1">
              <a:spcBef>
                <a:spcPts val="600"/>
              </a:spcBef>
            </a:pPr>
            <a:r>
              <a:rPr lang="en-US" b="1" dirty="0" smtClean="0">
                <a:solidFill>
                  <a:schemeClr val="tx2"/>
                </a:solidFill>
              </a:rPr>
              <a:t>Recursive (fib1)</a:t>
            </a:r>
          </a:p>
          <a:p>
            <a:pPr lvl="2">
              <a:spcBef>
                <a:spcPts val="600"/>
              </a:spcBef>
            </a:pPr>
            <a:r>
              <a:rPr lang="en-US" dirty="0" smtClean="0"/>
              <a:t>We originally had T(n) </a:t>
            </a:r>
            <a:r>
              <a:rPr lang="en-US" dirty="0" smtClean="0">
                <a:sym typeface="Symbol"/>
              </a:rPr>
              <a:t> </a:t>
            </a:r>
            <a:r>
              <a:rPr lang="az-Cyrl-AZ" dirty="0" smtClean="0">
                <a:sym typeface="Symbol"/>
              </a:rPr>
              <a:t>Ѳ</a:t>
            </a:r>
            <a:r>
              <a:rPr lang="en-US" dirty="0" smtClean="0">
                <a:sym typeface="Symbol"/>
              </a:rPr>
              <a:t>(F(n)) ≈ </a:t>
            </a:r>
            <a:r>
              <a:rPr lang="az-Cyrl-AZ" dirty="0" smtClean="0">
                <a:sym typeface="Symbol"/>
              </a:rPr>
              <a:t>Ѳ</a:t>
            </a:r>
            <a:r>
              <a:rPr lang="en-US" dirty="0" smtClean="0">
                <a:sym typeface="Symbol"/>
              </a:rPr>
              <a:t>(2</a:t>
            </a:r>
            <a:r>
              <a:rPr lang="en-US" baseline="30000" dirty="0" smtClean="0">
                <a:sym typeface="Symbol"/>
              </a:rPr>
              <a:t>0.694n</a:t>
            </a:r>
            <a:r>
              <a:rPr lang="en-US" dirty="0" smtClean="0">
                <a:sym typeface="Symbol"/>
              </a:rPr>
              <a:t>)</a:t>
            </a:r>
          </a:p>
          <a:p>
            <a:pPr lvl="2">
              <a:spcBef>
                <a:spcPts val="600"/>
              </a:spcBef>
            </a:pPr>
            <a:r>
              <a:rPr lang="en-US" dirty="0" smtClean="0">
                <a:sym typeface="Symbol"/>
              </a:rPr>
              <a:t>We assumed that addition was constant time.</a:t>
            </a:r>
          </a:p>
          <a:p>
            <a:pPr lvl="2">
              <a:spcBef>
                <a:spcPts val="600"/>
              </a:spcBef>
            </a:pPr>
            <a:r>
              <a:rPr lang="en-US" dirty="0" smtClean="0">
                <a:sym typeface="Symbol"/>
              </a:rPr>
              <a:t>Since each addition is </a:t>
            </a:r>
            <a:r>
              <a:rPr lang="az-Cyrl-AZ" dirty="0" smtClean="0">
                <a:sym typeface="Symbol"/>
              </a:rPr>
              <a:t>Ѳ</a:t>
            </a:r>
            <a:r>
              <a:rPr lang="en-US" dirty="0" smtClean="0">
                <a:sym typeface="Symbol"/>
              </a:rPr>
              <a:t>(n), the whole thing is </a:t>
            </a:r>
            <a:r>
              <a:rPr lang="az-Cyrl-AZ" dirty="0" smtClean="0">
                <a:sym typeface="Symbol"/>
              </a:rPr>
              <a:t>Ѳ</a:t>
            </a:r>
            <a:r>
              <a:rPr lang="en-US" dirty="0" smtClean="0">
                <a:sym typeface="Symbol"/>
              </a:rPr>
              <a:t>(</a:t>
            </a:r>
            <a:r>
              <a:rPr lang="en-US" dirty="0" err="1" smtClean="0">
                <a:sym typeface="Symbol"/>
              </a:rPr>
              <a:t>n∙F</a:t>
            </a:r>
            <a:r>
              <a:rPr lang="en-US" dirty="0" smtClean="0">
                <a:sym typeface="Symbol"/>
              </a:rPr>
              <a:t>(n))</a:t>
            </a:r>
            <a:endParaRPr lang="en-US" dirty="0" smtClean="0"/>
          </a:p>
          <a:p>
            <a:pPr lvl="1">
              <a:spcBef>
                <a:spcPts val="600"/>
              </a:spcBef>
            </a:pPr>
            <a:r>
              <a:rPr lang="en-US" b="1" dirty="0" smtClean="0">
                <a:solidFill>
                  <a:schemeClr val="tx2"/>
                </a:solidFill>
              </a:rPr>
              <a:t>Array (fib2)</a:t>
            </a:r>
          </a:p>
          <a:p>
            <a:pPr lvl="2">
              <a:spcBef>
                <a:spcPts val="600"/>
              </a:spcBef>
            </a:pPr>
            <a:r>
              <a:rPr lang="en-US" dirty="0" smtClean="0"/>
              <a:t>We originally had T(n) </a:t>
            </a:r>
            <a:r>
              <a:rPr lang="en-US" dirty="0" smtClean="0">
                <a:sym typeface="Symbol"/>
              </a:rPr>
              <a:t> </a:t>
            </a:r>
            <a:r>
              <a:rPr lang="az-Cyrl-AZ" dirty="0" smtClean="0">
                <a:sym typeface="Symbol"/>
              </a:rPr>
              <a:t>Ѳ</a:t>
            </a:r>
            <a:r>
              <a:rPr lang="en-US" dirty="0" smtClean="0">
                <a:sym typeface="Symbol"/>
              </a:rPr>
              <a:t>(n), because of n additions.</a:t>
            </a:r>
          </a:p>
          <a:p>
            <a:pPr lvl="2">
              <a:spcBef>
                <a:spcPts val="600"/>
              </a:spcBef>
            </a:pPr>
            <a:r>
              <a:rPr lang="en-US" dirty="0" smtClean="0">
                <a:sym typeface="Symbol"/>
              </a:rPr>
              <a:t>Since each addition is </a:t>
            </a:r>
            <a:r>
              <a:rPr lang="az-Cyrl-AZ" dirty="0" smtClean="0">
                <a:sym typeface="Symbol"/>
              </a:rPr>
              <a:t>Ѳ</a:t>
            </a:r>
            <a:r>
              <a:rPr lang="en-US" dirty="0" smtClean="0">
                <a:sym typeface="Symbol"/>
              </a:rPr>
              <a:t>(n), the whole thing is </a:t>
            </a:r>
            <a:r>
              <a:rPr lang="az-Cyrl-AZ" dirty="0" smtClean="0">
                <a:sym typeface="Symbol"/>
              </a:rPr>
              <a:t>Ѳ</a:t>
            </a:r>
            <a:r>
              <a:rPr lang="en-US" dirty="0" smtClean="0">
                <a:sym typeface="Symbol"/>
              </a:rPr>
              <a:t>(n</a:t>
            </a:r>
            <a:r>
              <a:rPr lang="en-US" baseline="30000" dirty="0" smtClean="0">
                <a:sym typeface="Symbol"/>
              </a:rPr>
              <a:t>2</a:t>
            </a:r>
            <a:r>
              <a:rPr lang="en-US" dirty="0" smtClean="0">
                <a:sym typeface="Symbol"/>
              </a:rPr>
              <a:t>)</a:t>
            </a:r>
            <a:endParaRPr lang="en-US" dirty="0" smtClean="0"/>
          </a:p>
          <a:p>
            <a:pPr lvl="1">
              <a:spcBef>
                <a:spcPts val="600"/>
              </a:spcBef>
            </a:pPr>
            <a:r>
              <a:rPr lang="en-US" b="1" dirty="0" smtClean="0">
                <a:solidFill>
                  <a:schemeClr val="tx2"/>
                </a:solidFill>
              </a:rPr>
              <a:t>Matrix multiplication approach (fib3)</a:t>
            </a:r>
          </a:p>
          <a:p>
            <a:pPr lvl="2">
              <a:spcBef>
                <a:spcPts val="600"/>
              </a:spcBef>
            </a:pPr>
            <a:r>
              <a:rPr lang="en-US" dirty="0" smtClean="0"/>
              <a:t>We saw that </a:t>
            </a:r>
            <a:r>
              <a:rPr lang="az-Cyrl-AZ" dirty="0" smtClean="0">
                <a:sym typeface="Symbol"/>
              </a:rPr>
              <a:t>Ѳ</a:t>
            </a:r>
            <a:r>
              <a:rPr lang="en-US" dirty="0" smtClean="0">
                <a:sym typeface="Symbol"/>
              </a:rPr>
              <a:t>(log n) 2x2 matrix multiplications give us F</a:t>
            </a:r>
            <a:r>
              <a:rPr lang="en-US" baseline="-25000" dirty="0" smtClean="0">
                <a:sym typeface="Symbol"/>
              </a:rPr>
              <a:t>n</a:t>
            </a:r>
            <a:r>
              <a:rPr lang="en-US" dirty="0" smtClean="0">
                <a:sym typeface="Symbol"/>
              </a:rPr>
              <a:t>.</a:t>
            </a:r>
          </a:p>
          <a:p>
            <a:pPr lvl="2">
              <a:spcBef>
                <a:spcPts val="600"/>
              </a:spcBef>
            </a:pPr>
            <a:r>
              <a:rPr lang="en-US" dirty="0" smtClean="0">
                <a:sym typeface="Symbol"/>
              </a:rPr>
              <a:t>Let M(k) be the time required to multiply two k-bit numbers.  </a:t>
            </a:r>
            <a:br>
              <a:rPr lang="en-US" dirty="0" smtClean="0">
                <a:sym typeface="Symbol"/>
              </a:rPr>
            </a:br>
            <a:r>
              <a:rPr lang="en-US" dirty="0" smtClean="0">
                <a:sym typeface="Symbol"/>
              </a:rPr>
              <a:t>M(k</a:t>
            </a:r>
            <a:r>
              <a:rPr lang="en-US" dirty="0">
                <a:sym typeface="Symbol"/>
              </a:rPr>
              <a:t>)  </a:t>
            </a:r>
            <a:r>
              <a:rPr lang="az-Cyrl-AZ" dirty="0" smtClean="0">
                <a:sym typeface="Symbol"/>
              </a:rPr>
              <a:t>Ѳ</a:t>
            </a:r>
            <a:r>
              <a:rPr lang="en-US" dirty="0" smtClean="0">
                <a:sym typeface="Symbol"/>
              </a:rPr>
              <a:t>(</a:t>
            </a:r>
            <a:r>
              <a:rPr lang="en-US" dirty="0" err="1" smtClean="0">
                <a:sym typeface="Symbol"/>
              </a:rPr>
              <a:t>k</a:t>
            </a:r>
            <a:r>
              <a:rPr lang="en-US" i="1" baseline="30000" dirty="0" err="1" smtClean="0">
                <a:sym typeface="Symbol"/>
              </a:rPr>
              <a:t>a</a:t>
            </a:r>
            <a:r>
              <a:rPr lang="en-US" dirty="0" smtClean="0">
                <a:sym typeface="Symbol"/>
              </a:rPr>
              <a:t>) for some </a:t>
            </a:r>
            <a:r>
              <a:rPr lang="en-US" i="1" dirty="0" smtClean="0">
                <a:sym typeface="Symbol"/>
              </a:rPr>
              <a:t>a</a:t>
            </a:r>
            <a:r>
              <a:rPr lang="en-US" dirty="0" smtClean="0">
                <a:sym typeface="Symbol"/>
              </a:rPr>
              <a:t> with 1 ≤ </a:t>
            </a:r>
            <a:r>
              <a:rPr lang="en-US" i="1" dirty="0" smtClean="0">
                <a:sym typeface="Symbol"/>
              </a:rPr>
              <a:t>a</a:t>
            </a:r>
            <a:r>
              <a:rPr lang="en-US" dirty="0" smtClean="0">
                <a:sym typeface="Symbol"/>
              </a:rPr>
              <a:t> ≤ 2.</a:t>
            </a:r>
          </a:p>
          <a:p>
            <a:pPr lvl="2">
              <a:spcBef>
                <a:spcPts val="600"/>
              </a:spcBef>
            </a:pPr>
            <a:r>
              <a:rPr lang="en-US" dirty="0" smtClean="0">
                <a:sym typeface="Symbol"/>
              </a:rPr>
              <a:t>It's easy to see that T(n)  O(Ml(n) log n)</a:t>
            </a:r>
          </a:p>
          <a:p>
            <a:pPr lvl="2">
              <a:spcBef>
                <a:spcPts val="600"/>
              </a:spcBef>
            </a:pPr>
            <a:r>
              <a:rPr lang="en-US" dirty="0" smtClean="0">
                <a:sym typeface="Symbol"/>
              </a:rPr>
              <a:t>Can we show that T(n)   O(M(n)) ?</a:t>
            </a:r>
          </a:p>
          <a:p>
            <a:pPr lvl="3">
              <a:spcBef>
                <a:spcPts val="600"/>
              </a:spcBef>
            </a:pPr>
            <a:r>
              <a:rPr lang="en-US" dirty="0" smtClean="0">
                <a:sym typeface="Symbol"/>
              </a:rPr>
              <a:t>Do it for </a:t>
            </a:r>
            <a:r>
              <a:rPr lang="en-US" i="1" dirty="0" smtClean="0">
                <a:sym typeface="Symbol"/>
              </a:rPr>
              <a:t>a</a:t>
            </a:r>
            <a:r>
              <a:rPr lang="en-US" dirty="0" smtClean="0">
                <a:sym typeface="Symbol"/>
              </a:rPr>
              <a:t> = 2 and </a:t>
            </a:r>
            <a:r>
              <a:rPr lang="en-US" i="1" dirty="0" smtClean="0">
                <a:sym typeface="Symbol"/>
              </a:rPr>
              <a:t>a</a:t>
            </a:r>
            <a:r>
              <a:rPr lang="en-US" dirty="0" smtClean="0">
                <a:sym typeface="Symbol"/>
              </a:rPr>
              <a:t> = log</a:t>
            </a:r>
            <a:r>
              <a:rPr lang="en-US" baseline="-25000" dirty="0" smtClean="0">
                <a:sym typeface="Symbol"/>
              </a:rPr>
              <a:t>2</a:t>
            </a:r>
            <a:r>
              <a:rPr lang="en-US" dirty="0" smtClean="0">
                <a:sym typeface="Symbol"/>
              </a:rPr>
              <a:t>(3)</a:t>
            </a:r>
          </a:p>
          <a:p>
            <a:pPr lvl="3">
              <a:spcBef>
                <a:spcPts val="600"/>
              </a:spcBef>
            </a:pPr>
            <a:r>
              <a:rPr lang="en-US" dirty="0" smtClean="0">
                <a:sym typeface="Symbol"/>
              </a:rPr>
              <a:t>If the multiplication of numbers is better than O(n</a:t>
            </a:r>
            <a:r>
              <a:rPr lang="en-US" baseline="30000" dirty="0" smtClean="0">
                <a:sym typeface="Symbol"/>
              </a:rPr>
              <a:t>2</a:t>
            </a:r>
            <a:r>
              <a:rPr lang="en-US" dirty="0" smtClean="0">
                <a:sym typeface="Symbol"/>
              </a:rPr>
              <a:t>), </a:t>
            </a:r>
            <a:br>
              <a:rPr lang="en-US" dirty="0" smtClean="0">
                <a:sym typeface="Symbol"/>
              </a:rPr>
            </a:br>
            <a:r>
              <a:rPr lang="en-US" dirty="0" smtClean="0">
                <a:sym typeface="Symbol"/>
              </a:rPr>
              <a:t>so is finding the n</a:t>
            </a:r>
            <a:r>
              <a:rPr lang="en-US" baseline="30000" dirty="0" smtClean="0">
                <a:sym typeface="Symbol"/>
              </a:rPr>
              <a:t>th</a:t>
            </a:r>
            <a:r>
              <a:rPr lang="en-US" dirty="0" smtClean="0">
                <a:sym typeface="Symbol"/>
              </a:rPr>
              <a:t> Fibonacci number.</a:t>
            </a:r>
          </a:p>
          <a:p>
            <a:pPr lvl="1">
              <a:spcBef>
                <a:spcPts val="600"/>
              </a:spcBef>
            </a:pPr>
            <a:endParaRPr lang="en-US" dirty="0"/>
          </a:p>
        </p:txBody>
      </p:sp>
      <p:sp>
        <p:nvSpPr>
          <p:cNvPr id="4" name="TextBox 3"/>
          <p:cNvSpPr txBox="1"/>
          <p:nvPr/>
        </p:nvSpPr>
        <p:spPr>
          <a:xfrm>
            <a:off x="76200" y="6581001"/>
            <a:ext cx="8153400" cy="276999"/>
          </a:xfrm>
          <a:prstGeom prst="rect">
            <a:avLst/>
          </a:prstGeom>
          <a:noFill/>
        </p:spPr>
        <p:txBody>
          <a:bodyPr wrap="square" rtlCol="0">
            <a:spAutoFit/>
          </a:bodyPr>
          <a:lstStyle/>
          <a:p>
            <a:r>
              <a:rPr lang="en-US" sz="1200" dirty="0" smtClean="0">
                <a:hlinkClick r:id="rId3"/>
              </a:rPr>
              <a:t>http://www.rose-hulman.edu/class/csse/csse473/201310/InClassCode/Day06_FibAnalysis_Division_Exponentiation/</a:t>
            </a:r>
            <a:endParaRPr lang="en-US" sz="1200" dirty="0"/>
          </a:p>
        </p:txBody>
      </p:sp>
    </p:spTree>
    <p:extLst>
      <p:ext uri="{BB962C8B-B14F-4D97-AF65-F5344CB8AC3E}">
        <p14:creationId xmlns:p14="http://schemas.microsoft.com/office/powerpoint/2010/main" val="27404117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Arithmetic thread</a:t>
            </a:r>
            <a:endParaRPr lang="en-US" dirty="0"/>
          </a:p>
        </p:txBody>
      </p:sp>
      <p:sp>
        <p:nvSpPr>
          <p:cNvPr id="5" name="Text Placeholder 4"/>
          <p:cNvSpPr>
            <a:spLocks noGrp="1"/>
          </p:cNvSpPr>
          <p:nvPr>
            <p:ph type="body" idx="1"/>
          </p:nvPr>
        </p:nvSpPr>
        <p:spPr/>
        <p:txBody>
          <a:bodyPr>
            <a:normAutofit/>
          </a:bodyPr>
          <a:lstStyle/>
          <a:p>
            <a:r>
              <a:rPr lang="en-US" dirty="0" smtClean="0"/>
              <a:t>Integer Division</a:t>
            </a:r>
          </a:p>
          <a:p>
            <a:r>
              <a:rPr lang="en-US" dirty="0" smtClean="0"/>
              <a:t>Modular arithmetic</a:t>
            </a:r>
          </a:p>
          <a:p>
            <a:r>
              <a:rPr lang="en-US" dirty="0" smtClean="0"/>
              <a:t>Euclid's Algorithm</a:t>
            </a:r>
          </a:p>
          <a:p>
            <a:r>
              <a:rPr lang="en-US" dirty="0" smtClean="0"/>
              <a:t>Heading toward Primality Testing</a:t>
            </a:r>
            <a:endParaRPr lang="en-US" dirty="0"/>
          </a:p>
        </p:txBody>
      </p:sp>
    </p:spTree>
    <p:extLst>
      <p:ext uri="{BB962C8B-B14F-4D97-AF65-F5344CB8AC3E}">
        <p14:creationId xmlns:p14="http://schemas.microsoft.com/office/powerpoint/2010/main" val="29199587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FACTORING and PRIMALITY</a:t>
            </a:r>
            <a:endParaRPr lang="en-US" dirty="0"/>
          </a:p>
        </p:txBody>
      </p:sp>
      <p:sp>
        <p:nvSpPr>
          <p:cNvPr id="3" name="Content Placeholder 2"/>
          <p:cNvSpPr>
            <a:spLocks noGrp="1"/>
          </p:cNvSpPr>
          <p:nvPr>
            <p:ph idx="1"/>
          </p:nvPr>
        </p:nvSpPr>
        <p:spPr>
          <a:xfrm>
            <a:off x="457200" y="1066800"/>
            <a:ext cx="8382000" cy="5105400"/>
          </a:xfrm>
        </p:spPr>
        <p:txBody>
          <a:bodyPr>
            <a:normAutofit fontScale="85000" lnSpcReduction="20000"/>
          </a:bodyPr>
          <a:lstStyle/>
          <a:p>
            <a:r>
              <a:rPr lang="en-US" dirty="0" smtClean="0"/>
              <a:t>Two important problems</a:t>
            </a:r>
          </a:p>
          <a:p>
            <a:pPr lvl="1"/>
            <a:r>
              <a:rPr lang="en-US" dirty="0" smtClean="0"/>
              <a:t>FACTORING: Given a number N, express it as a product of its prime factors</a:t>
            </a:r>
          </a:p>
          <a:p>
            <a:pPr lvl="1"/>
            <a:r>
              <a:rPr lang="en-US" dirty="0" smtClean="0"/>
              <a:t>PRIMALITY: Given a number N, determine whether it is prime</a:t>
            </a:r>
          </a:p>
          <a:p>
            <a:r>
              <a:rPr lang="en-US" dirty="0" smtClean="0"/>
              <a:t>Where we will go with this eventually</a:t>
            </a:r>
          </a:p>
          <a:p>
            <a:pPr lvl="1"/>
            <a:r>
              <a:rPr lang="en-US" dirty="0" smtClean="0"/>
              <a:t>Factoring is hard</a:t>
            </a:r>
          </a:p>
          <a:p>
            <a:pPr lvl="2"/>
            <a:r>
              <a:rPr lang="en-US" dirty="0" smtClean="0"/>
              <a:t>The best algorithms known so far require time that is exponential in the number of bits of N</a:t>
            </a:r>
          </a:p>
          <a:p>
            <a:pPr lvl="1"/>
            <a:r>
              <a:rPr lang="en-US" dirty="0" err="1" smtClean="0"/>
              <a:t>Primality</a:t>
            </a:r>
            <a:r>
              <a:rPr lang="en-US" dirty="0" smtClean="0"/>
              <a:t> testing is </a:t>
            </a:r>
            <a:r>
              <a:rPr lang="en-US" dirty="0" err="1" smtClean="0"/>
              <a:t>comparitively</a:t>
            </a:r>
            <a:r>
              <a:rPr lang="en-US" dirty="0" smtClean="0"/>
              <a:t> easy</a:t>
            </a:r>
          </a:p>
          <a:p>
            <a:pPr lvl="1"/>
            <a:r>
              <a:rPr lang="en-US" dirty="0" smtClean="0"/>
              <a:t>A strange disparity for these closely-related problems</a:t>
            </a:r>
          </a:p>
          <a:p>
            <a:pPr lvl="1"/>
            <a:r>
              <a:rPr lang="en-US" dirty="0" smtClean="0"/>
              <a:t>Exploited by cryptographic algorithms</a:t>
            </a:r>
          </a:p>
          <a:p>
            <a:r>
              <a:rPr lang="en-US" dirty="0" smtClean="0"/>
              <a:t>More on these problems later</a:t>
            </a:r>
          </a:p>
          <a:p>
            <a:pPr lvl="1"/>
            <a:r>
              <a:rPr lang="en-US" dirty="0" smtClean="0"/>
              <a:t>First, more math and computational background…</a:t>
            </a:r>
          </a:p>
        </p:txBody>
      </p:sp>
    </p:spTree>
    <p:extLst>
      <p:ext uri="{BB962C8B-B14F-4D97-AF65-F5344CB8AC3E}">
        <p14:creationId xmlns:p14="http://schemas.microsoft.com/office/powerpoint/2010/main" val="1315665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Recap</a:t>
            </a:r>
            <a:r>
              <a:rPr lang="en-US" smtClean="0"/>
              <a:t>: Arithmetic </a:t>
            </a:r>
            <a:r>
              <a:rPr lang="en-US" dirty="0" smtClean="0"/>
              <a:t>Run-times</a:t>
            </a:r>
            <a:endParaRPr lang="en-US" dirty="0"/>
          </a:p>
        </p:txBody>
      </p:sp>
      <p:sp>
        <p:nvSpPr>
          <p:cNvPr id="3" name="Content Placeholder 2"/>
          <p:cNvSpPr>
            <a:spLocks noGrp="1"/>
          </p:cNvSpPr>
          <p:nvPr>
            <p:ph idx="1"/>
          </p:nvPr>
        </p:nvSpPr>
        <p:spPr/>
        <p:txBody>
          <a:bodyPr/>
          <a:lstStyle/>
          <a:p>
            <a:r>
              <a:rPr lang="en-US" dirty="0" smtClean="0"/>
              <a:t>For operations on two k-bit numbers:</a:t>
            </a:r>
          </a:p>
          <a:p>
            <a:r>
              <a:rPr lang="en-US" dirty="0" smtClean="0"/>
              <a:t>Addition:  </a:t>
            </a:r>
            <a:r>
              <a:rPr lang="az-Cyrl-AZ" dirty="0" smtClean="0"/>
              <a:t>Ѳ</a:t>
            </a:r>
            <a:r>
              <a:rPr lang="en-US" dirty="0" smtClean="0"/>
              <a:t>(k)</a:t>
            </a:r>
          </a:p>
          <a:p>
            <a:r>
              <a:rPr lang="en-US" dirty="0" smtClean="0"/>
              <a:t>Multiplication:</a:t>
            </a:r>
          </a:p>
          <a:p>
            <a:pPr lvl="1"/>
            <a:r>
              <a:rPr lang="en-US" dirty="0" smtClean="0"/>
              <a:t>Standard algorithm: </a:t>
            </a:r>
            <a:r>
              <a:rPr lang="az-Cyrl-AZ" dirty="0" smtClean="0"/>
              <a:t>Ѳ(</a:t>
            </a:r>
            <a:r>
              <a:rPr lang="en-US" dirty="0" smtClean="0"/>
              <a:t>k</a:t>
            </a:r>
            <a:r>
              <a:rPr lang="en-US" baseline="30000" dirty="0" smtClean="0"/>
              <a:t>2</a:t>
            </a:r>
            <a:r>
              <a:rPr lang="en-US" dirty="0" smtClean="0"/>
              <a:t>)</a:t>
            </a:r>
          </a:p>
          <a:p>
            <a:pPr lvl="1"/>
            <a:r>
              <a:rPr lang="en-US" dirty="0" smtClean="0"/>
              <a:t>"Gauss-enhanced": </a:t>
            </a:r>
            <a:r>
              <a:rPr lang="az-Cyrl-AZ" dirty="0" smtClean="0"/>
              <a:t>Ѳ(</a:t>
            </a:r>
            <a:r>
              <a:rPr lang="en-US" dirty="0" smtClean="0"/>
              <a:t>k</a:t>
            </a:r>
            <a:r>
              <a:rPr lang="en-US" baseline="30000" dirty="0" smtClean="0"/>
              <a:t>1.59</a:t>
            </a:r>
            <a:r>
              <a:rPr lang="en-US" dirty="0" smtClean="0"/>
              <a:t>), but with a lot of overhead.</a:t>
            </a:r>
          </a:p>
          <a:p>
            <a:r>
              <a:rPr lang="en-US" dirty="0" smtClean="0"/>
              <a:t>Division (We won't ponder it in detail, but see next slide): </a:t>
            </a:r>
            <a:r>
              <a:rPr lang="az-Cyrl-AZ" dirty="0" smtClean="0"/>
              <a:t>Ѳ(</a:t>
            </a:r>
            <a:r>
              <a:rPr lang="en-US" dirty="0" smtClean="0"/>
              <a:t>k</a:t>
            </a:r>
            <a:r>
              <a:rPr lang="en-US" baseline="30000" dirty="0" smtClean="0"/>
              <a:t>2</a:t>
            </a:r>
            <a:r>
              <a:rPr lang="en-US" dirty="0" smtClean="0"/>
              <a:t>)</a:t>
            </a:r>
          </a:p>
        </p:txBody>
      </p:sp>
    </p:spTree>
    <p:extLst>
      <p:ext uri="{BB962C8B-B14F-4D97-AF65-F5344CB8AC3E}">
        <p14:creationId xmlns:p14="http://schemas.microsoft.com/office/powerpoint/2010/main" val="22032642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Algorithm for Integer Division</a:t>
            </a:r>
            <a:endParaRPr lang="en-US" dirty="0"/>
          </a:p>
        </p:txBody>
      </p:sp>
      <p:sp>
        <p:nvSpPr>
          <p:cNvPr id="6" name="TextBox 5"/>
          <p:cNvSpPr txBox="1"/>
          <p:nvPr/>
        </p:nvSpPr>
        <p:spPr>
          <a:xfrm>
            <a:off x="457200" y="4724400"/>
            <a:ext cx="8001000" cy="1384995"/>
          </a:xfrm>
          <a:prstGeom prst="rect">
            <a:avLst/>
          </a:prstGeom>
          <a:noFill/>
        </p:spPr>
        <p:txBody>
          <a:bodyPr wrap="square" rtlCol="0">
            <a:spAutoFit/>
          </a:bodyPr>
          <a:lstStyle/>
          <a:p>
            <a:r>
              <a:rPr lang="en-US" sz="2800" dirty="0" smtClean="0"/>
              <a:t>Let's work through divide(19, 4).</a:t>
            </a:r>
          </a:p>
          <a:p>
            <a:endParaRPr lang="en-US" sz="2800" dirty="0"/>
          </a:p>
          <a:p>
            <a:r>
              <a:rPr lang="en-US" sz="2800" dirty="0" smtClean="0"/>
              <a:t>Analysis?</a:t>
            </a:r>
            <a:endParaRPr lang="en-US" sz="2800" dirty="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199" y="942974"/>
            <a:ext cx="8957323" cy="2867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58868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Modular arithmetic definitions</a:t>
            </a:r>
            <a:endParaRPr lang="en-US" dirty="0"/>
          </a:p>
        </p:txBody>
      </p:sp>
      <p:sp>
        <p:nvSpPr>
          <p:cNvPr id="3" name="Content Placeholder 2"/>
          <p:cNvSpPr>
            <a:spLocks noGrp="1"/>
          </p:cNvSpPr>
          <p:nvPr>
            <p:ph idx="1"/>
          </p:nvPr>
        </p:nvSpPr>
        <p:spPr>
          <a:xfrm>
            <a:off x="381000" y="1066800"/>
            <a:ext cx="8610600" cy="5105400"/>
          </a:xfrm>
        </p:spPr>
        <p:txBody>
          <a:bodyPr>
            <a:normAutofit lnSpcReduction="10000"/>
          </a:bodyPr>
          <a:lstStyle/>
          <a:p>
            <a:r>
              <a:rPr lang="en-US" b="1" dirty="0" smtClean="0"/>
              <a:t>x modulo N </a:t>
            </a:r>
            <a:r>
              <a:rPr lang="en-US" dirty="0" smtClean="0"/>
              <a:t>is the remainder when x is divided by N.  I.e.,</a:t>
            </a:r>
          </a:p>
          <a:p>
            <a:pPr lvl="1"/>
            <a:r>
              <a:rPr lang="en-US" dirty="0" smtClean="0"/>
              <a:t>If x = </a:t>
            </a:r>
            <a:r>
              <a:rPr lang="en-US" dirty="0" err="1" smtClean="0"/>
              <a:t>qN</a:t>
            </a:r>
            <a:r>
              <a:rPr lang="en-US" dirty="0" smtClean="0"/>
              <a:t> + r, where 0 ≤ r &lt; N (</a:t>
            </a:r>
            <a:r>
              <a:rPr lang="en-US" sz="3100" b="1" dirty="0" smtClean="0">
                <a:solidFill>
                  <a:schemeClr val="tx2"/>
                </a:solidFill>
              </a:rPr>
              <a:t>q and r are unique!</a:t>
            </a:r>
            <a:r>
              <a:rPr lang="en-US" dirty="0" smtClean="0"/>
              <a:t>), </a:t>
            </a:r>
          </a:p>
          <a:p>
            <a:pPr lvl="1"/>
            <a:r>
              <a:rPr lang="en-US" dirty="0" smtClean="0"/>
              <a:t>then </a:t>
            </a:r>
            <a:r>
              <a:rPr lang="en-US" b="1" dirty="0" smtClean="0"/>
              <a:t>x modulo N </a:t>
            </a:r>
            <a:r>
              <a:rPr lang="en-US" dirty="0" smtClean="0"/>
              <a:t>is equal to r.</a:t>
            </a:r>
          </a:p>
          <a:p>
            <a:r>
              <a:rPr lang="en-US" dirty="0" smtClean="0"/>
              <a:t>x and y are </a:t>
            </a:r>
            <a:r>
              <a:rPr lang="en-US" b="1" dirty="0" smtClean="0"/>
              <a:t>congruent modulo N</a:t>
            </a:r>
            <a:r>
              <a:rPr lang="en-US" dirty="0" smtClean="0"/>
              <a:t>, which is written as  </a:t>
            </a:r>
            <a:r>
              <a:rPr lang="en-US" dirty="0" err="1" smtClean="0"/>
              <a:t>x</a:t>
            </a:r>
            <a:r>
              <a:rPr lang="en-US" dirty="0" err="1" smtClean="0">
                <a:sym typeface="Symbol"/>
              </a:rPr>
              <a:t></a:t>
            </a:r>
            <a:r>
              <a:rPr lang="en-US" dirty="0" err="1" smtClean="0"/>
              <a:t>y</a:t>
            </a:r>
            <a:r>
              <a:rPr lang="en-US" dirty="0" smtClean="0"/>
              <a:t> (mod N), if and only if  N divides (x-y).  </a:t>
            </a:r>
          </a:p>
          <a:p>
            <a:pPr lvl="1"/>
            <a:r>
              <a:rPr lang="en-US" dirty="0" smtClean="0"/>
              <a:t>i.e., there is an integer k such that x-y = </a:t>
            </a:r>
            <a:r>
              <a:rPr lang="en-US" dirty="0" err="1" smtClean="0"/>
              <a:t>kN.</a:t>
            </a:r>
            <a:endParaRPr lang="en-US" dirty="0" smtClean="0"/>
          </a:p>
          <a:p>
            <a:pPr lvl="1"/>
            <a:r>
              <a:rPr lang="en-US" dirty="0" smtClean="0"/>
              <a:t>In a context like this, </a:t>
            </a:r>
            <a:r>
              <a:rPr lang="en-US" b="1" dirty="0" smtClean="0"/>
              <a:t>a divides b </a:t>
            </a:r>
            <a:r>
              <a:rPr lang="en-US" dirty="0" smtClean="0"/>
              <a:t>means "divides with no remainder", i.e. "a is a factor of b."</a:t>
            </a:r>
          </a:p>
          <a:p>
            <a:r>
              <a:rPr lang="en-US" dirty="0" smtClean="0"/>
              <a:t>Example: 253</a:t>
            </a:r>
            <a:r>
              <a:rPr lang="en-US" dirty="0" smtClean="0">
                <a:sym typeface="Symbol"/>
              </a:rPr>
              <a:t>  </a:t>
            </a:r>
            <a:r>
              <a:rPr lang="en-US" dirty="0" smtClean="0"/>
              <a:t>13 (mod 60)</a:t>
            </a:r>
            <a:endParaRPr lang="en-US" dirty="0"/>
          </a:p>
        </p:txBody>
      </p:sp>
    </p:spTree>
    <p:extLst>
      <p:ext uri="{BB962C8B-B14F-4D97-AF65-F5344CB8AC3E}">
        <p14:creationId xmlns:p14="http://schemas.microsoft.com/office/powerpoint/2010/main" val="240973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checkerboard(across)">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5" presetClass="entr" presetSubtype="10" fill="hold" nodeType="click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checkerboard(across)">
                                      <p:cBhvr>
                                        <p:cTn id="16" dur="500"/>
                                        <p:tgtEl>
                                          <p:spTgt spid="3">
                                            <p:txEl>
                                              <p:pRg st="5" end="5"/>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checkerboard(across)">
                                      <p:cBhvr>
                                        <p:cTn id="2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Modular arithmetic properties</a:t>
            </a:r>
            <a:endParaRPr lang="en-US" dirty="0"/>
          </a:p>
        </p:txBody>
      </p:sp>
      <p:sp>
        <p:nvSpPr>
          <p:cNvPr id="3" name="Content Placeholder 2"/>
          <p:cNvSpPr>
            <a:spLocks noGrp="1"/>
          </p:cNvSpPr>
          <p:nvPr>
            <p:ph idx="1"/>
          </p:nvPr>
        </p:nvSpPr>
        <p:spPr/>
        <p:txBody>
          <a:bodyPr>
            <a:normAutofit fontScale="92500" lnSpcReduction="10000"/>
          </a:bodyPr>
          <a:lstStyle/>
          <a:p>
            <a:pPr>
              <a:lnSpc>
                <a:spcPct val="110000"/>
              </a:lnSpc>
            </a:pPr>
            <a:r>
              <a:rPr lang="en-US" dirty="0" smtClean="0"/>
              <a:t>Substitution rule</a:t>
            </a:r>
          </a:p>
          <a:p>
            <a:pPr lvl="1">
              <a:lnSpc>
                <a:spcPct val="110000"/>
              </a:lnSpc>
            </a:pPr>
            <a:r>
              <a:rPr lang="en-US" dirty="0" smtClean="0"/>
              <a:t>   If x </a:t>
            </a:r>
            <a:r>
              <a:rPr lang="en-US" dirty="0" smtClean="0">
                <a:sym typeface="Symbol"/>
              </a:rPr>
              <a:t> x' (mod N) and y  y' (mod N),</a:t>
            </a:r>
            <a:br>
              <a:rPr lang="en-US" dirty="0" smtClean="0">
                <a:sym typeface="Symbol"/>
              </a:rPr>
            </a:br>
            <a:r>
              <a:rPr lang="en-US" dirty="0" smtClean="0">
                <a:sym typeface="Symbol"/>
              </a:rPr>
              <a:t>   then x + y  x' + y' (mod N), and xy  </a:t>
            </a:r>
            <a:r>
              <a:rPr lang="en-US" dirty="0" err="1" smtClean="0">
                <a:sym typeface="Symbol"/>
              </a:rPr>
              <a:t>x'y</a:t>
            </a:r>
            <a:r>
              <a:rPr lang="en-US" dirty="0" smtClean="0">
                <a:sym typeface="Symbol"/>
              </a:rPr>
              <a:t>' (mod N)</a:t>
            </a:r>
            <a:endParaRPr lang="en-US" dirty="0" smtClean="0"/>
          </a:p>
          <a:p>
            <a:pPr>
              <a:lnSpc>
                <a:spcPct val="110000"/>
              </a:lnSpc>
            </a:pPr>
            <a:r>
              <a:rPr lang="en-US" dirty="0" err="1" smtClean="0"/>
              <a:t>Associativity</a:t>
            </a:r>
            <a:endParaRPr lang="en-US" dirty="0" smtClean="0"/>
          </a:p>
          <a:p>
            <a:pPr lvl="1">
              <a:lnSpc>
                <a:spcPct val="110000"/>
              </a:lnSpc>
            </a:pPr>
            <a:r>
              <a:rPr lang="en-US" dirty="0" smtClean="0"/>
              <a:t>   x + (y + z) </a:t>
            </a:r>
            <a:r>
              <a:rPr lang="en-US" dirty="0" smtClean="0">
                <a:sym typeface="Symbol"/>
              </a:rPr>
              <a:t> (x + y) + z (mod N)</a:t>
            </a:r>
            <a:endParaRPr lang="en-US" dirty="0" smtClean="0"/>
          </a:p>
          <a:p>
            <a:pPr>
              <a:lnSpc>
                <a:spcPct val="110000"/>
              </a:lnSpc>
            </a:pPr>
            <a:r>
              <a:rPr lang="en-US" dirty="0" err="1" smtClean="0"/>
              <a:t>Commutativity</a:t>
            </a:r>
            <a:endParaRPr lang="en-US" dirty="0" smtClean="0"/>
          </a:p>
          <a:p>
            <a:pPr lvl="1">
              <a:lnSpc>
                <a:spcPct val="110000"/>
              </a:lnSpc>
            </a:pPr>
            <a:r>
              <a:rPr lang="en-US" dirty="0" smtClean="0"/>
              <a:t>   </a:t>
            </a:r>
            <a:r>
              <a:rPr lang="en-US" dirty="0" err="1" smtClean="0"/>
              <a:t>xy</a:t>
            </a:r>
            <a:r>
              <a:rPr lang="en-US" dirty="0" smtClean="0"/>
              <a:t> </a:t>
            </a:r>
            <a:r>
              <a:rPr lang="en-US" dirty="0" smtClean="0">
                <a:sym typeface="Symbol"/>
              </a:rPr>
              <a:t> </a:t>
            </a:r>
            <a:r>
              <a:rPr lang="en-US" dirty="0" err="1" smtClean="0">
                <a:sym typeface="Symbol"/>
              </a:rPr>
              <a:t>yx</a:t>
            </a:r>
            <a:r>
              <a:rPr lang="en-US" dirty="0" smtClean="0">
                <a:sym typeface="Symbol"/>
              </a:rPr>
              <a:t> (mod N)</a:t>
            </a:r>
            <a:endParaRPr lang="en-US" dirty="0" smtClean="0"/>
          </a:p>
          <a:p>
            <a:pPr>
              <a:lnSpc>
                <a:spcPct val="110000"/>
              </a:lnSpc>
            </a:pPr>
            <a:r>
              <a:rPr lang="en-US" dirty="0" err="1" smtClean="0"/>
              <a:t>Distributivity</a:t>
            </a:r>
            <a:endParaRPr lang="en-US" dirty="0" smtClean="0"/>
          </a:p>
          <a:p>
            <a:pPr lvl="1">
              <a:lnSpc>
                <a:spcPct val="110000"/>
              </a:lnSpc>
            </a:pPr>
            <a:r>
              <a:rPr lang="en-US" dirty="0" smtClean="0"/>
              <a:t>   x(</a:t>
            </a:r>
            <a:r>
              <a:rPr lang="en-US" dirty="0" err="1" smtClean="0"/>
              <a:t>y+z</a:t>
            </a:r>
            <a:r>
              <a:rPr lang="en-US" dirty="0" smtClean="0"/>
              <a:t>) </a:t>
            </a:r>
            <a:r>
              <a:rPr lang="en-US" dirty="0" smtClean="0">
                <a:sym typeface="Symbol"/>
              </a:rPr>
              <a:t> xy +</a:t>
            </a:r>
            <a:r>
              <a:rPr lang="en-US" dirty="0" err="1" smtClean="0">
                <a:sym typeface="Symbol"/>
              </a:rPr>
              <a:t>yz</a:t>
            </a:r>
            <a:r>
              <a:rPr lang="en-US" dirty="0" smtClean="0">
                <a:sym typeface="Symbol"/>
              </a:rPr>
              <a:t> (mod N)</a:t>
            </a:r>
            <a:endParaRPr lang="en-US" dirty="0"/>
          </a:p>
        </p:txBody>
      </p:sp>
    </p:spTree>
    <p:extLst>
      <p:ext uri="{BB962C8B-B14F-4D97-AF65-F5344CB8AC3E}">
        <p14:creationId xmlns:p14="http://schemas.microsoft.com/office/powerpoint/2010/main" val="40075153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smtClean="0"/>
              <a:t>MA/CSSE 473 </a:t>
            </a:r>
            <a:r>
              <a:rPr lang="en-US" smtClean="0"/>
              <a:t>Day 05</a:t>
            </a:r>
            <a:endParaRPr lang="en-US" dirty="0"/>
          </a:p>
        </p:txBody>
      </p:sp>
      <p:sp>
        <p:nvSpPr>
          <p:cNvPr id="3" name="Content Placeholder 2"/>
          <p:cNvSpPr>
            <a:spLocks noGrp="1"/>
          </p:cNvSpPr>
          <p:nvPr>
            <p:ph idx="1"/>
          </p:nvPr>
        </p:nvSpPr>
        <p:spPr>
          <a:xfrm>
            <a:off x="457200" y="838200"/>
            <a:ext cx="8229600" cy="4724400"/>
          </a:xfrm>
        </p:spPr>
        <p:txBody>
          <a:bodyPr>
            <a:normAutofit/>
          </a:bodyPr>
          <a:lstStyle/>
          <a:p>
            <a:r>
              <a:rPr lang="en-US" dirty="0" smtClean="0"/>
              <a:t>HW 2 due tonight, 3 is due Monday</a:t>
            </a:r>
          </a:p>
          <a:p>
            <a:r>
              <a:rPr lang="en-US" b="1" dirty="0" smtClean="0"/>
              <a:t>Student Questions</a:t>
            </a:r>
          </a:p>
          <a:p>
            <a:r>
              <a:rPr lang="en-US" dirty="0" smtClean="0"/>
              <a:t>Asymptotic Analysis example: summation</a:t>
            </a:r>
          </a:p>
          <a:p>
            <a:r>
              <a:rPr lang="en-US" dirty="0" smtClean="0"/>
              <a:t>Review topics I don’t plan to cover in class</a:t>
            </a:r>
          </a:p>
          <a:p>
            <a:r>
              <a:rPr lang="en-US" dirty="0" smtClean="0"/>
              <a:t>Continue Algorithm Overview/Review</a:t>
            </a:r>
          </a:p>
          <a:p>
            <a:pPr lvl="1"/>
            <a:r>
              <a:rPr lang="en-US" dirty="0" smtClean="0"/>
              <a:t>Integer Primality Testing and Factoring</a:t>
            </a:r>
          </a:p>
          <a:p>
            <a:pPr lvl="1"/>
            <a:r>
              <a:rPr lang="en-US" dirty="0" smtClean="0"/>
              <a:t>Modular Arithmetic intro</a:t>
            </a:r>
          </a:p>
          <a:p>
            <a:pPr lvl="1"/>
            <a:r>
              <a:rPr lang="en-US" dirty="0" smtClean="0"/>
              <a:t>Euclid’s Algorithm</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610600" cy="914400"/>
          </a:xfrm>
        </p:spPr>
        <p:txBody>
          <a:bodyPr/>
          <a:lstStyle/>
          <a:p>
            <a:r>
              <a:rPr lang="en-US" dirty="0" smtClean="0"/>
              <a:t>Modular Addition and Multiplication</a:t>
            </a:r>
            <a:endParaRPr lang="en-US" dirty="0"/>
          </a:p>
        </p:txBody>
      </p:sp>
      <p:sp>
        <p:nvSpPr>
          <p:cNvPr id="3" name="Content Placeholder 2"/>
          <p:cNvSpPr>
            <a:spLocks noGrp="1"/>
          </p:cNvSpPr>
          <p:nvPr>
            <p:ph idx="1"/>
          </p:nvPr>
        </p:nvSpPr>
        <p:spPr>
          <a:xfrm>
            <a:off x="304800" y="1066800"/>
            <a:ext cx="8686800" cy="5257800"/>
          </a:xfrm>
        </p:spPr>
        <p:txBody>
          <a:bodyPr>
            <a:normAutofit fontScale="92500" lnSpcReduction="10000"/>
          </a:bodyPr>
          <a:lstStyle/>
          <a:p>
            <a:pPr>
              <a:lnSpc>
                <a:spcPct val="110000"/>
              </a:lnSpc>
            </a:pPr>
            <a:r>
              <a:rPr lang="en-US" dirty="0" smtClean="0"/>
              <a:t>To </a:t>
            </a:r>
            <a:r>
              <a:rPr lang="en-US" b="1" dirty="0" smtClean="0"/>
              <a:t>add</a:t>
            </a:r>
            <a:r>
              <a:rPr lang="en-US" dirty="0" smtClean="0"/>
              <a:t> two integers x and y modulo N (where k = </a:t>
            </a:r>
            <a:r>
              <a:rPr lang="en-US" dirty="0" smtClean="0">
                <a:sym typeface="Symbol"/>
              </a:rPr>
              <a:t>log N</a:t>
            </a:r>
            <a:r>
              <a:rPr lang="en-US" dirty="0" smtClean="0">
                <a:latin typeface="Symath"/>
                <a:cs typeface="Symath"/>
                <a:sym typeface="Symbol"/>
              </a:rPr>
              <a:t></a:t>
            </a:r>
            <a:r>
              <a:rPr lang="en-US" dirty="0" smtClean="0">
                <a:sym typeface="Symbol"/>
              </a:rPr>
              <a:t> (</a:t>
            </a:r>
            <a:r>
              <a:rPr lang="en-US" dirty="0" smtClean="0"/>
              <a:t>the number of bits in N), begin with regular addition.</a:t>
            </a:r>
          </a:p>
          <a:p>
            <a:pPr lvl="1">
              <a:lnSpc>
                <a:spcPct val="110000"/>
              </a:lnSpc>
            </a:pPr>
            <a:r>
              <a:rPr lang="en-US" dirty="0" smtClean="0"/>
              <a:t>x and y are in the range_____, so x + y is in range  _______</a:t>
            </a:r>
          </a:p>
          <a:p>
            <a:pPr lvl="1">
              <a:lnSpc>
                <a:spcPct val="110000"/>
              </a:lnSpc>
            </a:pPr>
            <a:r>
              <a:rPr lang="en-US" dirty="0" smtClean="0"/>
              <a:t>If the sum is greater than N-1, subtract N.</a:t>
            </a:r>
          </a:p>
          <a:p>
            <a:pPr lvl="1">
              <a:lnSpc>
                <a:spcPct val="110000"/>
              </a:lnSpc>
            </a:pPr>
            <a:r>
              <a:rPr lang="en-US" dirty="0" smtClean="0"/>
              <a:t>Run time is </a:t>
            </a:r>
            <a:r>
              <a:rPr lang="az-Cyrl-AZ" dirty="0" smtClean="0"/>
              <a:t>Ѳ </a:t>
            </a:r>
            <a:r>
              <a:rPr lang="en-US" dirty="0" smtClean="0"/>
              <a:t>(   )</a:t>
            </a:r>
          </a:p>
          <a:p>
            <a:pPr>
              <a:lnSpc>
                <a:spcPct val="110000"/>
              </a:lnSpc>
            </a:pPr>
            <a:r>
              <a:rPr lang="en-US" dirty="0" smtClean="0"/>
              <a:t>To </a:t>
            </a:r>
            <a:r>
              <a:rPr lang="en-US" b="1" dirty="0" smtClean="0"/>
              <a:t>multiply</a:t>
            </a:r>
            <a:r>
              <a:rPr lang="en-US" dirty="0" smtClean="0"/>
              <a:t> x and y modulo N, begin with regular multiplication, which is quadratic in k.</a:t>
            </a:r>
          </a:p>
          <a:p>
            <a:pPr lvl="1">
              <a:lnSpc>
                <a:spcPct val="110000"/>
              </a:lnSpc>
            </a:pPr>
            <a:r>
              <a:rPr lang="en-US" dirty="0" smtClean="0"/>
              <a:t>The result is in range ______   and has at most ____ bits.</a:t>
            </a:r>
          </a:p>
          <a:p>
            <a:pPr lvl="1">
              <a:lnSpc>
                <a:spcPct val="110000"/>
              </a:lnSpc>
            </a:pPr>
            <a:r>
              <a:rPr lang="en-US" dirty="0" smtClean="0"/>
              <a:t>Compute the remainder when dividing by N, quadratic time.  So entire operation is </a:t>
            </a:r>
            <a:r>
              <a:rPr lang="az-Cyrl-AZ" dirty="0" smtClean="0"/>
              <a:t>Ѳ</a:t>
            </a:r>
            <a:r>
              <a:rPr lang="en-US" dirty="0" smtClean="0"/>
              <a:t>(  )</a:t>
            </a:r>
          </a:p>
          <a:p>
            <a:pPr lvl="1"/>
            <a:endParaRPr lang="en-US" dirty="0"/>
          </a:p>
        </p:txBody>
      </p:sp>
    </p:spTree>
    <p:extLst>
      <p:ext uri="{BB962C8B-B14F-4D97-AF65-F5344CB8AC3E}">
        <p14:creationId xmlns:p14="http://schemas.microsoft.com/office/powerpoint/2010/main" val="773186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610600" cy="914400"/>
          </a:xfrm>
        </p:spPr>
        <p:txBody>
          <a:bodyPr/>
          <a:lstStyle/>
          <a:p>
            <a:r>
              <a:rPr lang="en-US" dirty="0" smtClean="0"/>
              <a:t>Modular Addition and Multiplication</a:t>
            </a:r>
            <a:endParaRPr lang="en-US" dirty="0"/>
          </a:p>
        </p:txBody>
      </p:sp>
      <p:sp>
        <p:nvSpPr>
          <p:cNvPr id="3" name="Content Placeholder 2"/>
          <p:cNvSpPr>
            <a:spLocks noGrp="1"/>
          </p:cNvSpPr>
          <p:nvPr>
            <p:ph idx="1"/>
          </p:nvPr>
        </p:nvSpPr>
        <p:spPr>
          <a:xfrm>
            <a:off x="304800" y="1219200"/>
            <a:ext cx="8686800" cy="5029200"/>
          </a:xfrm>
        </p:spPr>
        <p:txBody>
          <a:bodyPr>
            <a:normAutofit fontScale="85000" lnSpcReduction="20000"/>
          </a:bodyPr>
          <a:lstStyle/>
          <a:p>
            <a:pPr>
              <a:lnSpc>
                <a:spcPct val="120000"/>
              </a:lnSpc>
            </a:pPr>
            <a:r>
              <a:rPr lang="en-US" dirty="0" smtClean="0"/>
              <a:t>To </a:t>
            </a:r>
            <a:r>
              <a:rPr lang="en-US" b="1" dirty="0" smtClean="0"/>
              <a:t>add</a:t>
            </a:r>
            <a:r>
              <a:rPr lang="en-US" dirty="0" smtClean="0"/>
              <a:t> two integers x and y modulo N (where k = </a:t>
            </a:r>
            <a:r>
              <a:rPr lang="en-US" dirty="0" smtClean="0">
                <a:sym typeface="Symbol"/>
              </a:rPr>
              <a:t>log N</a:t>
            </a:r>
            <a:r>
              <a:rPr lang="en-US" dirty="0" smtClean="0">
                <a:latin typeface="Symath"/>
                <a:cs typeface="Symath"/>
                <a:sym typeface="Symbol"/>
              </a:rPr>
              <a:t></a:t>
            </a:r>
            <a:r>
              <a:rPr lang="en-US" dirty="0" smtClean="0"/>
              <a:t>, begin with regular addition.</a:t>
            </a:r>
          </a:p>
          <a:p>
            <a:pPr lvl="1">
              <a:lnSpc>
                <a:spcPct val="120000"/>
              </a:lnSpc>
            </a:pPr>
            <a:r>
              <a:rPr lang="en-US" dirty="0" smtClean="0"/>
              <a:t>x and y are in the range </a:t>
            </a:r>
            <a:r>
              <a:rPr lang="en-US" sz="2600" b="1" dirty="0" smtClean="0">
                <a:solidFill>
                  <a:schemeClr val="tx2"/>
                </a:solidFill>
              </a:rPr>
              <a:t>0 to N-1</a:t>
            </a:r>
            <a:r>
              <a:rPr lang="en-US" dirty="0" smtClean="0"/>
              <a:t>, </a:t>
            </a:r>
            <a:br>
              <a:rPr lang="en-US" dirty="0" smtClean="0"/>
            </a:br>
            <a:r>
              <a:rPr lang="en-US" dirty="0" smtClean="0"/>
              <a:t>so x + y is in range  </a:t>
            </a:r>
            <a:r>
              <a:rPr lang="en-US" b="1" dirty="0" smtClean="0">
                <a:solidFill>
                  <a:schemeClr val="tx2"/>
                </a:solidFill>
              </a:rPr>
              <a:t>0 to 2N-1</a:t>
            </a:r>
          </a:p>
          <a:p>
            <a:pPr lvl="1">
              <a:lnSpc>
                <a:spcPct val="120000"/>
              </a:lnSpc>
            </a:pPr>
            <a:r>
              <a:rPr lang="en-US" dirty="0" smtClean="0"/>
              <a:t>If the sum is greater than N-1, subtract N.</a:t>
            </a:r>
          </a:p>
          <a:p>
            <a:pPr lvl="1">
              <a:lnSpc>
                <a:spcPct val="120000"/>
              </a:lnSpc>
            </a:pPr>
            <a:r>
              <a:rPr lang="en-US" dirty="0" smtClean="0"/>
              <a:t>Run time is </a:t>
            </a:r>
            <a:r>
              <a:rPr lang="az-Cyrl-AZ" dirty="0" smtClean="0"/>
              <a:t>Ѳ </a:t>
            </a:r>
            <a:r>
              <a:rPr lang="en-US" dirty="0" smtClean="0"/>
              <a:t>(</a:t>
            </a:r>
            <a:r>
              <a:rPr lang="en-US" b="1" dirty="0" smtClean="0">
                <a:solidFill>
                  <a:schemeClr val="tx2"/>
                </a:solidFill>
              </a:rPr>
              <a:t>k</a:t>
            </a:r>
            <a:r>
              <a:rPr lang="en-US" dirty="0" smtClean="0"/>
              <a:t> )</a:t>
            </a:r>
          </a:p>
          <a:p>
            <a:pPr>
              <a:lnSpc>
                <a:spcPct val="120000"/>
              </a:lnSpc>
            </a:pPr>
            <a:r>
              <a:rPr lang="en-US" dirty="0" smtClean="0"/>
              <a:t>To </a:t>
            </a:r>
            <a:r>
              <a:rPr lang="en-US" b="1" dirty="0" smtClean="0"/>
              <a:t>multiply</a:t>
            </a:r>
            <a:r>
              <a:rPr lang="en-US" dirty="0" smtClean="0"/>
              <a:t> x and y, begin with regular multiplication, which is quadratic in n.</a:t>
            </a:r>
          </a:p>
          <a:p>
            <a:pPr lvl="1">
              <a:lnSpc>
                <a:spcPct val="120000"/>
              </a:lnSpc>
            </a:pPr>
            <a:r>
              <a:rPr lang="en-US" dirty="0" smtClean="0"/>
              <a:t>The result is in range 0 to </a:t>
            </a:r>
            <a:r>
              <a:rPr lang="en-US" b="1" dirty="0" smtClean="0">
                <a:solidFill>
                  <a:schemeClr val="tx2"/>
                </a:solidFill>
              </a:rPr>
              <a:t>(N-1)</a:t>
            </a:r>
            <a:r>
              <a:rPr lang="en-US" b="1" baseline="30000" dirty="0" smtClean="0">
                <a:solidFill>
                  <a:schemeClr val="tx2"/>
                </a:solidFill>
              </a:rPr>
              <a:t>2</a:t>
            </a:r>
            <a:r>
              <a:rPr lang="en-US" b="1" dirty="0" smtClean="0">
                <a:solidFill>
                  <a:schemeClr val="tx2"/>
                </a:solidFill>
              </a:rPr>
              <a:t>   </a:t>
            </a:r>
            <a:r>
              <a:rPr lang="en-US" dirty="0" smtClean="0"/>
              <a:t>and has at most </a:t>
            </a:r>
            <a:r>
              <a:rPr lang="en-US" b="1" dirty="0" smtClean="0">
                <a:solidFill>
                  <a:schemeClr val="tx2"/>
                </a:solidFill>
              </a:rPr>
              <a:t>2k</a:t>
            </a:r>
            <a:r>
              <a:rPr lang="en-US" dirty="0" smtClean="0"/>
              <a:t> bits.</a:t>
            </a:r>
          </a:p>
          <a:p>
            <a:pPr lvl="1">
              <a:lnSpc>
                <a:spcPct val="120000"/>
              </a:lnSpc>
            </a:pPr>
            <a:r>
              <a:rPr lang="en-US" dirty="0" smtClean="0"/>
              <a:t>Then compute the remainder when dividing by N, quadratic time in k.  So entire operation is </a:t>
            </a:r>
            <a:r>
              <a:rPr lang="az-Cyrl-AZ" dirty="0" smtClean="0"/>
              <a:t>Ѳ</a:t>
            </a:r>
            <a:r>
              <a:rPr lang="en-US" dirty="0" smtClean="0"/>
              <a:t>(</a:t>
            </a:r>
            <a:r>
              <a:rPr lang="en-US" b="1" dirty="0" smtClean="0">
                <a:solidFill>
                  <a:schemeClr val="tx2"/>
                </a:solidFill>
              </a:rPr>
              <a:t>k</a:t>
            </a:r>
            <a:r>
              <a:rPr lang="en-US" b="1" baseline="30000" dirty="0" smtClean="0">
                <a:solidFill>
                  <a:schemeClr val="tx2"/>
                </a:solidFill>
              </a:rPr>
              <a:t>2</a:t>
            </a:r>
            <a:r>
              <a:rPr lang="en-US" dirty="0" smtClean="0"/>
              <a:t>)</a:t>
            </a:r>
          </a:p>
          <a:p>
            <a:pPr lvl="1">
              <a:lnSpc>
                <a:spcPct val="120000"/>
              </a:lnSpc>
            </a:pPr>
            <a:endParaRPr lang="en-US" dirty="0"/>
          </a:p>
        </p:txBody>
      </p:sp>
    </p:spTree>
    <p:extLst>
      <p:ext uri="{BB962C8B-B14F-4D97-AF65-F5344CB8AC3E}">
        <p14:creationId xmlns:p14="http://schemas.microsoft.com/office/powerpoint/2010/main" val="27662751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Modular Exponentiation</a:t>
            </a:r>
            <a:endParaRPr lang="en-US" dirty="0"/>
          </a:p>
        </p:txBody>
      </p:sp>
      <p:sp>
        <p:nvSpPr>
          <p:cNvPr id="3" name="Content Placeholder 2"/>
          <p:cNvSpPr>
            <a:spLocks noGrp="1"/>
          </p:cNvSpPr>
          <p:nvPr>
            <p:ph idx="1"/>
          </p:nvPr>
        </p:nvSpPr>
        <p:spPr>
          <a:xfrm>
            <a:off x="457200" y="1066800"/>
            <a:ext cx="8229600" cy="5486400"/>
          </a:xfrm>
        </p:spPr>
        <p:txBody>
          <a:bodyPr>
            <a:normAutofit fontScale="92500" lnSpcReduction="20000"/>
          </a:bodyPr>
          <a:lstStyle/>
          <a:p>
            <a:r>
              <a:rPr lang="en-US" dirty="0" smtClean="0"/>
              <a:t>In some cryptosystems, we need to compute </a:t>
            </a:r>
            <a:br>
              <a:rPr lang="en-US" dirty="0" smtClean="0"/>
            </a:br>
            <a:r>
              <a:rPr lang="en-US" dirty="0" smtClean="0"/>
              <a:t>x</a:t>
            </a:r>
            <a:r>
              <a:rPr lang="en-US" baseline="30000" dirty="0" smtClean="0"/>
              <a:t>y</a:t>
            </a:r>
            <a:r>
              <a:rPr lang="en-US" dirty="0" smtClean="0"/>
              <a:t> modulo N, where all three numbers are several hundred bits long.  Can it be done quickly?</a:t>
            </a:r>
          </a:p>
          <a:p>
            <a:r>
              <a:rPr lang="en-US" dirty="0" smtClean="0"/>
              <a:t>Can we simply take x</a:t>
            </a:r>
            <a:r>
              <a:rPr lang="en-US" baseline="30000" dirty="0" smtClean="0"/>
              <a:t>y</a:t>
            </a:r>
            <a:r>
              <a:rPr lang="en-US" dirty="0" smtClean="0"/>
              <a:t> and then figure out the remainder modulo N?</a:t>
            </a:r>
          </a:p>
          <a:p>
            <a:r>
              <a:rPr lang="en-US" dirty="0" smtClean="0"/>
              <a:t>Suppose x and y are only 20 bits long.</a:t>
            </a:r>
          </a:p>
          <a:p>
            <a:pPr lvl="1"/>
            <a:r>
              <a:rPr lang="en-US" dirty="0" smtClean="0"/>
              <a:t>x</a:t>
            </a:r>
            <a:r>
              <a:rPr lang="en-US" baseline="30000" dirty="0" smtClean="0"/>
              <a:t>y</a:t>
            </a:r>
            <a:r>
              <a:rPr lang="en-US" dirty="0" smtClean="0"/>
              <a:t> is at least (2</a:t>
            </a:r>
            <a:r>
              <a:rPr lang="en-US" baseline="18000" dirty="0" smtClean="0"/>
              <a:t>19</a:t>
            </a:r>
            <a:r>
              <a:rPr lang="en-US" dirty="0" smtClean="0"/>
              <a:t>)</a:t>
            </a:r>
            <a:r>
              <a:rPr lang="en-US" baseline="26000" dirty="0" smtClean="0"/>
              <a:t>(2</a:t>
            </a:r>
            <a:r>
              <a:rPr lang="en-US" baseline="44000" dirty="0" smtClean="0"/>
              <a:t>19</a:t>
            </a:r>
            <a:r>
              <a:rPr lang="en-US" baseline="26000" dirty="0" smtClean="0"/>
              <a:t>)</a:t>
            </a:r>
            <a:r>
              <a:rPr lang="en-US" dirty="0" smtClean="0"/>
              <a:t>, which is about 10 million bits long.  </a:t>
            </a:r>
          </a:p>
          <a:p>
            <a:pPr lvl="1"/>
            <a:r>
              <a:rPr lang="en-US" dirty="0" smtClean="0"/>
              <a:t>Imagine how big it will be if y is a 500-bit number!</a:t>
            </a:r>
          </a:p>
          <a:p>
            <a:r>
              <a:rPr lang="en-US" dirty="0" smtClean="0"/>
              <a:t>To save space, we could repeatedly multiply by x, taking the remainder modulo N each time.  </a:t>
            </a:r>
          </a:p>
          <a:p>
            <a:pPr lvl="2"/>
            <a:r>
              <a:rPr lang="en-US" dirty="0" smtClean="0"/>
              <a:t>If y is 500 bits, then there would be 2</a:t>
            </a:r>
            <a:r>
              <a:rPr lang="en-US" baseline="30000" dirty="0" smtClean="0"/>
              <a:t>500</a:t>
            </a:r>
            <a:r>
              <a:rPr lang="en-US" dirty="0" smtClean="0"/>
              <a:t> bit multiplications.</a:t>
            </a:r>
          </a:p>
          <a:p>
            <a:pPr lvl="2"/>
            <a:r>
              <a:rPr lang="en-US" dirty="0" smtClean="0"/>
              <a:t>This algorithm is exponential in the length of y.  </a:t>
            </a:r>
          </a:p>
          <a:p>
            <a:pPr lvl="2"/>
            <a:r>
              <a:rPr lang="en-US" dirty="0" smtClean="0"/>
              <a:t>Ouch!</a:t>
            </a:r>
          </a:p>
          <a:p>
            <a:endParaRPr lang="en-US" dirty="0"/>
          </a:p>
        </p:txBody>
      </p:sp>
    </p:spTree>
    <p:extLst>
      <p:ext uri="{BB962C8B-B14F-4D97-AF65-F5344CB8AC3E}">
        <p14:creationId xmlns:p14="http://schemas.microsoft.com/office/powerpoint/2010/main" val="2849178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Modular Exponentiation Algorithm</a:t>
            </a:r>
            <a:endParaRPr lang="en-US" dirty="0"/>
          </a:p>
        </p:txBody>
      </p:sp>
      <p:sp>
        <p:nvSpPr>
          <p:cNvPr id="3" name="Content Placeholder 2"/>
          <p:cNvSpPr>
            <a:spLocks noGrp="1"/>
          </p:cNvSpPr>
          <p:nvPr>
            <p:ph idx="1"/>
          </p:nvPr>
        </p:nvSpPr>
        <p:spPr>
          <a:xfrm>
            <a:off x="457200" y="3810000"/>
            <a:ext cx="8229600" cy="2438400"/>
          </a:xfrm>
        </p:spPr>
        <p:txBody>
          <a:bodyPr>
            <a:normAutofit fontScale="92500"/>
          </a:bodyPr>
          <a:lstStyle/>
          <a:p>
            <a:r>
              <a:rPr lang="en-US" dirty="0" smtClean="0"/>
              <a:t>Let n be the maximum number of bits in x, y, or N</a:t>
            </a:r>
          </a:p>
          <a:p>
            <a:r>
              <a:rPr lang="en-US" dirty="0" smtClean="0"/>
              <a:t>The algorithm requires at most ___ recursive calls</a:t>
            </a:r>
          </a:p>
          <a:p>
            <a:r>
              <a:rPr lang="en-US" dirty="0" smtClean="0"/>
              <a:t>Each call is  </a:t>
            </a:r>
            <a:r>
              <a:rPr lang="az-Cyrl-AZ" dirty="0" smtClean="0"/>
              <a:t>Ѳ</a:t>
            </a:r>
            <a:r>
              <a:rPr lang="en-US" dirty="0" smtClean="0"/>
              <a:t>(    ) </a:t>
            </a:r>
          </a:p>
          <a:p>
            <a:r>
              <a:rPr lang="en-US" dirty="0" smtClean="0"/>
              <a:t>So the overall algorithm is </a:t>
            </a:r>
            <a:r>
              <a:rPr lang="az-Cyrl-AZ" dirty="0" smtClean="0"/>
              <a:t>Ѳ</a:t>
            </a:r>
            <a:r>
              <a:rPr lang="en-US" dirty="0" smtClean="0"/>
              <a:t>(    ) </a:t>
            </a:r>
            <a:endParaRPr lang="en-US" dirty="0"/>
          </a:p>
        </p:txBody>
      </p:sp>
      <p:pic>
        <p:nvPicPr>
          <p:cNvPr id="110595" name="Picture 3"/>
          <p:cNvPicPr>
            <a:picLocks noChangeAspect="1" noChangeArrowheads="1"/>
          </p:cNvPicPr>
          <p:nvPr/>
        </p:nvPicPr>
        <p:blipFill>
          <a:blip r:embed="rId3"/>
          <a:srcRect/>
          <a:stretch>
            <a:fillRect/>
          </a:stretch>
        </p:blipFill>
        <p:spPr bwMode="auto">
          <a:xfrm>
            <a:off x="1961909" y="914400"/>
            <a:ext cx="5124691" cy="2944368"/>
          </a:xfrm>
          <a:prstGeom prst="rect">
            <a:avLst/>
          </a:prstGeom>
          <a:noFill/>
          <a:ln w="9525">
            <a:noFill/>
            <a:miter lim="800000"/>
            <a:headEnd/>
            <a:tailEnd/>
          </a:ln>
          <a:effectLst/>
        </p:spPr>
      </p:pic>
    </p:spTree>
    <p:extLst>
      <p:ext uri="{BB962C8B-B14F-4D97-AF65-F5344CB8AC3E}">
        <p14:creationId xmlns:p14="http://schemas.microsoft.com/office/powerpoint/2010/main" val="2019127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Modular Exponentiation Algorithm</a:t>
            </a:r>
            <a:endParaRPr lang="en-US" dirty="0"/>
          </a:p>
        </p:txBody>
      </p:sp>
      <p:sp>
        <p:nvSpPr>
          <p:cNvPr id="3" name="Content Placeholder 2"/>
          <p:cNvSpPr>
            <a:spLocks noGrp="1"/>
          </p:cNvSpPr>
          <p:nvPr>
            <p:ph idx="1"/>
          </p:nvPr>
        </p:nvSpPr>
        <p:spPr>
          <a:xfrm>
            <a:off x="457200" y="3962400"/>
            <a:ext cx="8229600" cy="2438400"/>
          </a:xfrm>
        </p:spPr>
        <p:txBody>
          <a:bodyPr>
            <a:normAutofit fontScale="92500"/>
          </a:bodyPr>
          <a:lstStyle/>
          <a:p>
            <a:r>
              <a:rPr lang="en-US" dirty="0" smtClean="0"/>
              <a:t>Let n be the maximum number of bits in x, y, or N</a:t>
            </a:r>
          </a:p>
          <a:p>
            <a:r>
              <a:rPr lang="en-US" dirty="0" smtClean="0"/>
              <a:t>The algorithm requires at most </a:t>
            </a:r>
            <a:r>
              <a:rPr lang="en-US" b="1" dirty="0" smtClean="0">
                <a:solidFill>
                  <a:schemeClr val="tx2"/>
                </a:solidFill>
              </a:rPr>
              <a:t>n</a:t>
            </a:r>
            <a:r>
              <a:rPr lang="en-US" dirty="0" smtClean="0"/>
              <a:t> recursive calls</a:t>
            </a:r>
          </a:p>
          <a:p>
            <a:r>
              <a:rPr lang="en-US" dirty="0" smtClean="0"/>
              <a:t>Each call is  </a:t>
            </a:r>
            <a:r>
              <a:rPr lang="az-Cyrl-AZ" dirty="0" smtClean="0"/>
              <a:t>Ѳ</a:t>
            </a:r>
            <a:r>
              <a:rPr lang="en-US" dirty="0" smtClean="0"/>
              <a:t>(</a:t>
            </a:r>
            <a:r>
              <a:rPr lang="en-US" b="1" dirty="0" smtClean="0">
                <a:solidFill>
                  <a:schemeClr val="tx2"/>
                </a:solidFill>
              </a:rPr>
              <a:t>n</a:t>
            </a:r>
            <a:r>
              <a:rPr lang="en-US" b="1" baseline="30000" dirty="0" smtClean="0">
                <a:solidFill>
                  <a:schemeClr val="tx2"/>
                </a:solidFill>
              </a:rPr>
              <a:t>2</a:t>
            </a:r>
            <a:r>
              <a:rPr lang="en-US" dirty="0" smtClean="0"/>
              <a:t>) </a:t>
            </a:r>
          </a:p>
          <a:p>
            <a:r>
              <a:rPr lang="en-US" dirty="0" smtClean="0"/>
              <a:t>So the overall algorithm is </a:t>
            </a:r>
            <a:r>
              <a:rPr lang="az-Cyrl-AZ" dirty="0" smtClean="0"/>
              <a:t>Ѳ</a:t>
            </a:r>
            <a:r>
              <a:rPr lang="en-US" dirty="0" smtClean="0"/>
              <a:t>(</a:t>
            </a:r>
            <a:r>
              <a:rPr lang="en-US" b="1" dirty="0" smtClean="0">
                <a:solidFill>
                  <a:schemeClr val="tx2"/>
                </a:solidFill>
              </a:rPr>
              <a:t>n</a:t>
            </a:r>
            <a:r>
              <a:rPr lang="en-US" b="1" baseline="30000" dirty="0" smtClean="0">
                <a:solidFill>
                  <a:schemeClr val="tx2"/>
                </a:solidFill>
              </a:rPr>
              <a:t>3</a:t>
            </a:r>
            <a:r>
              <a:rPr lang="en-US" dirty="0" smtClean="0"/>
              <a:t>) </a:t>
            </a:r>
            <a:endParaRPr lang="en-US" dirty="0"/>
          </a:p>
        </p:txBody>
      </p:sp>
      <p:pic>
        <p:nvPicPr>
          <p:cNvPr id="110595" name="Picture 3"/>
          <p:cNvPicPr>
            <a:picLocks noChangeAspect="1" noChangeArrowheads="1"/>
          </p:cNvPicPr>
          <p:nvPr/>
        </p:nvPicPr>
        <p:blipFill>
          <a:blip r:embed="rId3"/>
          <a:srcRect/>
          <a:stretch>
            <a:fillRect/>
          </a:stretch>
        </p:blipFill>
        <p:spPr bwMode="auto">
          <a:xfrm>
            <a:off x="1961909" y="914400"/>
            <a:ext cx="5200891" cy="2988148"/>
          </a:xfrm>
          <a:prstGeom prst="rect">
            <a:avLst/>
          </a:prstGeom>
          <a:noFill/>
          <a:ln w="9525">
            <a:noFill/>
            <a:miter lim="800000"/>
            <a:headEnd/>
            <a:tailEnd/>
          </a:ln>
          <a:effectLst/>
        </p:spPr>
      </p:pic>
    </p:spTree>
    <p:extLst>
      <p:ext uri="{BB962C8B-B14F-4D97-AF65-F5344CB8AC3E}">
        <p14:creationId xmlns:p14="http://schemas.microsoft.com/office/powerpoint/2010/main" val="4462551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smtClean="0"/>
              <a:t>MA/CSSE 473 </a:t>
            </a:r>
            <a:r>
              <a:rPr lang="en-US" smtClean="0"/>
              <a:t>Day 05</a:t>
            </a:r>
            <a:endParaRPr lang="en-US" dirty="0"/>
          </a:p>
        </p:txBody>
      </p:sp>
      <p:sp>
        <p:nvSpPr>
          <p:cNvPr id="3" name="Content Placeholder 2"/>
          <p:cNvSpPr>
            <a:spLocks noGrp="1"/>
          </p:cNvSpPr>
          <p:nvPr>
            <p:ph idx="1"/>
          </p:nvPr>
        </p:nvSpPr>
        <p:spPr>
          <a:xfrm>
            <a:off x="457200" y="838200"/>
            <a:ext cx="8229600" cy="4724400"/>
          </a:xfrm>
        </p:spPr>
        <p:txBody>
          <a:bodyPr>
            <a:normAutofit/>
          </a:bodyPr>
          <a:lstStyle/>
          <a:p>
            <a:r>
              <a:rPr lang="en-US" dirty="0" smtClean="0"/>
              <a:t>HW 2 due tonight, 3 is due Monday</a:t>
            </a:r>
          </a:p>
          <a:p>
            <a:r>
              <a:rPr lang="en-US" b="1" dirty="0" smtClean="0"/>
              <a:t>Student Questions</a:t>
            </a:r>
          </a:p>
          <a:p>
            <a:r>
              <a:rPr lang="en-US" dirty="0" smtClean="0"/>
              <a:t>Asymptotic Analysis example: summation</a:t>
            </a:r>
          </a:p>
          <a:p>
            <a:r>
              <a:rPr lang="en-US" dirty="0" smtClean="0"/>
              <a:t>Continue Algorithm Overview/Review</a:t>
            </a:r>
          </a:p>
          <a:p>
            <a:pPr lvl="1"/>
            <a:r>
              <a:rPr lang="en-US" dirty="0" smtClean="0"/>
              <a:t>Integer Primality Testing and Factoring</a:t>
            </a:r>
          </a:p>
          <a:p>
            <a:pPr lvl="1"/>
            <a:r>
              <a:rPr lang="en-US" dirty="0" smtClean="0"/>
              <a:t>Modular Arithmetic intro</a:t>
            </a:r>
          </a:p>
          <a:p>
            <a:endParaRPr lang="en-US" dirty="0"/>
          </a:p>
        </p:txBody>
      </p:sp>
      <p:sp>
        <p:nvSpPr>
          <p:cNvPr id="4" name="TextBox 3"/>
          <p:cNvSpPr txBox="1"/>
          <p:nvPr/>
        </p:nvSpPr>
        <p:spPr>
          <a:xfrm>
            <a:off x="457200" y="4267200"/>
            <a:ext cx="8077200" cy="2308324"/>
          </a:xfrm>
          <a:prstGeom prst="rect">
            <a:avLst/>
          </a:prstGeom>
          <a:noFill/>
          <a:ln w="22225">
            <a:solidFill>
              <a:schemeClr val="tx2">
                <a:lumMod val="75000"/>
              </a:schemeClr>
            </a:solidFill>
          </a:ln>
        </p:spPr>
        <p:txBody>
          <a:bodyPr wrap="square" rtlCol="0">
            <a:spAutoFit/>
          </a:bodyPr>
          <a:lstStyle/>
          <a:p>
            <a:pPr marL="285750" indent="-285750">
              <a:buFont typeface="Arial" panose="020B0604020202020204" pitchFamily="34" charset="0"/>
              <a:buChar char="•"/>
            </a:pPr>
            <a:r>
              <a:rPr lang="en-US" dirty="0" smtClean="0">
                <a:solidFill>
                  <a:schemeClr val="tx2">
                    <a:lumMod val="75000"/>
                  </a:schemeClr>
                </a:solidFill>
              </a:rPr>
              <a:t>Address the issue in my email from Tuesday evening:</a:t>
            </a:r>
          </a:p>
          <a:p>
            <a:pPr marL="285750" indent="-285750">
              <a:buFont typeface="Arial" panose="020B0604020202020204" pitchFamily="34" charset="0"/>
              <a:buChar char="•"/>
            </a:pPr>
            <a:r>
              <a:rPr lang="en-US" dirty="0" smtClean="0">
                <a:solidFill>
                  <a:schemeClr val="tx2">
                    <a:lumMod val="75000"/>
                  </a:schemeClr>
                </a:solidFill>
              </a:rPr>
              <a:t>Some possible misunderstanding about my disclaimer</a:t>
            </a:r>
          </a:p>
          <a:p>
            <a:pPr marL="742950" lvl="1" indent="-285750">
              <a:buFont typeface="Arial" panose="020B0604020202020204" pitchFamily="34" charset="0"/>
              <a:buChar char="•"/>
            </a:pPr>
            <a:r>
              <a:rPr lang="en-US" dirty="0" smtClean="0">
                <a:solidFill>
                  <a:schemeClr val="tx2">
                    <a:lumMod val="75000"/>
                  </a:schemeClr>
                </a:solidFill>
              </a:rPr>
              <a:t>Was not intended to be funny, as the limerick was.</a:t>
            </a:r>
          </a:p>
          <a:p>
            <a:pPr marL="742950" lvl="1" indent="-285750">
              <a:buFont typeface="Arial" panose="020B0604020202020204" pitchFamily="34" charset="0"/>
              <a:buChar char="•"/>
            </a:pPr>
            <a:r>
              <a:rPr lang="en-US" dirty="0" smtClean="0">
                <a:solidFill>
                  <a:schemeClr val="tx2">
                    <a:lumMod val="75000"/>
                  </a:schemeClr>
                </a:solidFill>
              </a:rPr>
              <a:t>It was not my opinion, it was just a bunch of facts copied from a NIH web page (four years ago I think)</a:t>
            </a:r>
          </a:p>
          <a:p>
            <a:pPr marL="285750" indent="-285750">
              <a:buFont typeface="Arial" panose="020B0604020202020204" pitchFamily="34" charset="0"/>
              <a:buChar char="•"/>
            </a:pPr>
            <a:r>
              <a:rPr lang="en-US" dirty="0">
                <a:solidFill>
                  <a:schemeClr val="tx2">
                    <a:lumMod val="75000"/>
                  </a:schemeClr>
                </a:solidFill>
                <a:hlinkClick r:id="rId3"/>
              </a:rPr>
              <a:t>http://</a:t>
            </a:r>
            <a:r>
              <a:rPr lang="en-US" dirty="0" smtClean="0">
                <a:solidFill>
                  <a:schemeClr val="tx2">
                    <a:lumMod val="75000"/>
                  </a:schemeClr>
                </a:solidFill>
                <a:hlinkClick r:id="rId3"/>
              </a:rPr>
              <a:t>www.niaaa.nih.gov/alcohol-health/special-populations-co-occurring-disorders/college-drinking</a:t>
            </a:r>
            <a:r>
              <a:rPr lang="en-US" dirty="0" smtClean="0">
                <a:solidFill>
                  <a:schemeClr val="tx2">
                    <a:lumMod val="75000"/>
                  </a:schemeClr>
                </a:solidFill>
              </a:rPr>
              <a:t> </a:t>
            </a:r>
          </a:p>
          <a:p>
            <a:pPr marL="285750" indent="-285750">
              <a:buFont typeface="Arial" panose="020B0604020202020204" pitchFamily="34" charset="0"/>
              <a:buChar char="•"/>
            </a:pPr>
            <a:endParaRPr lang="en-US" dirty="0">
              <a:solidFill>
                <a:schemeClr val="tx2">
                  <a:lumMod val="75000"/>
                </a:schemeClr>
              </a:solidFill>
            </a:endParaRPr>
          </a:p>
        </p:txBody>
      </p:sp>
    </p:spTree>
    <p:extLst>
      <p:ext uri="{BB962C8B-B14F-4D97-AF65-F5344CB8AC3E}">
        <p14:creationId xmlns:p14="http://schemas.microsoft.com/office/powerpoint/2010/main" val="36661604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763000" cy="6172200"/>
          </a:xfrm>
        </p:spPr>
        <p:txBody>
          <a:bodyPr>
            <a:normAutofit fontScale="77500" lnSpcReduction="20000"/>
          </a:bodyPr>
          <a:lstStyle/>
          <a:p>
            <a:r>
              <a:rPr lang="en-US" sz="2400" dirty="0" smtClean="0"/>
              <a:t>I don’t really like the term “date rape”.</a:t>
            </a:r>
          </a:p>
          <a:p>
            <a:pPr lvl="1"/>
            <a:r>
              <a:rPr lang="en-US" sz="2400" dirty="0" smtClean="0"/>
              <a:t>Rape is rape, and it is a horrendous crime.</a:t>
            </a:r>
          </a:p>
          <a:p>
            <a:r>
              <a:rPr lang="en-US" sz="2400" dirty="0"/>
              <a:t>It is all about the perpetrator, not the victim.</a:t>
            </a:r>
          </a:p>
          <a:p>
            <a:pPr lvl="1"/>
            <a:r>
              <a:rPr lang="en-US" sz="2400" dirty="0"/>
              <a:t>In my opinion, the perp. should have a part of his anatomy cut off, or something worse</a:t>
            </a:r>
            <a:r>
              <a:rPr lang="en-US" sz="2400" dirty="0" smtClean="0"/>
              <a:t>.</a:t>
            </a:r>
          </a:p>
          <a:p>
            <a:r>
              <a:rPr lang="en-US" sz="2400" dirty="0" smtClean="0"/>
              <a:t>The impact on the victim is greater than anyone who has not experienced it can imagine.</a:t>
            </a:r>
          </a:p>
          <a:p>
            <a:r>
              <a:rPr lang="en-US" sz="2400" dirty="0" smtClean="0"/>
              <a:t>Nothing that the victim does can legitimize any kind of unwanted sexual advance.</a:t>
            </a:r>
          </a:p>
          <a:p>
            <a:r>
              <a:rPr lang="en-US" sz="2400" dirty="0" smtClean="0"/>
              <a:t>Anyone who implies that it is the victim’s fault is just plain wrong!  </a:t>
            </a:r>
            <a:endParaRPr lang="en-US" sz="2400" dirty="0"/>
          </a:p>
          <a:p>
            <a:pPr lvl="1"/>
            <a:r>
              <a:rPr lang="en-US" sz="2000" dirty="0" smtClean="0"/>
              <a:t>But so many people believe this, that I can see how someone might </a:t>
            </a:r>
            <a:r>
              <a:rPr lang="en-US" sz="2000" dirty="0" err="1" smtClean="0"/>
              <a:t>interpretthe</a:t>
            </a:r>
            <a:r>
              <a:rPr lang="en-US" sz="2000" dirty="0" smtClean="0"/>
              <a:t> NIH statement as a “blame the victim” statement.  This is a very serious and emotional issue.</a:t>
            </a:r>
          </a:p>
          <a:p>
            <a:pPr lvl="1"/>
            <a:r>
              <a:rPr lang="en-US" sz="2000" dirty="0" smtClean="0"/>
              <a:t>So I again apologize for including that in the disclaimer.</a:t>
            </a:r>
          </a:p>
          <a:p>
            <a:r>
              <a:rPr lang="en-US" sz="2400" dirty="0"/>
              <a:t>Anyone who won’t take a single “no” at face value and respect it is evil, IMHO.  </a:t>
            </a:r>
            <a:endParaRPr lang="en-US" sz="2400" dirty="0" smtClean="0"/>
          </a:p>
          <a:p>
            <a:r>
              <a:rPr lang="en-US" sz="2400" dirty="0" smtClean="0"/>
              <a:t>Unfortunately such evil people exists, and unfortunately the people they choose as victims are often people whom they know, people who would never suspect them of being capable of something so horrendous.  </a:t>
            </a:r>
          </a:p>
          <a:p>
            <a:r>
              <a:rPr lang="en-US" sz="2400" dirty="0" smtClean="0"/>
              <a:t>IMHO, the NIH web page was simply stating that alcohol is often involved in rape and other crimes.  It can embolden the perp. And impair the victim’s extrication ability.</a:t>
            </a:r>
          </a:p>
          <a:p>
            <a:r>
              <a:rPr lang="en-US" sz="2400" dirty="0" smtClean="0"/>
              <a:t>If anyone here is victim of rape or </a:t>
            </a:r>
            <a:r>
              <a:rPr lang="en-US" sz="2400" dirty="0" err="1" smtClean="0"/>
              <a:t>anyother</a:t>
            </a:r>
            <a:r>
              <a:rPr lang="en-US" sz="2400" dirty="0" smtClean="0"/>
              <a:t> kind of violence, my heart goes out to you.  </a:t>
            </a:r>
          </a:p>
          <a:p>
            <a:r>
              <a:rPr lang="en-US" sz="2400" dirty="0" smtClean="0"/>
              <a:t>As you struggle to find healing, don’t listen to anyone (including yourself) who tells you that you are at fault or that you in any way less of a person because something happened to you that was totally beyond your control.</a:t>
            </a:r>
          </a:p>
          <a:p>
            <a:endParaRPr lang="en-US" sz="2400" dirty="0"/>
          </a:p>
        </p:txBody>
      </p:sp>
    </p:spTree>
    <p:extLst>
      <p:ext uri="{BB962C8B-B14F-4D97-AF65-F5344CB8AC3E}">
        <p14:creationId xmlns:p14="http://schemas.microsoft.com/office/powerpoint/2010/main" val="25001850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Asymptotic Analysis Example</a:t>
            </a:r>
            <a:endParaRPr lang="en-US" dirty="0"/>
          </a:p>
        </p:txBody>
      </p:sp>
      <p:sp>
        <p:nvSpPr>
          <p:cNvPr id="3" name="Content Placeholder 2"/>
          <p:cNvSpPr>
            <a:spLocks noGrp="1"/>
          </p:cNvSpPr>
          <p:nvPr>
            <p:ph idx="1"/>
          </p:nvPr>
        </p:nvSpPr>
        <p:spPr>
          <a:xfrm>
            <a:off x="762000" y="914400"/>
            <a:ext cx="7772400" cy="4800600"/>
          </a:xfrm>
        </p:spPr>
        <p:txBody>
          <a:bodyPr/>
          <a:lstStyle/>
          <a:p>
            <a:r>
              <a:rPr lang="en-US" dirty="0" smtClean="0"/>
              <a:t>Find a simple big-Theta expression (as a function of n) for the following sum </a:t>
            </a:r>
          </a:p>
          <a:p>
            <a:pPr lvl="1"/>
            <a:r>
              <a:rPr lang="en-US" dirty="0" smtClean="0"/>
              <a:t>when 0 &lt; c &lt; 1</a:t>
            </a:r>
          </a:p>
          <a:p>
            <a:pPr lvl="1"/>
            <a:r>
              <a:rPr lang="en-US" dirty="0" smtClean="0"/>
              <a:t>when c = 1</a:t>
            </a:r>
          </a:p>
          <a:p>
            <a:pPr lvl="1"/>
            <a:r>
              <a:rPr lang="en-US" dirty="0" smtClean="0"/>
              <a:t>when c &gt; 1</a:t>
            </a:r>
          </a:p>
          <a:p>
            <a:r>
              <a:rPr lang="en-US" dirty="0" smtClean="0"/>
              <a:t>f(n) = 1 + c + c</a:t>
            </a:r>
            <a:r>
              <a:rPr lang="en-US" baseline="30000" dirty="0" smtClean="0"/>
              <a:t>2</a:t>
            </a:r>
            <a:r>
              <a:rPr lang="en-US" dirty="0" smtClean="0"/>
              <a:t> + c</a:t>
            </a:r>
            <a:r>
              <a:rPr lang="en-US" baseline="30000" dirty="0" smtClean="0"/>
              <a:t>3</a:t>
            </a:r>
            <a:r>
              <a:rPr lang="en-US" dirty="0" smtClean="0"/>
              <a:t> + … + </a:t>
            </a:r>
            <a:r>
              <a:rPr lang="en-US" dirty="0" err="1" smtClean="0"/>
              <a:t>c</a:t>
            </a:r>
            <a:r>
              <a:rPr lang="en-US" baseline="30000" dirty="0" err="1" smtClean="0"/>
              <a:t>n</a:t>
            </a:r>
            <a:endParaRPr lang="en-US" baseline="300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Review Thread</a:t>
            </a:r>
            <a:endParaRPr lang="en-US" dirty="0"/>
          </a:p>
        </p:txBody>
      </p:sp>
      <p:sp>
        <p:nvSpPr>
          <p:cNvPr id="5" name="Text Placeholder 4"/>
          <p:cNvSpPr>
            <a:spLocks noGrp="1"/>
          </p:cNvSpPr>
          <p:nvPr>
            <p:ph type="body" idx="1"/>
          </p:nvPr>
        </p:nvSpPr>
        <p:spPr/>
        <p:txBody>
          <a:bodyPr/>
          <a:lstStyle/>
          <a:p>
            <a:r>
              <a:rPr lang="en-US" smtClean="0"/>
              <a:t>Quick </a:t>
            </a:r>
            <a:r>
              <a:rPr lang="en-US" dirty="0" smtClean="0"/>
              <a:t>look at review topics in textbook</a:t>
            </a:r>
            <a:endParaRPr lang="en-US" dirty="0"/>
          </a:p>
        </p:txBody>
      </p:sp>
    </p:spTree>
    <p:extLst>
      <p:ext uri="{BB962C8B-B14F-4D97-AF65-F5344CB8AC3E}">
        <p14:creationId xmlns:p14="http://schemas.microsoft.com/office/powerpoint/2010/main" val="12768327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686800" cy="914400"/>
          </a:xfrm>
        </p:spPr>
        <p:txBody>
          <a:bodyPr/>
          <a:lstStyle/>
          <a:p>
            <a:r>
              <a:rPr lang="en-US" sz="4200" dirty="0" smtClean="0"/>
              <a:t>Textbook Topics I Won't Cover in Class</a:t>
            </a:r>
            <a:endParaRPr lang="en-US" sz="4200" dirty="0"/>
          </a:p>
        </p:txBody>
      </p:sp>
      <p:sp>
        <p:nvSpPr>
          <p:cNvPr id="3" name="Content Placeholder 2"/>
          <p:cNvSpPr>
            <a:spLocks noGrp="1"/>
          </p:cNvSpPr>
          <p:nvPr>
            <p:ph idx="1"/>
          </p:nvPr>
        </p:nvSpPr>
        <p:spPr>
          <a:xfrm>
            <a:off x="228600" y="990600"/>
            <a:ext cx="8229600" cy="5562600"/>
          </a:xfrm>
        </p:spPr>
        <p:txBody>
          <a:bodyPr>
            <a:normAutofit lnSpcReduction="10000"/>
          </a:bodyPr>
          <a:lstStyle/>
          <a:p>
            <a:r>
              <a:rPr lang="en-US" b="1" dirty="0" smtClean="0"/>
              <a:t>Chapter 1 topics</a:t>
            </a:r>
            <a:r>
              <a:rPr lang="en-US" dirty="0" smtClean="0"/>
              <a:t> that I will not discuss in detail unless you have questions.  They should be review For some of them, there will be review problems in the homework</a:t>
            </a:r>
          </a:p>
          <a:p>
            <a:pPr lvl="1"/>
            <a:r>
              <a:rPr lang="en-US" dirty="0" smtClean="0"/>
              <a:t>Sieve of Eratosthenes (all primes less than n)</a:t>
            </a:r>
          </a:p>
          <a:p>
            <a:pPr lvl="1"/>
            <a:r>
              <a:rPr lang="en-US" dirty="0" smtClean="0"/>
              <a:t>Algorithm Specification, Design, Proof, Coding</a:t>
            </a:r>
          </a:p>
          <a:p>
            <a:pPr lvl="1"/>
            <a:r>
              <a:rPr lang="en-US" dirty="0" smtClean="0"/>
              <a:t>Problem types : sorting, searching, string processing, graph problems, combinatorial problems, geometric problems, numerical problems</a:t>
            </a:r>
          </a:p>
          <a:p>
            <a:pPr lvl="1"/>
            <a:r>
              <a:rPr lang="en-US" dirty="0" smtClean="0"/>
              <a:t>Data Structures: ArrayLists, </a:t>
            </a:r>
            <a:r>
              <a:rPr lang="en-US" dirty="0" err="1" smtClean="0"/>
              <a:t>LinkedLists</a:t>
            </a:r>
            <a:r>
              <a:rPr lang="en-US" dirty="0" smtClean="0"/>
              <a:t>, trees, search trees, sets, dictionaries, </a:t>
            </a:r>
          </a:p>
          <a:p>
            <a:pPr lvl="1"/>
            <a:endParaRPr lang="en-US" dirty="0"/>
          </a:p>
        </p:txBody>
      </p:sp>
    </p:spTree>
    <p:extLst>
      <p:ext uri="{BB962C8B-B14F-4D97-AF65-F5344CB8AC3E}">
        <p14:creationId xmlns:p14="http://schemas.microsoft.com/office/powerpoint/2010/main" val="17789576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Textbook Topics I Won't Cover*</a:t>
            </a:r>
            <a:endParaRPr lang="en-US" dirty="0"/>
          </a:p>
        </p:txBody>
      </p:sp>
      <p:sp>
        <p:nvSpPr>
          <p:cNvPr id="3" name="Content Placeholder 2"/>
          <p:cNvSpPr>
            <a:spLocks noGrp="1"/>
          </p:cNvSpPr>
          <p:nvPr>
            <p:ph idx="1"/>
          </p:nvPr>
        </p:nvSpPr>
        <p:spPr/>
        <p:txBody>
          <a:bodyPr/>
          <a:lstStyle/>
          <a:p>
            <a:r>
              <a:rPr lang="en-US" dirty="0" smtClean="0"/>
              <a:t>Chapter 2</a:t>
            </a:r>
          </a:p>
          <a:p>
            <a:pPr lvl="1"/>
            <a:r>
              <a:rPr lang="en-US" dirty="0" smtClean="0"/>
              <a:t>Empirical analysis of algorithms should be review</a:t>
            </a:r>
          </a:p>
          <a:p>
            <a:pPr lvl="1"/>
            <a:r>
              <a:rPr lang="en-US" dirty="0" smtClean="0"/>
              <a:t>I believe that we have covered everything else in the chapter except amortized algorithms and recurrence relations</a:t>
            </a:r>
          </a:p>
          <a:p>
            <a:pPr lvl="1"/>
            <a:r>
              <a:rPr lang="en-US" dirty="0" smtClean="0"/>
              <a:t>We will discuss amortized algorithms</a:t>
            </a:r>
          </a:p>
          <a:p>
            <a:pPr lvl="1"/>
            <a:r>
              <a:rPr lang="en-US" dirty="0" smtClean="0"/>
              <a:t>Recurrence relations are covered in CSSE 230 and MA 375.  We'll review particular types as we encounter them.</a:t>
            </a:r>
          </a:p>
          <a:p>
            <a:pPr lvl="1"/>
            <a:endParaRPr lang="en-US" dirty="0" smtClean="0"/>
          </a:p>
        </p:txBody>
      </p:sp>
      <p:sp>
        <p:nvSpPr>
          <p:cNvPr id="4" name="TextBox 3"/>
          <p:cNvSpPr txBox="1"/>
          <p:nvPr/>
        </p:nvSpPr>
        <p:spPr>
          <a:xfrm>
            <a:off x="685800" y="5867400"/>
            <a:ext cx="6781800" cy="400110"/>
          </a:xfrm>
          <a:prstGeom prst="rect">
            <a:avLst/>
          </a:prstGeom>
          <a:noFill/>
        </p:spPr>
        <p:txBody>
          <a:bodyPr wrap="square" rtlCol="0">
            <a:spAutoFit/>
          </a:bodyPr>
          <a:lstStyle/>
          <a:p>
            <a:r>
              <a:rPr lang="en-US" sz="2000" b="1" dirty="0" smtClean="0">
                <a:solidFill>
                  <a:srgbClr val="FF0000"/>
                </a:solidFill>
              </a:rPr>
              <a:t>*Unless you ask me to</a:t>
            </a:r>
            <a:endParaRPr lang="en-US" sz="2000" b="1" dirty="0">
              <a:solidFill>
                <a:srgbClr val="FF0000"/>
              </a:solidFill>
            </a:endParaRPr>
          </a:p>
        </p:txBody>
      </p:sp>
    </p:spTree>
    <p:extLst>
      <p:ext uri="{BB962C8B-B14F-4D97-AF65-F5344CB8AC3E}">
        <p14:creationId xmlns:p14="http://schemas.microsoft.com/office/powerpoint/2010/main" val="41780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Textbook Topics I Won't Cover*</a:t>
            </a:r>
            <a:endParaRPr lang="en-US" dirty="0"/>
          </a:p>
        </p:txBody>
      </p:sp>
      <p:sp>
        <p:nvSpPr>
          <p:cNvPr id="3" name="Content Placeholder 2"/>
          <p:cNvSpPr>
            <a:spLocks noGrp="1"/>
          </p:cNvSpPr>
          <p:nvPr>
            <p:ph idx="1"/>
          </p:nvPr>
        </p:nvSpPr>
        <p:spPr/>
        <p:txBody>
          <a:bodyPr/>
          <a:lstStyle/>
          <a:p>
            <a:r>
              <a:rPr lang="en-US" dirty="0" smtClean="0"/>
              <a:t>Chapter 3 - Review</a:t>
            </a:r>
          </a:p>
          <a:p>
            <a:pPr lvl="1"/>
            <a:r>
              <a:rPr lang="en-US" dirty="0" smtClean="0"/>
              <a:t>Bubble sort, selection sort, and their analysis</a:t>
            </a:r>
          </a:p>
          <a:p>
            <a:pPr lvl="1"/>
            <a:r>
              <a:rPr lang="en-US" dirty="0" smtClean="0"/>
              <a:t>Sequential search and simple string matching</a:t>
            </a:r>
          </a:p>
          <a:p>
            <a:pPr lvl="1"/>
            <a:endParaRPr lang="en-US" dirty="0" smtClean="0"/>
          </a:p>
        </p:txBody>
      </p:sp>
      <p:sp>
        <p:nvSpPr>
          <p:cNvPr id="4" name="TextBox 3"/>
          <p:cNvSpPr txBox="1"/>
          <p:nvPr/>
        </p:nvSpPr>
        <p:spPr>
          <a:xfrm>
            <a:off x="685800" y="5867400"/>
            <a:ext cx="6781800" cy="400110"/>
          </a:xfrm>
          <a:prstGeom prst="rect">
            <a:avLst/>
          </a:prstGeom>
          <a:noFill/>
        </p:spPr>
        <p:txBody>
          <a:bodyPr wrap="square" rtlCol="0">
            <a:spAutoFit/>
          </a:bodyPr>
          <a:lstStyle/>
          <a:p>
            <a:r>
              <a:rPr lang="en-US" sz="2000" b="1" dirty="0" smtClean="0">
                <a:solidFill>
                  <a:srgbClr val="FF0000"/>
                </a:solidFill>
              </a:rPr>
              <a:t>*Unless you ask me to</a:t>
            </a:r>
            <a:endParaRPr lang="en-US" sz="2000" b="1" dirty="0">
              <a:solidFill>
                <a:srgbClr val="FF0000"/>
              </a:solidFill>
            </a:endParaRPr>
          </a:p>
        </p:txBody>
      </p:sp>
    </p:spTree>
    <p:extLst>
      <p:ext uri="{BB962C8B-B14F-4D97-AF65-F5344CB8AC3E}">
        <p14:creationId xmlns:p14="http://schemas.microsoft.com/office/powerpoint/2010/main" val="535844733"/>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
      <a:dk1>
        <a:srgbClr val="333333"/>
      </a:dk1>
      <a:lt1>
        <a:srgbClr val="FFFFFF"/>
      </a:lt1>
      <a:dk2>
        <a:srgbClr val="FF0000"/>
      </a:dk2>
      <a:lt2>
        <a:srgbClr val="666666"/>
      </a:lt2>
      <a:accent1>
        <a:srgbClr val="00FF00"/>
      </a:accent1>
      <a:accent2>
        <a:srgbClr val="66CCFF"/>
      </a:accent2>
      <a:accent3>
        <a:srgbClr val="FFFFFF"/>
      </a:accent3>
      <a:accent4>
        <a:srgbClr val="2A2A2A"/>
      </a:accent4>
      <a:accent5>
        <a:srgbClr val="AAFFAA"/>
      </a:accent5>
      <a:accent6>
        <a:srgbClr val="5CB9E7"/>
      </a:accent6>
      <a:hlink>
        <a:srgbClr val="333333"/>
      </a:hlink>
      <a:folHlink>
        <a:srgbClr val="B3B3B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3366FF"/>
        </a:hlink>
        <a:folHlink>
          <a:srgbClr val="6699FF"/>
        </a:folHlink>
      </a:clrScheme>
      <a:clrMap bg1="lt1" tx1="dk1" bg2="lt2" tx2="dk2" accent1="accent1" accent2="accent2" accent3="accent3" accent4="accent4" accent5="accent5" accent6="accent6" hlink="hlink" folHlink="folHlink"/>
    </a:extraClrScheme>
    <a:extraClrScheme>
      <a:clrScheme name="Default Design 15">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0066"/>
        </a:hlink>
        <a:folHlink>
          <a:srgbClr val="3333FF"/>
        </a:folHlink>
      </a:clrScheme>
      <a:clrMap bg1="lt1" tx1="dk1" bg2="lt2" tx2="dk2" accent1="accent1" accent2="accent2" accent3="accent3" accent4="accent4" accent5="accent5" accent6="accent6" hlink="hlink" folHlink="folHlink"/>
    </a:extraClrScheme>
    <a:extraClrScheme>
      <a:clrScheme name="Default Design 16">
        <a:dk1>
          <a:srgbClr val="000066"/>
        </a:dk1>
        <a:lt1>
          <a:srgbClr val="FFFFFF"/>
        </a:lt1>
        <a:dk2>
          <a:srgbClr val="000066"/>
        </a:dk2>
        <a:lt2>
          <a:srgbClr val="808080"/>
        </a:lt2>
        <a:accent1>
          <a:srgbClr val="CCECFF"/>
        </a:accent1>
        <a:accent2>
          <a:srgbClr val="333399"/>
        </a:accent2>
        <a:accent3>
          <a:srgbClr val="FFFFFF"/>
        </a:accent3>
        <a:accent4>
          <a:srgbClr val="000056"/>
        </a:accent4>
        <a:accent5>
          <a:srgbClr val="E2F4FF"/>
        </a:accent5>
        <a:accent6>
          <a:srgbClr val="2D2D8A"/>
        </a:accent6>
        <a:hlink>
          <a:srgbClr val="000066"/>
        </a:hlink>
        <a:folHlink>
          <a:srgbClr val="3333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9989</TotalTime>
  <Words>1988</Words>
  <Application>Microsoft Office PowerPoint</Application>
  <PresentationFormat>On-screen Show (4:3)</PresentationFormat>
  <Paragraphs>272</Paragraphs>
  <Slides>24</Slides>
  <Notes>23</Notes>
  <HiddenSlides>2</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2" baseType="lpstr">
      <vt:lpstr>Arial</vt:lpstr>
      <vt:lpstr>Arial Black</vt:lpstr>
      <vt:lpstr>Calibri</vt:lpstr>
      <vt:lpstr>Symath</vt:lpstr>
      <vt:lpstr>Symbol</vt:lpstr>
      <vt:lpstr>Wingdings</vt:lpstr>
      <vt:lpstr>Default Design</vt:lpstr>
      <vt:lpstr>Equation</vt:lpstr>
      <vt:lpstr>PowerPoint Presentation</vt:lpstr>
      <vt:lpstr>MA/CSSE 473 Day 05</vt:lpstr>
      <vt:lpstr>MA/CSSE 473 Day 05</vt:lpstr>
      <vt:lpstr>PowerPoint Presentation</vt:lpstr>
      <vt:lpstr>Asymptotic Analysis Example</vt:lpstr>
      <vt:lpstr>Review Thread</vt:lpstr>
      <vt:lpstr>Textbook Topics I Won't Cover in Class</vt:lpstr>
      <vt:lpstr>Textbook Topics I Won't Cover*</vt:lpstr>
      <vt:lpstr>Textbook Topics I Won't Cover*</vt:lpstr>
      <vt:lpstr>Textbook Topics I Won't Cover*</vt:lpstr>
      <vt:lpstr>Textbook Topics I Won't Cover*</vt:lpstr>
      <vt:lpstr>Efficient Fibonacci Algorithm?</vt:lpstr>
      <vt:lpstr>Reconsider our Fibonacci algorithms Hidden because not ready for prime time yet.</vt:lpstr>
      <vt:lpstr>Arithmetic thread</vt:lpstr>
      <vt:lpstr>FACTORING and PRIMALITY</vt:lpstr>
      <vt:lpstr>Recap: Arithmetic Run-times</vt:lpstr>
      <vt:lpstr>Algorithm for Integer Division</vt:lpstr>
      <vt:lpstr>Modular arithmetic definitions</vt:lpstr>
      <vt:lpstr>Modular arithmetic properties</vt:lpstr>
      <vt:lpstr>Modular Addition and Multiplication</vt:lpstr>
      <vt:lpstr>Modular Addition and Multiplication</vt:lpstr>
      <vt:lpstr>Modular Exponentiation</vt:lpstr>
      <vt:lpstr>Modular Exponentiation Algorithm</vt:lpstr>
      <vt:lpstr>Modular Exponentiation Algorithm</vt:lpstr>
    </vt:vector>
  </TitlesOfParts>
  <Company>clearly presented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Flowers</dc:title>
  <cp:lastModifiedBy>CSSE Department</cp:lastModifiedBy>
  <cp:revision>457</cp:revision>
  <cp:lastPrinted>2014-09-12T08:56:12Z</cp:lastPrinted>
  <dcterms:modified xsi:type="dcterms:W3CDTF">2014-09-12T08:56:50Z</dcterms:modified>
</cp:coreProperties>
</file>