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3"/>
  </p:sldMasterIdLst>
  <p:notesMasterIdLst>
    <p:notesMasterId r:id="rId76"/>
  </p:notesMasterIdLst>
  <p:sldIdLst>
    <p:sldId id="256" r:id="rId4"/>
    <p:sldId id="260" r:id="rId5"/>
    <p:sldId id="427" r:id="rId6"/>
    <p:sldId id="409" r:id="rId7"/>
    <p:sldId id="267" r:id="rId8"/>
    <p:sldId id="414" r:id="rId9"/>
    <p:sldId id="268" r:id="rId10"/>
    <p:sldId id="428" r:id="rId11"/>
    <p:sldId id="415" r:id="rId12"/>
    <p:sldId id="306" r:id="rId13"/>
    <p:sldId id="431" r:id="rId14"/>
    <p:sldId id="432" r:id="rId15"/>
    <p:sldId id="422" r:id="rId16"/>
    <p:sldId id="283" r:id="rId17"/>
    <p:sldId id="488" r:id="rId18"/>
    <p:sldId id="433" r:id="rId19"/>
    <p:sldId id="271" r:id="rId20"/>
    <p:sldId id="285" r:id="rId21"/>
    <p:sldId id="434" r:id="rId22"/>
    <p:sldId id="358" r:id="rId23"/>
    <p:sldId id="441" r:id="rId24"/>
    <p:sldId id="435" r:id="rId25"/>
    <p:sldId id="303" r:id="rId26"/>
    <p:sldId id="423" r:id="rId27"/>
    <p:sldId id="436" r:id="rId28"/>
    <p:sldId id="437" r:id="rId29"/>
    <p:sldId id="438" r:id="rId30"/>
    <p:sldId id="439" r:id="rId31"/>
    <p:sldId id="440" r:id="rId32"/>
    <p:sldId id="442" r:id="rId33"/>
    <p:sldId id="425" r:id="rId34"/>
    <p:sldId id="443" r:id="rId35"/>
    <p:sldId id="417" r:id="rId36"/>
    <p:sldId id="444" r:id="rId37"/>
    <p:sldId id="445" r:id="rId38"/>
    <p:sldId id="452" r:id="rId39"/>
    <p:sldId id="446" r:id="rId40"/>
    <p:sldId id="454" r:id="rId41"/>
    <p:sldId id="453" r:id="rId42"/>
    <p:sldId id="455" r:id="rId43"/>
    <p:sldId id="447" r:id="rId44"/>
    <p:sldId id="457" r:id="rId45"/>
    <p:sldId id="448" r:id="rId46"/>
    <p:sldId id="449" r:id="rId47"/>
    <p:sldId id="450" r:id="rId48"/>
    <p:sldId id="465" r:id="rId49"/>
    <p:sldId id="451" r:id="rId50"/>
    <p:sldId id="458" r:id="rId51"/>
    <p:sldId id="459" r:id="rId52"/>
    <p:sldId id="460" r:id="rId53"/>
    <p:sldId id="462" r:id="rId54"/>
    <p:sldId id="461" r:id="rId55"/>
    <p:sldId id="463" r:id="rId56"/>
    <p:sldId id="464" r:id="rId57"/>
    <p:sldId id="467" r:id="rId58"/>
    <p:sldId id="468" r:id="rId59"/>
    <p:sldId id="469" r:id="rId60"/>
    <p:sldId id="477" r:id="rId61"/>
    <p:sldId id="401" r:id="rId62"/>
    <p:sldId id="471" r:id="rId63"/>
    <p:sldId id="478" r:id="rId64"/>
    <p:sldId id="479" r:id="rId65"/>
    <p:sldId id="480" r:id="rId66"/>
    <p:sldId id="481" r:id="rId67"/>
    <p:sldId id="483" r:id="rId68"/>
    <p:sldId id="482" r:id="rId69"/>
    <p:sldId id="485" r:id="rId70"/>
    <p:sldId id="484" r:id="rId71"/>
    <p:sldId id="486" r:id="rId72"/>
    <p:sldId id="487" r:id="rId73"/>
    <p:sldId id="472" r:id="rId74"/>
    <p:sldId id="473" r:id="rId75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77"/>
    </p:embeddedFont>
    <p:embeddedFont>
      <p:font typeface="Consolas" panose="020B0609020204030204" pitchFamily="49" charset="0"/>
      <p:regular r:id="rId78"/>
      <p:bold r:id="rId79"/>
      <p:italic r:id="rId80"/>
      <p:boldItalic r:id="rId81"/>
    </p:embeddedFont>
    <p:embeddedFont>
      <p:font typeface="Tahoma" panose="020B0604030504040204" pitchFamily="34" charset="0"/>
      <p:regular r:id="rId82"/>
      <p:bold r:id="rId8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1416"/>
    <a:srgbClr val="666666"/>
    <a:srgbClr val="FFF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21"/>
    <p:restoredTop sz="70476"/>
  </p:normalViewPr>
  <p:slideViewPr>
    <p:cSldViewPr snapToGrid="0" snapToObjects="1">
      <p:cViewPr varScale="1">
        <p:scale>
          <a:sx n="118" d="100"/>
          <a:sy n="118" d="100"/>
        </p:scale>
        <p:origin x="119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presProps" Target="presProp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font" Target="fonts/font3.fntdata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font" Target="fonts/font1.fntdata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font" Target="fonts/font4.fntdata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font" Target="fonts/font2.fntdata"/><Relationship Id="rId81" Type="http://schemas.openxmlformats.org/officeDocument/2006/relationships/font" Target="fonts/font5.fntdata"/><Relationship Id="rId86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customXml" Target="../customXml/item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tableStyles" Target="tableStyles.xml"/><Relationship Id="rId61" Type="http://schemas.openxmlformats.org/officeDocument/2006/relationships/slide" Target="slides/slide58.xml"/><Relationship Id="rId82" Type="http://schemas.openxmlformats.org/officeDocument/2006/relationships/font" Target="fonts/font6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19T15:54:47.9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16182 4869 30719 0,'130'10'-12288'0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e20010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g2e20010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Both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c0bf6d0ec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c0bf6d0ec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69205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c0bf6d0ec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c0bf6d0ec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21074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d5a2f284e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d5a2f284e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7767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d5a2f284e_0_8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2d5a2f284e_0_8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5330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d5a2f284e_0_8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2d5a2f284e_0_8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1446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c0bf6d0ec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c0bf6d0ec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g(x) =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\begin{cases}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x  \text{ if } x &gt;= 0\\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0 \text{ otherwise }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\end{cases}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0900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c0bf6d0ec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c0bf6d0ec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g(x) =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\begin{cases}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x  \text{ if } x &gt;= 0\\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0 \text{ otherwise }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\end{cases}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3434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c0bf6d0ec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2c0bf6d0ec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448764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c0bf6d0ec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c0bf6d0ec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g(x) =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\begin{cases}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x  \text{ if } x &gt;= 0\\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0 \text{ otherwise }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\end{cases}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78549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c0bf6d0ec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c0bf6d0ec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g(x) =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\begin{cases}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x  \text{ if } x &gt;= 0\\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0 \text{ otherwise }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\end{cases}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1033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d5a2f284e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d5a2f284e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03624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c0bf6d0ec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c0bf6d0ec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g(x) =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\begin{cases}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  x  \text{ if } x &gt;= 0\\   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  0 \text{ otherwise }   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\end{cases}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37875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c0bf6d0ec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c0bf6d0ec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g(x) =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\begin{cases}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x  \text{ if } x &gt;= 0\\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0 \text{ otherwise }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\end{cases}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82672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c0bf6d0ec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c0bf6d0ec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g(x) =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\begin{cases}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  x  \text{ if } x &gt;= 0\\   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  0 \text{ otherwise }   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\end{cases}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54692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873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2125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/abs/1311.2524</a:t>
            </a:r>
          </a:p>
        </p:txBody>
      </p:sp>
    </p:spTree>
    <p:extLst>
      <p:ext uri="{BB962C8B-B14F-4D97-AF65-F5344CB8AC3E}">
        <p14:creationId xmlns:p14="http://schemas.microsoft.com/office/powerpoint/2010/main" val="28037389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/abs/1311.2524</a:t>
            </a:r>
          </a:p>
        </p:txBody>
      </p:sp>
    </p:spTree>
    <p:extLst>
      <p:ext uri="{BB962C8B-B14F-4D97-AF65-F5344CB8AC3E}">
        <p14:creationId xmlns:p14="http://schemas.microsoft.com/office/powerpoint/2010/main" val="16191877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/abs/1311.2524</a:t>
            </a:r>
          </a:p>
        </p:txBody>
      </p:sp>
    </p:spTree>
    <p:extLst>
      <p:ext uri="{BB962C8B-B14F-4D97-AF65-F5344CB8AC3E}">
        <p14:creationId xmlns:p14="http://schemas.microsoft.com/office/powerpoint/2010/main" val="33648559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/abs/1311.2524</a:t>
            </a:r>
          </a:p>
        </p:txBody>
      </p:sp>
    </p:spTree>
    <p:extLst>
      <p:ext uri="{BB962C8B-B14F-4D97-AF65-F5344CB8AC3E}">
        <p14:creationId xmlns:p14="http://schemas.microsoft.com/office/powerpoint/2010/main" val="4832914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/abs/1311.2524</a:t>
            </a:r>
          </a:p>
        </p:txBody>
      </p:sp>
    </p:spTree>
    <p:extLst>
      <p:ext uri="{BB962C8B-B14F-4D97-AF65-F5344CB8AC3E}">
        <p14:creationId xmlns:p14="http://schemas.microsoft.com/office/powerpoint/2010/main" val="3859742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d5a2f284e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d5a2f284e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05285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/abs/1311.2524</a:t>
            </a:r>
          </a:p>
        </p:txBody>
      </p:sp>
    </p:spTree>
    <p:extLst>
      <p:ext uri="{BB962C8B-B14F-4D97-AF65-F5344CB8AC3E}">
        <p14:creationId xmlns:p14="http://schemas.microsoft.com/office/powerpoint/2010/main" val="18535072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/abs/1311.2524</a:t>
            </a:r>
          </a:p>
        </p:txBody>
      </p:sp>
    </p:spTree>
    <p:extLst>
      <p:ext uri="{BB962C8B-B14F-4D97-AF65-F5344CB8AC3E}">
        <p14:creationId xmlns:p14="http://schemas.microsoft.com/office/powerpoint/2010/main" val="30071020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/abs/1311.2524</a:t>
            </a:r>
          </a:p>
        </p:txBody>
      </p:sp>
    </p:spTree>
    <p:extLst>
      <p:ext uri="{BB962C8B-B14F-4D97-AF65-F5344CB8AC3E}">
        <p14:creationId xmlns:p14="http://schemas.microsoft.com/office/powerpoint/2010/main" val="2060641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/abs/1311.2524</a:t>
            </a:r>
          </a:p>
        </p:txBody>
      </p:sp>
    </p:spTree>
    <p:extLst>
      <p:ext uri="{BB962C8B-B14F-4D97-AF65-F5344CB8AC3E}">
        <p14:creationId xmlns:p14="http://schemas.microsoft.com/office/powerpoint/2010/main" val="3490612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/abs/1311.2524</a:t>
            </a:r>
          </a:p>
        </p:txBody>
      </p:sp>
    </p:spTree>
    <p:extLst>
      <p:ext uri="{BB962C8B-B14F-4D97-AF65-F5344CB8AC3E}">
        <p14:creationId xmlns:p14="http://schemas.microsoft.com/office/powerpoint/2010/main" val="32522852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/abs/1311.2524</a:t>
            </a:r>
          </a:p>
        </p:txBody>
      </p:sp>
    </p:spTree>
    <p:extLst>
      <p:ext uri="{BB962C8B-B14F-4D97-AF65-F5344CB8AC3E}">
        <p14:creationId xmlns:p14="http://schemas.microsoft.com/office/powerpoint/2010/main" val="1218515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d5a2f284e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d5a2f284e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TODO: Bring in more visualizations (even from MATLAB)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50715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c0bf6d0ec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c0bf6d0ec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g(x) =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\begin{cases}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x  \text{ if } x &gt;= 0\\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0 \text{ otherwise }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\end{cases}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7949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c0bf6d0ec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c0bf6d0ec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g(x) =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\begin{cases}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x  \text{ if } x &gt;= 0\\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0 \text{ otherwise }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\end{cases}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9121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c0bf6d0ec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c0bf6d0ec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64690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c0bf6d0ec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c0bf6d0ec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58302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c0bf6d0ec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c0bf6d0ec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33400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 hasCustomPrompt="1"/>
          </p:nvPr>
        </p:nvSpPr>
        <p:spPr>
          <a:xfrm>
            <a:off x="2742345" y="1583342"/>
            <a:ext cx="5907186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3000" b="0" i="0" u="none" strike="noStrike" cap="none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Unit name</a:t>
            </a:r>
            <a:endParaRPr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B3CE7D-C353-2D42-81F4-C509A29F3F5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742344" y="2848186"/>
            <a:ext cx="5907186" cy="9144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66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Image Recognition</a:t>
            </a:r>
          </a:p>
          <a:p>
            <a:pPr lvl="0"/>
            <a:r>
              <a:rPr lang="en-US" dirty="0"/>
              <a:t>Matt Boutell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79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24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Lesson title</a:t>
            </a:r>
            <a:endParaRPr dirty="0"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2226038" y="1125199"/>
            <a:ext cx="6460761" cy="3461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 hasCustomPrompt="1"/>
          </p:nvPr>
        </p:nvSpPr>
        <p:spPr>
          <a:xfrm>
            <a:off x="153748" y="0"/>
            <a:ext cx="8836503" cy="904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2400" b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Title</a:t>
            </a:r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 hasCustomPrompt="1"/>
          </p:nvPr>
        </p:nvSpPr>
        <p:spPr>
          <a:xfrm>
            <a:off x="2243579" y="904974"/>
            <a:ext cx="6655324" cy="375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r>
              <a:rPr lang="en-US" dirty="0"/>
              <a:t>Text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two column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 hasCustomPrompt="1"/>
          </p:nvPr>
        </p:nvSpPr>
        <p:spPr>
          <a:xfrm>
            <a:off x="226243" y="0"/>
            <a:ext cx="8672660" cy="829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2400" b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Title</a:t>
            </a:r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 hasCustomPrompt="1"/>
          </p:nvPr>
        </p:nvSpPr>
        <p:spPr>
          <a:xfrm>
            <a:off x="2243580" y="904974"/>
            <a:ext cx="3219997" cy="375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r>
              <a:rPr lang="en-US" dirty="0"/>
              <a:t>Text</a:t>
            </a:r>
            <a:endParaRPr dirty="0"/>
          </a:p>
        </p:txBody>
      </p:sp>
      <p:sp>
        <p:nvSpPr>
          <p:cNvPr id="5" name="Google Shape;13;p3">
            <a:extLst>
              <a:ext uri="{FF2B5EF4-FFF2-40B4-BE49-F238E27FC236}">
                <a16:creationId xmlns:a16="http://schemas.microsoft.com/office/drawing/2014/main" id="{0E5321B1-B92A-614B-A785-79694DBAECE2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5563401" y="903369"/>
            <a:ext cx="3335501" cy="375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r>
              <a:rPr lang="en-US" dirty="0"/>
              <a:t>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268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User">
            <a:extLst>
              <a:ext uri="{FF2B5EF4-FFF2-40B4-BE49-F238E27FC236}">
                <a16:creationId xmlns:a16="http://schemas.microsoft.com/office/drawing/2014/main" id="{98A81EB7-4700-FE4A-AD0D-60D5815549E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249382" y="1766085"/>
            <a:ext cx="2644399" cy="388453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49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homepages.inf.ed.ac.uk/amos/hough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~dph/papers/cvpr07.pdf" TargetMode="External"/><Relationship Id="rId2" Type="http://schemas.openxmlformats.org/officeDocument/2006/relationships/hyperlink" Target="http://www.cs.cornell.edu/~dph/hausdorff/hausdorff1.html" TargetMode="Externa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works.com/help/vision/examples/digit-classification-using-hog-features.html" TargetMode="External"/><Relationship Id="rId2" Type="http://schemas.openxmlformats.org/officeDocument/2006/relationships/hyperlink" Target="https://www.mathworks.com/help/vision/ref/extracthogfeatures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mathworks.com/help/vision/examples/digit-classification-using-hog-features.html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zzJC8sOe60&amp;feature=youtu.b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thworks.com/help/vision/ref/extracthogfeatures.html" TargetMode="Externa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~dph/papers/cvpr07.pdf" TargetMode="External"/><Relationship Id="rId2" Type="http://schemas.openxmlformats.org/officeDocument/2006/relationships/hyperlink" Target="http://www.cs.cornell.edu/~dph/hausdorff/hausdorff1.html" TargetMode="Externa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506.02640v5.pd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311.2524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.cs.uchicago.edu/~pff/papers/seg-ijcv.pd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hyperlink" Target="http://www.huppelen.nl/publications/selectiveSearchDraft.pdf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311.2524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311.2524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hyperlink" Target="https://arxiv.org/abs/1311.2524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311.2524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504.08083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506.01497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506.02640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311.2524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612.08242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M6lrxy0bxs&amp;list=PLrrmP4uhN47Y-hWs7DVfCmLwUACRigYyT" TargetMode="Externa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/>
          <p:nvPr/>
        </p:nvSpPr>
        <p:spPr>
          <a:xfrm>
            <a:off x="4790650" y="4635175"/>
            <a:ext cx="4353300" cy="50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84A237-64A1-544C-8D8A-195156F63F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7564" y="1583342"/>
            <a:ext cx="6321967" cy="1159800"/>
          </a:xfrm>
        </p:spPr>
        <p:txBody>
          <a:bodyPr/>
          <a:lstStyle/>
          <a:p>
            <a:r>
              <a:rPr lang="en-US" dirty="0"/>
              <a:t>Finding Objects: Hough Transforms, Templates, HOG Features, YOLO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25C979-E9ED-B943-A3C9-D4578466529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Image Recognition</a:t>
            </a:r>
          </a:p>
          <a:p>
            <a:r>
              <a:rPr lang="en-US" dirty="0"/>
              <a:t>Matt Boutell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If the data is clean, there is a sharp peak in the voting space</a:t>
            </a:r>
            <a:endParaRPr sz="2400" dirty="0">
              <a:solidFill>
                <a:srgbClr val="7F141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1D9224-CF23-3149-8B91-5E1E1C7707AF}"/>
              </a:ext>
            </a:extLst>
          </p:cNvPr>
          <p:cNvSpPr/>
          <p:nvPr/>
        </p:nvSpPr>
        <p:spPr>
          <a:xfrm>
            <a:off x="2175510" y="4816437"/>
            <a:ext cx="4572000" cy="2646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(next 3 images from Forsyth and Ponce,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15)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45D8B1B1-2332-044E-BFDB-7E95A52CD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750" y="963930"/>
            <a:ext cx="68199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865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Noisier data gives a broader peak</a:t>
            </a:r>
            <a:endParaRPr sz="2400" dirty="0">
              <a:solidFill>
                <a:srgbClr val="7F1416"/>
              </a:solidFill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29CAD8F2-303B-0846-92C0-6FEBCA854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540" y="986790"/>
            <a:ext cx="694690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1D9224-CF23-3149-8B91-5E1E1C7707AF}"/>
              </a:ext>
            </a:extLst>
          </p:cNvPr>
          <p:cNvSpPr/>
          <p:nvPr/>
        </p:nvSpPr>
        <p:spPr>
          <a:xfrm>
            <a:off x="2263140" y="1078827"/>
            <a:ext cx="2769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we detect it?</a:t>
            </a:r>
          </a:p>
        </p:txBody>
      </p:sp>
    </p:spTree>
    <p:extLst>
      <p:ext uri="{BB962C8B-B14F-4D97-AF65-F5344CB8AC3E}">
        <p14:creationId xmlns:p14="http://schemas.microsoft.com/office/powerpoint/2010/main" val="1209946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If the data is random, "phantom lines" will appear</a:t>
            </a:r>
            <a:endParaRPr sz="2400" dirty="0">
              <a:solidFill>
                <a:srgbClr val="7F1416"/>
              </a:solidFill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AF8D4669-EBE4-C44A-B7E0-4C61EC83B3B3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0562" y="946943"/>
            <a:ext cx="6415088" cy="3249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1D9224-CF23-3149-8B91-5E1E1C7707AF}"/>
              </a:ext>
            </a:extLst>
          </p:cNvPr>
          <p:cNvSpPr/>
          <p:nvPr/>
        </p:nvSpPr>
        <p:spPr>
          <a:xfrm>
            <a:off x="2183130" y="1021677"/>
            <a:ext cx="342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are many intersections – how can we handle them?</a:t>
            </a:r>
          </a:p>
        </p:txBody>
      </p:sp>
    </p:spTree>
    <p:extLst>
      <p:ext uri="{BB962C8B-B14F-4D97-AF65-F5344CB8AC3E}">
        <p14:creationId xmlns:p14="http://schemas.microsoft.com/office/powerpoint/2010/main" val="3150698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visualization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300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5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7F1416"/>
                </a:solidFill>
              </a:rPr>
              <a:t>Watch this visualization</a:t>
            </a:r>
            <a:endParaRPr sz="2400" dirty="0">
              <a:solidFill>
                <a:srgbClr val="7F1416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C2128-624B-CC49-AB60-201537A657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</a:pPr>
            <a:r>
              <a:rPr lang="en-US" altLang="en-US" dirty="0">
                <a:hlinkClick r:id="rId3"/>
              </a:rPr>
              <a:t>http://homepages.inf.ed.ac.uk/amos/hough.html</a:t>
            </a:r>
            <a:r>
              <a:rPr lang="en-US" altLang="en-US" dirty="0"/>
              <a:t> </a:t>
            </a:r>
          </a:p>
          <a:p>
            <a:r>
              <a:rPr lang="en-US" dirty="0"/>
              <a:t>Lots of good info there to read about, too!</a:t>
            </a:r>
          </a:p>
        </p:txBody>
      </p:sp>
    </p:spTree>
    <p:extLst>
      <p:ext uri="{BB962C8B-B14F-4D97-AF65-F5344CB8AC3E}">
        <p14:creationId xmlns:p14="http://schemas.microsoft.com/office/powerpoint/2010/main" val="1329252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5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7F1416"/>
                </a:solidFill>
              </a:rPr>
              <a:t>What is the accumulator matrix, H?</a:t>
            </a:r>
            <a:endParaRPr sz="2400" dirty="0">
              <a:solidFill>
                <a:srgbClr val="7F1416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C2128-624B-CC49-AB60-201537A657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</a:pPr>
            <a:r>
              <a:rPr lang="en-US" dirty="0"/>
              <a:t>The gist of it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n-US" dirty="0"/>
              <a:t>H = zeros(</a:t>
            </a:r>
            <a:r>
              <a:rPr lang="en-US" dirty="0" err="1"/>
              <a:t>thetaResolution</a:t>
            </a:r>
            <a:r>
              <a:rPr lang="en-US" dirty="0"/>
              <a:t>, </a:t>
            </a:r>
            <a:r>
              <a:rPr lang="en-US" dirty="0" err="1"/>
              <a:t>rhoResolution</a:t>
            </a:r>
            <a:r>
              <a:rPr lang="en-US" dirty="0"/>
              <a:t>) 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n-US" dirty="0"/>
              <a:t>for all edge points p: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n-US" dirty="0"/>
              <a:t>	for theta = 0:0.001:2*pi: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n-US" dirty="0"/>
              <a:t>		</a:t>
            </a:r>
            <a:r>
              <a:rPr lang="en-US" dirty="0" err="1"/>
              <a:t>thetaBin</a:t>
            </a:r>
            <a:r>
              <a:rPr lang="en-US" dirty="0"/>
              <a:t> = round(theta* </a:t>
            </a:r>
            <a:r>
              <a:rPr lang="en-US" dirty="0" err="1"/>
              <a:t>thetaResolution</a:t>
            </a:r>
            <a:r>
              <a:rPr lang="en-US" dirty="0"/>
              <a:t>/(2*pi))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n-US" dirty="0"/>
              <a:t>		% calc corresponding rho and </a:t>
            </a:r>
            <a:r>
              <a:rPr lang="en-US" dirty="0" err="1"/>
              <a:t>rhoBin</a:t>
            </a:r>
            <a:endParaRPr lang="en-US" dirty="0"/>
          </a:p>
          <a:p>
            <a:pPr>
              <a:spcBef>
                <a:spcPct val="0"/>
              </a:spcBef>
              <a:buClrTx/>
              <a:buSzTx/>
            </a:pPr>
            <a:r>
              <a:rPr lang="en-US" dirty="0"/>
              <a:t>		H(</a:t>
            </a:r>
            <a:r>
              <a:rPr lang="en-US" dirty="0" err="1"/>
              <a:t>thetaBin</a:t>
            </a:r>
            <a:r>
              <a:rPr lang="en-US" dirty="0"/>
              <a:t>, </a:t>
            </a:r>
            <a:r>
              <a:rPr lang="en-US" dirty="0" err="1"/>
              <a:t>rhoBin</a:t>
            </a:r>
            <a:r>
              <a:rPr lang="en-US" dirty="0"/>
              <a:t>) = H(</a:t>
            </a:r>
            <a:r>
              <a:rPr lang="en-US" dirty="0" err="1"/>
              <a:t>thetaBin</a:t>
            </a:r>
            <a:r>
              <a:rPr lang="en-US" dirty="0"/>
              <a:t>, </a:t>
            </a:r>
            <a:r>
              <a:rPr lang="en-US" dirty="0" err="1"/>
              <a:t>rhoBin</a:t>
            </a:r>
            <a:r>
              <a:rPr lang="en-US" dirty="0"/>
              <a:t>) + 1</a:t>
            </a:r>
          </a:p>
          <a:p>
            <a:pPr>
              <a:spcBef>
                <a:spcPct val="0"/>
              </a:spcBef>
              <a:buClrTx/>
              <a:buSzTx/>
            </a:pPr>
            <a:endParaRPr lang="en-US" dirty="0"/>
          </a:p>
          <a:p>
            <a:pPr>
              <a:spcBef>
                <a:spcPct val="0"/>
              </a:spcBef>
              <a:buClrTx/>
              <a:buSzTx/>
            </a:pPr>
            <a:r>
              <a:rPr lang="en-US" dirty="0"/>
              <a:t>% Consider pi/2 and 100 bins. Ends up in bin 25, since it’s ¼ of the way from 0 to 2*pi.</a:t>
            </a:r>
          </a:p>
          <a:p>
            <a:pPr>
              <a:spcBef>
                <a:spcPct val="0"/>
              </a:spcBef>
              <a:buClrTx/>
              <a:buSzTx/>
            </a:pPr>
            <a:endParaRPr lang="en-US" dirty="0"/>
          </a:p>
          <a:p>
            <a:pPr>
              <a:spcBef>
                <a:spcPct val="0"/>
              </a:spcBef>
              <a:buClrTx/>
              <a:buSzTx/>
            </a:pPr>
            <a:r>
              <a:rPr lang="en-US" dirty="0"/>
              <a:t>	</a:t>
            </a:r>
          </a:p>
          <a:p>
            <a:pPr>
              <a:spcBef>
                <a:spcPct val="0"/>
              </a:spcBef>
              <a:buClrTx/>
              <a:buSzTx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093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MATLAB functions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474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>
            <a:spLocks noGrp="1"/>
          </p:cNvSpPr>
          <p:nvPr>
            <p:ph type="title"/>
          </p:nvPr>
        </p:nvSpPr>
        <p:spPr>
          <a:xfrm>
            <a:off x="457200" y="102875"/>
            <a:ext cx="8229600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7F1416"/>
                </a:solidFill>
              </a:rPr>
              <a:t>MATLAB requires three functions to detect lines</a:t>
            </a:r>
            <a:endParaRPr sz="2400" dirty="0">
              <a:solidFill>
                <a:srgbClr val="7F1416"/>
              </a:solidFill>
            </a:endParaRPr>
          </a:p>
        </p:txBody>
      </p:sp>
      <p:sp>
        <p:nvSpPr>
          <p:cNvPr id="189" name="Google Shape;189;p23"/>
          <p:cNvSpPr txBox="1">
            <a:spLocks noGrp="1"/>
          </p:cNvSpPr>
          <p:nvPr>
            <p:ph type="body" idx="1"/>
          </p:nvPr>
        </p:nvSpPr>
        <p:spPr>
          <a:xfrm>
            <a:off x="2026500" y="1200150"/>
            <a:ext cx="66603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defRPr/>
            </a:pPr>
            <a:r>
              <a:rPr lang="en-US" dirty="0"/>
              <a:t>Run an edge detector first to find points that are voting</a:t>
            </a:r>
          </a:p>
          <a:p>
            <a:pPr eaLnBrk="1" hangingPunct="1">
              <a:defRPr/>
            </a:pPr>
            <a:r>
              <a:rPr lang="en-US" dirty="0"/>
              <a:t>[H, theta, rho] = </a:t>
            </a:r>
            <a:r>
              <a:rPr lang="en-US" dirty="0" err="1"/>
              <a:t>hough</a:t>
            </a:r>
            <a:r>
              <a:rPr lang="en-US" dirty="0"/>
              <a:t>(</a:t>
            </a:r>
            <a:r>
              <a:rPr lang="en-US" dirty="0" err="1"/>
              <a:t>edgeImg</a:t>
            </a:r>
            <a:r>
              <a:rPr lang="en-US" dirty="0"/>
              <a:t>); </a:t>
            </a:r>
          </a:p>
          <a:p>
            <a:pPr eaLnBrk="1" hangingPunct="1">
              <a:defRPr/>
            </a:pPr>
            <a:r>
              <a:rPr lang="en-US" dirty="0"/>
              <a:t>	H = accumulator matrix; theta, rho = lists of parameters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peaks = </a:t>
            </a:r>
            <a:r>
              <a:rPr lang="en-US" dirty="0" err="1"/>
              <a:t>houghpeaks</a:t>
            </a:r>
            <a:r>
              <a:rPr lang="en-US" dirty="0"/>
              <a:t>(</a:t>
            </a:r>
            <a:r>
              <a:rPr lang="en-US" dirty="0" err="1"/>
              <a:t>H,nPeaks</a:t>
            </a:r>
            <a:r>
              <a:rPr lang="en-US" dirty="0"/>
              <a:t>); </a:t>
            </a:r>
          </a:p>
          <a:p>
            <a:pPr eaLnBrk="1" hangingPunct="1">
              <a:defRPr/>
            </a:pPr>
            <a:r>
              <a:rPr lang="en-US" dirty="0"/>
              <a:t>lines = </a:t>
            </a:r>
            <a:r>
              <a:rPr lang="en-US" dirty="0" err="1"/>
              <a:t>houghlines</a:t>
            </a:r>
            <a:r>
              <a:rPr lang="en-US" dirty="0"/>
              <a:t>(</a:t>
            </a:r>
            <a:r>
              <a:rPr lang="en-US" dirty="0" err="1"/>
              <a:t>BW,theta</a:t>
            </a:r>
            <a:r>
              <a:rPr lang="en-US" dirty="0"/>
              <a:t>, rho, peaks)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This works for lines only.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038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7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Handling noisy points</a:t>
            </a:r>
            <a:endParaRPr sz="2400" dirty="0">
              <a:solidFill>
                <a:srgbClr val="7F1416"/>
              </a:solidFill>
            </a:endParaRPr>
          </a:p>
        </p:txBody>
      </p:sp>
      <p:sp>
        <p:nvSpPr>
          <p:cNvPr id="347" name="Google Shape;347;p37"/>
          <p:cNvSpPr txBox="1">
            <a:spLocks noGrp="1"/>
          </p:cNvSpPr>
          <p:nvPr>
            <p:ph type="body" idx="1"/>
          </p:nvPr>
        </p:nvSpPr>
        <p:spPr>
          <a:xfrm>
            <a:off x="2738810" y="868145"/>
            <a:ext cx="533531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FD8AAE-1271-DA43-B211-0A2C8E6A6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540" y="986790"/>
            <a:ext cx="694690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A31D2A7-4E00-024C-B875-31A9EC107610}"/>
              </a:ext>
            </a:extLst>
          </p:cNvPr>
          <p:cNvSpPr/>
          <p:nvPr/>
        </p:nvSpPr>
        <p:spPr>
          <a:xfrm>
            <a:off x="2263140" y="1078827"/>
            <a:ext cx="301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 </a:t>
            </a:r>
            <a:r>
              <a:rPr lang="en-US" sz="1800" dirty="0" err="1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hough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's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rhoResolution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parameter</a:t>
            </a:r>
          </a:p>
        </p:txBody>
      </p:sp>
    </p:spTree>
    <p:extLst>
      <p:ext uri="{BB962C8B-B14F-4D97-AF65-F5344CB8AC3E}">
        <p14:creationId xmlns:p14="http://schemas.microsoft.com/office/powerpoint/2010/main" val="945908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7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Handling phantom lines</a:t>
            </a:r>
            <a:endParaRPr sz="2400" dirty="0">
              <a:solidFill>
                <a:srgbClr val="7F1416"/>
              </a:solidFill>
            </a:endParaRPr>
          </a:p>
        </p:txBody>
      </p:sp>
      <p:sp>
        <p:nvSpPr>
          <p:cNvPr id="347" name="Google Shape;347;p37"/>
          <p:cNvSpPr txBox="1">
            <a:spLocks noGrp="1"/>
          </p:cNvSpPr>
          <p:nvPr>
            <p:ph type="body" idx="1"/>
          </p:nvPr>
        </p:nvSpPr>
        <p:spPr>
          <a:xfrm>
            <a:off x="2738810" y="868145"/>
            <a:ext cx="533531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B915111-565E-7342-980F-C53E64D0F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0562" y="946943"/>
            <a:ext cx="6415088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A31D2A7-4E00-024C-B875-31A9EC107610}"/>
              </a:ext>
            </a:extLst>
          </p:cNvPr>
          <p:cNvSpPr/>
          <p:nvPr/>
        </p:nvSpPr>
        <p:spPr>
          <a:xfrm>
            <a:off x="2366010" y="1033107"/>
            <a:ext cx="301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 </a:t>
            </a:r>
            <a:r>
              <a:rPr lang="en-US" sz="1800" dirty="0" err="1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houghpeaks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' threshold parameter</a:t>
            </a:r>
          </a:p>
        </p:txBody>
      </p:sp>
    </p:spTree>
    <p:extLst>
      <p:ext uri="{BB962C8B-B14F-4D97-AF65-F5344CB8AC3E}">
        <p14:creationId xmlns:p14="http://schemas.microsoft.com/office/powerpoint/2010/main" val="787226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7F1416"/>
                </a:solidFill>
              </a:rPr>
              <a:t>Detecting shapes in real images </a:t>
            </a:r>
            <a:endParaRPr sz="2400" dirty="0">
              <a:solidFill>
                <a:srgbClr val="7F1416"/>
              </a:solidFill>
            </a:endParaRPr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>
            <a:off x="2136372" y="922225"/>
            <a:ext cx="68912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/>
              <a:t>In a previous unit, we detected shapes in noise-free binary images. Now, we advance to real, noisy images.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1. Hough transform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/>
              <a:t>2. Template matching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	- concepts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	- using HOG features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3. CNNs, especially YOLO</a:t>
            </a:r>
          </a:p>
        </p:txBody>
      </p:sp>
    </p:spTree>
    <p:extLst>
      <p:ext uri="{BB962C8B-B14F-4D97-AF65-F5344CB8AC3E}">
        <p14:creationId xmlns:p14="http://schemas.microsoft.com/office/powerpoint/2010/main" val="1343648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Other Shapes: Circles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951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Review: Applying the voting procedure to lines</a:t>
            </a:r>
          </a:p>
        </p:txBody>
      </p:sp>
      <p:sp>
        <p:nvSpPr>
          <p:cNvPr id="163" name="Google Shape;163;p20"/>
          <p:cNvSpPr txBox="1">
            <a:spLocks noGrp="1"/>
          </p:cNvSpPr>
          <p:nvPr>
            <p:ph type="body" idx="1"/>
          </p:nvPr>
        </p:nvSpPr>
        <p:spPr>
          <a:xfrm>
            <a:off x="3211830" y="922225"/>
            <a:ext cx="567382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en-US" dirty="0"/>
              <a:t>1. Represent a shape using parameters</a:t>
            </a:r>
          </a:p>
          <a:p>
            <a:pPr marL="0" lvl="0" indent="0">
              <a:buSzPts val="1100"/>
            </a:pPr>
            <a:r>
              <a:rPr lang="en-US" dirty="0">
                <a:solidFill>
                  <a:srgbClr val="7F1416"/>
                </a:solidFill>
              </a:rPr>
              <a:t>line: (</a:t>
            </a:r>
            <a:r>
              <a:rPr lang="en-US" dirty="0" err="1">
                <a:solidFill>
                  <a:srgbClr val="7F1416"/>
                </a:solidFill>
              </a:rPr>
              <a:t>m,b</a:t>
            </a:r>
            <a:r>
              <a:rPr lang="en-US" dirty="0">
                <a:solidFill>
                  <a:srgbClr val="7F1416"/>
                </a:solidFill>
              </a:rPr>
              <a:t>)</a:t>
            </a:r>
          </a:p>
          <a:p>
            <a:pPr marL="0" lvl="0" indent="0">
              <a:buSzPts val="1100"/>
            </a:pPr>
            <a:r>
              <a:rPr lang="en-US" dirty="0"/>
              <a:t>2. Each edge point in the image casts a vote for all parameter combinations of which it could be part.</a:t>
            </a:r>
          </a:p>
          <a:p>
            <a:pPr marL="0" indent="0">
              <a:buSzPts val="1100"/>
            </a:pPr>
            <a:r>
              <a:rPr lang="en-US" dirty="0">
                <a:solidFill>
                  <a:srgbClr val="7F1416"/>
                </a:solidFill>
              </a:rPr>
              <a:t>What votes does a single point cast?</a:t>
            </a:r>
          </a:p>
          <a:p>
            <a:pPr marL="0" indent="0">
              <a:buSzPts val="1100"/>
            </a:pPr>
            <a:r>
              <a:rPr lang="en-US" dirty="0">
                <a:solidFill>
                  <a:srgbClr val="7F1416"/>
                </a:solidFill>
              </a:rPr>
              <a:t>Is there a pattern to them?</a:t>
            </a:r>
            <a:endParaRPr lang="en-US" dirty="0"/>
          </a:p>
          <a:p>
            <a:pPr marL="0" lvl="0" indent="0">
              <a:buSzPts val="1100"/>
            </a:pPr>
            <a:r>
              <a:rPr lang="en-US" dirty="0"/>
              <a:t>3. The true shape receives the most votes</a:t>
            </a:r>
          </a:p>
          <a:p>
            <a:pPr marL="0" indent="0">
              <a:buSzPts val="1100"/>
            </a:pPr>
            <a:r>
              <a:rPr lang="en-US" dirty="0">
                <a:solidFill>
                  <a:srgbClr val="7F1416"/>
                </a:solidFill>
              </a:rPr>
              <a:t>Look for the intersection.</a:t>
            </a:r>
          </a:p>
          <a:p>
            <a:pPr marL="0" indent="0">
              <a:buSzPts val="1100"/>
            </a:pPr>
            <a:endParaRPr lang="en-US" dirty="0"/>
          </a:p>
        </p:txBody>
      </p:sp>
      <p:sp>
        <p:nvSpPr>
          <p:cNvPr id="9" name="Google Shape;175;p21">
            <a:extLst>
              <a:ext uri="{FF2B5EF4-FFF2-40B4-BE49-F238E27FC236}">
                <a16:creationId xmlns:a16="http://schemas.microsoft.com/office/drawing/2014/main" id="{F10A5B0B-A30C-7D4F-A96B-79ED3C52D6FB}"/>
              </a:ext>
            </a:extLst>
          </p:cNvPr>
          <p:cNvSpPr txBox="1"/>
          <p:nvPr/>
        </p:nvSpPr>
        <p:spPr>
          <a:xfrm>
            <a:off x="2651760" y="4735575"/>
            <a:ext cx="404294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err="1">
                <a:solidFill>
                  <a:schemeClr val="tx1"/>
                </a:solidFill>
              </a:rPr>
              <a:t>Sonka</a:t>
            </a:r>
            <a:r>
              <a:rPr lang="en" sz="1000" dirty="0">
                <a:solidFill>
                  <a:schemeClr val="tx1"/>
                </a:solidFill>
              </a:rPr>
              <a:t>, 6.2.6, Forsyth and Ponce, </a:t>
            </a:r>
            <a:r>
              <a:rPr lang="en" sz="1000" dirty="0" err="1">
                <a:solidFill>
                  <a:schemeClr val="tx1"/>
                </a:solidFill>
              </a:rPr>
              <a:t>ch</a:t>
            </a:r>
            <a:r>
              <a:rPr lang="en" sz="1000" dirty="0">
                <a:solidFill>
                  <a:schemeClr val="tx1"/>
                </a:solidFill>
              </a:rPr>
              <a:t> 15</a:t>
            </a:r>
            <a:endParaRPr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463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Apply the voting procedure to circles of fixed radius</a:t>
            </a:r>
          </a:p>
        </p:txBody>
      </p:sp>
      <p:sp>
        <p:nvSpPr>
          <p:cNvPr id="163" name="Google Shape;163;p20"/>
          <p:cNvSpPr txBox="1">
            <a:spLocks noGrp="1"/>
          </p:cNvSpPr>
          <p:nvPr>
            <p:ph type="body" idx="1"/>
          </p:nvPr>
        </p:nvSpPr>
        <p:spPr>
          <a:xfrm>
            <a:off x="3211830" y="922225"/>
            <a:ext cx="567382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en-US" dirty="0"/>
              <a:t>1. Represent a shape using parameters</a:t>
            </a:r>
          </a:p>
          <a:p>
            <a:pPr marL="0" lvl="0" indent="0">
              <a:buSzPts val="1100"/>
            </a:pPr>
            <a:r>
              <a:rPr lang="en-US" dirty="0">
                <a:solidFill>
                  <a:srgbClr val="7F1416"/>
                </a:solidFill>
              </a:rPr>
              <a:t>(how many; what are they?)</a:t>
            </a:r>
          </a:p>
          <a:p>
            <a:pPr marL="0" lvl="0" indent="0">
              <a:buSzPts val="1100"/>
            </a:pPr>
            <a:r>
              <a:rPr lang="en-US" dirty="0"/>
              <a:t>2. Each edge point in the image casts a vote for all parameter combinations of which it could be part.</a:t>
            </a:r>
          </a:p>
          <a:p>
            <a:pPr marL="0" indent="0">
              <a:buSzPts val="1100"/>
            </a:pPr>
            <a:r>
              <a:rPr lang="en-US" dirty="0">
                <a:solidFill>
                  <a:srgbClr val="7F1416"/>
                </a:solidFill>
              </a:rPr>
              <a:t>(what shape does the locus of votes make?)</a:t>
            </a:r>
          </a:p>
          <a:p>
            <a:pPr marL="0" indent="0">
              <a:buSzPts val="1100"/>
            </a:pPr>
            <a:endParaRPr lang="en-US" dirty="0"/>
          </a:p>
          <a:p>
            <a:pPr marL="0" lvl="0" indent="0">
              <a:buSzPts val="1100"/>
            </a:pPr>
            <a:r>
              <a:rPr lang="en-US" dirty="0"/>
              <a:t>3. The true shape receives the most votes</a:t>
            </a:r>
          </a:p>
          <a:p>
            <a:pPr marL="0" indent="0">
              <a:buSzPts val="1100"/>
            </a:pPr>
            <a:r>
              <a:rPr lang="en-US" dirty="0">
                <a:solidFill>
                  <a:srgbClr val="7F1416"/>
                </a:solidFill>
              </a:rPr>
              <a:t>(this is just the intersection of the loci)</a:t>
            </a:r>
          </a:p>
          <a:p>
            <a:pPr marL="0" lvl="0" indent="0">
              <a:buSzPts val="1100"/>
            </a:pPr>
            <a:endParaRPr lang="en-US" dirty="0"/>
          </a:p>
        </p:txBody>
      </p:sp>
      <p:sp>
        <p:nvSpPr>
          <p:cNvPr id="9" name="Google Shape;175;p21">
            <a:extLst>
              <a:ext uri="{FF2B5EF4-FFF2-40B4-BE49-F238E27FC236}">
                <a16:creationId xmlns:a16="http://schemas.microsoft.com/office/drawing/2014/main" id="{F10A5B0B-A30C-7D4F-A96B-79ED3C52D6FB}"/>
              </a:ext>
            </a:extLst>
          </p:cNvPr>
          <p:cNvSpPr txBox="1"/>
          <p:nvPr/>
        </p:nvSpPr>
        <p:spPr>
          <a:xfrm>
            <a:off x="2651760" y="4735575"/>
            <a:ext cx="404294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err="1">
                <a:solidFill>
                  <a:schemeClr val="tx1"/>
                </a:solidFill>
              </a:rPr>
              <a:t>Sonka</a:t>
            </a:r>
            <a:r>
              <a:rPr lang="en" sz="1000" dirty="0">
                <a:solidFill>
                  <a:schemeClr val="tx1"/>
                </a:solidFill>
              </a:rPr>
              <a:t>, 6.2.6, Forsyth and Ponce, </a:t>
            </a:r>
            <a:r>
              <a:rPr lang="en" sz="1000" dirty="0" err="1">
                <a:solidFill>
                  <a:schemeClr val="tx1"/>
                </a:solidFill>
              </a:rPr>
              <a:t>ch</a:t>
            </a:r>
            <a:r>
              <a:rPr lang="en" sz="1000" dirty="0">
                <a:solidFill>
                  <a:schemeClr val="tx1"/>
                </a:solidFill>
              </a:rPr>
              <a:t> 15</a:t>
            </a:r>
            <a:endParaRPr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00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8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Apply the voting procedure to circles of fixed radius</a:t>
            </a:r>
            <a:endParaRPr sz="2400" dirty="0">
              <a:solidFill>
                <a:srgbClr val="7F1416"/>
              </a:solidFill>
            </a:endParaRPr>
          </a:p>
        </p:txBody>
      </p:sp>
      <p:sp>
        <p:nvSpPr>
          <p:cNvPr id="354" name="Google Shape;354;p38"/>
          <p:cNvSpPr txBox="1">
            <a:spLocks noGrp="1"/>
          </p:cNvSpPr>
          <p:nvPr>
            <p:ph type="body" idx="1"/>
          </p:nvPr>
        </p:nvSpPr>
        <p:spPr>
          <a:xfrm>
            <a:off x="4046220" y="922225"/>
            <a:ext cx="483943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4186362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other shapes: Circles, Big and Small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314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Apply the voting procedure to circles of any radius</a:t>
            </a:r>
          </a:p>
        </p:txBody>
      </p:sp>
      <p:sp>
        <p:nvSpPr>
          <p:cNvPr id="163" name="Google Shape;163;p20"/>
          <p:cNvSpPr txBox="1">
            <a:spLocks noGrp="1"/>
          </p:cNvSpPr>
          <p:nvPr>
            <p:ph type="body" idx="1"/>
          </p:nvPr>
        </p:nvSpPr>
        <p:spPr>
          <a:xfrm>
            <a:off x="3211830" y="922225"/>
            <a:ext cx="567382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en-US" dirty="0"/>
              <a:t>1. Represent a shape using parameters</a:t>
            </a:r>
          </a:p>
          <a:p>
            <a:pPr marL="0" lvl="0" indent="0">
              <a:buSzPts val="1100"/>
            </a:pPr>
            <a:r>
              <a:rPr lang="en-US" dirty="0">
                <a:solidFill>
                  <a:srgbClr val="7F1416"/>
                </a:solidFill>
              </a:rPr>
              <a:t>(how many; what are they?)</a:t>
            </a:r>
          </a:p>
          <a:p>
            <a:pPr marL="0" lvl="0" indent="0">
              <a:buSzPts val="1100"/>
            </a:pPr>
            <a:r>
              <a:rPr lang="en-US" dirty="0"/>
              <a:t>2. Each edge point in the image casts a vote for all parameter combinations of which it could be part.</a:t>
            </a:r>
          </a:p>
          <a:p>
            <a:pPr marL="0" indent="0">
              <a:buSzPts val="1100"/>
            </a:pPr>
            <a:r>
              <a:rPr lang="en-US" dirty="0">
                <a:solidFill>
                  <a:srgbClr val="7F1416"/>
                </a:solidFill>
              </a:rPr>
              <a:t>(what shape does the locus of votes make?)</a:t>
            </a:r>
          </a:p>
          <a:p>
            <a:pPr marL="0" indent="0">
              <a:buSzPts val="1100"/>
            </a:pPr>
            <a:endParaRPr lang="en-US" dirty="0"/>
          </a:p>
          <a:p>
            <a:pPr marL="0" lvl="0" indent="0">
              <a:buSzPts val="1100"/>
            </a:pPr>
            <a:r>
              <a:rPr lang="en-US" dirty="0"/>
              <a:t>3. The true shape receives the most votes</a:t>
            </a:r>
          </a:p>
          <a:p>
            <a:pPr marL="0" indent="0">
              <a:buSzPts val="1100"/>
            </a:pPr>
            <a:r>
              <a:rPr lang="en-US" dirty="0">
                <a:solidFill>
                  <a:srgbClr val="7F1416"/>
                </a:solidFill>
              </a:rPr>
              <a:t>(this is just the intersection of the loci)</a:t>
            </a:r>
          </a:p>
          <a:p>
            <a:pPr marL="0" lvl="0" indent="0">
              <a:buSzPts val="1100"/>
            </a:pPr>
            <a:endParaRPr lang="en-US" dirty="0"/>
          </a:p>
        </p:txBody>
      </p:sp>
      <p:sp>
        <p:nvSpPr>
          <p:cNvPr id="9" name="Google Shape;175;p21">
            <a:extLst>
              <a:ext uri="{FF2B5EF4-FFF2-40B4-BE49-F238E27FC236}">
                <a16:creationId xmlns:a16="http://schemas.microsoft.com/office/drawing/2014/main" id="{F10A5B0B-A30C-7D4F-A96B-79ED3C52D6FB}"/>
              </a:ext>
            </a:extLst>
          </p:cNvPr>
          <p:cNvSpPr txBox="1"/>
          <p:nvPr/>
        </p:nvSpPr>
        <p:spPr>
          <a:xfrm>
            <a:off x="2651760" y="4735575"/>
            <a:ext cx="404294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err="1">
                <a:solidFill>
                  <a:schemeClr val="tx1"/>
                </a:solidFill>
              </a:rPr>
              <a:t>Sonka</a:t>
            </a:r>
            <a:r>
              <a:rPr lang="en" sz="1000" dirty="0">
                <a:solidFill>
                  <a:schemeClr val="tx1"/>
                </a:solidFill>
              </a:rPr>
              <a:t>, 6.2.6, Forsyth and Ponce, </a:t>
            </a:r>
            <a:r>
              <a:rPr lang="en" sz="1000" dirty="0" err="1">
                <a:solidFill>
                  <a:schemeClr val="tx1"/>
                </a:solidFill>
              </a:rPr>
              <a:t>ch</a:t>
            </a:r>
            <a:r>
              <a:rPr lang="en" sz="1000" dirty="0">
                <a:solidFill>
                  <a:schemeClr val="tx1"/>
                </a:solidFill>
              </a:rPr>
              <a:t> 15</a:t>
            </a:r>
            <a:endParaRPr sz="1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B5DB620-583C-4429-BCEC-5B83D5DBED41}"/>
                  </a:ext>
                </a:extLst>
              </p14:cNvPr>
              <p14:cNvContentPartPr/>
              <p14:nvPr/>
            </p14:nvContentPartPr>
            <p14:xfrm>
              <a:off x="5825520" y="1752840"/>
              <a:ext cx="47160" cy="3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B5DB620-583C-4429-BCEC-5B83D5DBED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16160" y="1743480"/>
                <a:ext cx="65880" cy="2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5613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Apply the voting procedure to circles of any radius</a:t>
            </a:r>
          </a:p>
        </p:txBody>
      </p:sp>
      <p:sp>
        <p:nvSpPr>
          <p:cNvPr id="163" name="Google Shape;163;p20"/>
          <p:cNvSpPr txBox="1">
            <a:spLocks noGrp="1"/>
          </p:cNvSpPr>
          <p:nvPr>
            <p:ph type="body" idx="1"/>
          </p:nvPr>
        </p:nvSpPr>
        <p:spPr>
          <a:xfrm>
            <a:off x="3211830" y="922225"/>
            <a:ext cx="567382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endParaRPr lang="en-US" dirty="0"/>
          </a:p>
        </p:txBody>
      </p:sp>
      <p:sp>
        <p:nvSpPr>
          <p:cNvPr id="9" name="Google Shape;175;p21">
            <a:extLst>
              <a:ext uri="{FF2B5EF4-FFF2-40B4-BE49-F238E27FC236}">
                <a16:creationId xmlns:a16="http://schemas.microsoft.com/office/drawing/2014/main" id="{F10A5B0B-A30C-7D4F-A96B-79ED3C52D6FB}"/>
              </a:ext>
            </a:extLst>
          </p:cNvPr>
          <p:cNvSpPr txBox="1"/>
          <p:nvPr/>
        </p:nvSpPr>
        <p:spPr>
          <a:xfrm>
            <a:off x="2651760" y="4735575"/>
            <a:ext cx="404294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err="1">
                <a:solidFill>
                  <a:schemeClr val="tx1"/>
                </a:solidFill>
              </a:rPr>
              <a:t>Sonka</a:t>
            </a:r>
            <a:r>
              <a:rPr lang="en" sz="1000" dirty="0">
                <a:solidFill>
                  <a:schemeClr val="tx1"/>
                </a:solidFill>
              </a:rPr>
              <a:t>, 6.2.6, Forsyth and Ponce, </a:t>
            </a:r>
            <a:r>
              <a:rPr lang="en" sz="1000" dirty="0" err="1">
                <a:solidFill>
                  <a:schemeClr val="tx1"/>
                </a:solidFill>
              </a:rPr>
              <a:t>ch</a:t>
            </a:r>
            <a:r>
              <a:rPr lang="en" sz="1000" dirty="0">
                <a:solidFill>
                  <a:schemeClr val="tx1"/>
                </a:solidFill>
              </a:rPr>
              <a:t> 15</a:t>
            </a:r>
            <a:endParaRPr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078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Line Segments and Other Shapes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555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Apply the voting procedure to find line segments</a:t>
            </a:r>
          </a:p>
        </p:txBody>
      </p:sp>
      <p:sp>
        <p:nvSpPr>
          <p:cNvPr id="163" name="Google Shape;163;p20"/>
          <p:cNvSpPr txBox="1">
            <a:spLocks noGrp="1"/>
          </p:cNvSpPr>
          <p:nvPr>
            <p:ph type="body" idx="1"/>
          </p:nvPr>
        </p:nvSpPr>
        <p:spPr>
          <a:xfrm>
            <a:off x="3211830" y="922225"/>
            <a:ext cx="567382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en-US" dirty="0"/>
              <a:t>1. Represent a shape using parameters</a:t>
            </a:r>
          </a:p>
          <a:p>
            <a:pPr marL="0" lvl="0" indent="0">
              <a:buSzPts val="1100"/>
            </a:pPr>
            <a:endParaRPr lang="en-US" dirty="0"/>
          </a:p>
          <a:p>
            <a:pPr marL="0" lvl="0" indent="0">
              <a:buSzPts val="1100"/>
            </a:pPr>
            <a:r>
              <a:rPr lang="en-US" dirty="0"/>
              <a:t>(Note: You should consider how to represent various shapes  like squares and rectangles)</a:t>
            </a:r>
          </a:p>
          <a:p>
            <a:pPr marL="0" lvl="0" indent="0">
              <a:buSzPts val="1100"/>
            </a:pPr>
            <a:endParaRPr lang="en-US" dirty="0"/>
          </a:p>
          <a:p>
            <a:pPr marL="0" lvl="0" indent="0">
              <a:buSzPts val="1100"/>
            </a:pPr>
            <a:r>
              <a:rPr lang="en-US" dirty="0"/>
              <a:t>2. How to visualize the locus of votes from any point? </a:t>
            </a:r>
          </a:p>
          <a:p>
            <a:pPr marL="0" lvl="0" indent="0">
              <a:buSzPts val="1100"/>
            </a:pPr>
            <a:endParaRPr lang="en-US" dirty="0"/>
          </a:p>
          <a:p>
            <a:pPr marL="0" lvl="0" indent="0">
              <a:buSzPts val="1100"/>
            </a:pPr>
            <a:endParaRPr lang="en-US" dirty="0"/>
          </a:p>
        </p:txBody>
      </p:sp>
      <p:sp>
        <p:nvSpPr>
          <p:cNvPr id="9" name="Google Shape;175;p21">
            <a:extLst>
              <a:ext uri="{FF2B5EF4-FFF2-40B4-BE49-F238E27FC236}">
                <a16:creationId xmlns:a16="http://schemas.microsoft.com/office/drawing/2014/main" id="{F10A5B0B-A30C-7D4F-A96B-79ED3C52D6FB}"/>
              </a:ext>
            </a:extLst>
          </p:cNvPr>
          <p:cNvSpPr txBox="1"/>
          <p:nvPr/>
        </p:nvSpPr>
        <p:spPr>
          <a:xfrm>
            <a:off x="2651760" y="4735575"/>
            <a:ext cx="404294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err="1">
                <a:solidFill>
                  <a:schemeClr val="tx1"/>
                </a:solidFill>
              </a:rPr>
              <a:t>Sonka</a:t>
            </a:r>
            <a:r>
              <a:rPr lang="en" sz="1000" dirty="0">
                <a:solidFill>
                  <a:schemeClr val="tx1"/>
                </a:solidFill>
              </a:rPr>
              <a:t>, 6.2.6, Forsyth and Ponce, </a:t>
            </a:r>
            <a:r>
              <a:rPr lang="en" sz="1000" dirty="0" err="1">
                <a:solidFill>
                  <a:schemeClr val="tx1"/>
                </a:solidFill>
              </a:rPr>
              <a:t>ch</a:t>
            </a:r>
            <a:r>
              <a:rPr lang="en" sz="1000" dirty="0">
                <a:solidFill>
                  <a:schemeClr val="tx1"/>
                </a:solidFill>
              </a:rPr>
              <a:t> 15</a:t>
            </a:r>
            <a:endParaRPr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963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Apply the voting procedure to find arbitrary shapes</a:t>
            </a:r>
          </a:p>
        </p:txBody>
      </p:sp>
      <p:sp>
        <p:nvSpPr>
          <p:cNvPr id="163" name="Google Shape;163;p20"/>
          <p:cNvSpPr txBox="1">
            <a:spLocks noGrp="1"/>
          </p:cNvSpPr>
          <p:nvPr>
            <p:ph type="body" idx="1"/>
          </p:nvPr>
        </p:nvSpPr>
        <p:spPr>
          <a:xfrm>
            <a:off x="3211830" y="922225"/>
            <a:ext cx="567382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en-US" dirty="0"/>
              <a:t>Any shape! But we make a simplifying assumption for now: translation is the only transformation </a:t>
            </a:r>
          </a:p>
          <a:p>
            <a:pPr marL="0" lvl="0" indent="0">
              <a:buSzPts val="1100"/>
            </a:pPr>
            <a:r>
              <a:rPr lang="en-US" dirty="0"/>
              <a:t>1. Represent a shape using parameters</a:t>
            </a:r>
          </a:p>
          <a:p>
            <a:pPr marL="0" lvl="0" indent="0">
              <a:buSzPts val="1100"/>
            </a:pPr>
            <a:r>
              <a:rPr lang="en-US" dirty="0"/>
              <a:t>2. How to visualize the locus of votes from any point? </a:t>
            </a:r>
          </a:p>
          <a:p>
            <a:pPr marL="0" lvl="0" indent="0">
              <a:buSzPts val="1100"/>
            </a:pPr>
            <a:endParaRPr lang="en-US" dirty="0"/>
          </a:p>
          <a:p>
            <a:pPr marL="0" lvl="0" indent="0">
              <a:buSzPts val="1100"/>
            </a:pPr>
            <a:endParaRPr lang="en-US" dirty="0"/>
          </a:p>
        </p:txBody>
      </p:sp>
      <p:sp>
        <p:nvSpPr>
          <p:cNvPr id="9" name="Google Shape;175;p21">
            <a:extLst>
              <a:ext uri="{FF2B5EF4-FFF2-40B4-BE49-F238E27FC236}">
                <a16:creationId xmlns:a16="http://schemas.microsoft.com/office/drawing/2014/main" id="{F10A5B0B-A30C-7D4F-A96B-79ED3C52D6FB}"/>
              </a:ext>
            </a:extLst>
          </p:cNvPr>
          <p:cNvSpPr txBox="1"/>
          <p:nvPr/>
        </p:nvSpPr>
        <p:spPr>
          <a:xfrm>
            <a:off x="5337810" y="3154680"/>
            <a:ext cx="3688610" cy="12641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Ballard, Dana. 1981. Generalizing the Hough transform to detect arbitrary shapes. </a:t>
            </a:r>
            <a:r>
              <a:rPr lang="en-US" i="1" dirty="0"/>
              <a:t>Pattern Recognition</a:t>
            </a:r>
            <a:r>
              <a:rPr lang="en-US" dirty="0"/>
              <a:t>, 13(2):111-122.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Dana was a long-time member of Rochester’s computer vision group.</a:t>
            </a:r>
          </a:p>
        </p:txBody>
      </p:sp>
      <p:sp>
        <p:nvSpPr>
          <p:cNvPr id="5" name="Google Shape;175;p21">
            <a:extLst>
              <a:ext uri="{FF2B5EF4-FFF2-40B4-BE49-F238E27FC236}">
                <a16:creationId xmlns:a16="http://schemas.microsoft.com/office/drawing/2014/main" id="{42D242A3-1534-436A-AA15-265E7EC13BD2}"/>
              </a:ext>
            </a:extLst>
          </p:cNvPr>
          <p:cNvSpPr txBox="1"/>
          <p:nvPr/>
        </p:nvSpPr>
        <p:spPr>
          <a:xfrm>
            <a:off x="2651760" y="4735575"/>
            <a:ext cx="404294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err="1">
                <a:solidFill>
                  <a:schemeClr val="tx1"/>
                </a:solidFill>
              </a:rPr>
              <a:t>Sonka</a:t>
            </a:r>
            <a:r>
              <a:rPr lang="en" sz="1000" dirty="0">
                <a:solidFill>
                  <a:schemeClr val="tx1"/>
                </a:solidFill>
              </a:rPr>
              <a:t>, 6.2.6, Forsyth and Ponce, </a:t>
            </a:r>
            <a:r>
              <a:rPr lang="en" sz="1000" dirty="0" err="1">
                <a:solidFill>
                  <a:schemeClr val="tx1"/>
                </a:solidFill>
              </a:rPr>
              <a:t>ch</a:t>
            </a:r>
            <a:r>
              <a:rPr lang="en" sz="1000" dirty="0">
                <a:solidFill>
                  <a:schemeClr val="tx1"/>
                </a:solidFill>
              </a:rPr>
              <a:t> 15</a:t>
            </a:r>
            <a:endParaRPr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088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7F1416"/>
                </a:solidFill>
              </a:rPr>
              <a:t>A </a:t>
            </a:r>
            <a:r>
              <a:rPr lang="en" dirty="0"/>
              <a:t>H</a:t>
            </a:r>
            <a:r>
              <a:rPr lang="en" sz="2400" dirty="0">
                <a:solidFill>
                  <a:srgbClr val="7F1416"/>
                </a:solidFill>
              </a:rPr>
              <a:t>ough transform is a voting procedure in parameter space</a:t>
            </a:r>
            <a:endParaRPr sz="2400" dirty="0">
              <a:solidFill>
                <a:srgbClr val="7F1416"/>
              </a:solidFill>
            </a:endParaRPr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>
            <a:off x="2136372" y="922225"/>
            <a:ext cx="68912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What shapes are there?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How do you detect them?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Least-squares?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What do these two shapes</a:t>
            </a:r>
            <a:br>
              <a:rPr lang="en-US" dirty="0"/>
            </a:br>
            <a:r>
              <a:rPr lang="en-US" dirty="0"/>
              <a:t>have in common?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They can be represented using equations represented by </a:t>
            </a:r>
            <a:r>
              <a:rPr lang="en-US" b="1" dirty="0"/>
              <a:t>parameters</a:t>
            </a:r>
            <a:r>
              <a:rPr lang="en-US" dirty="0"/>
              <a:t>. Points cast </a:t>
            </a:r>
            <a:r>
              <a:rPr lang="en-US" b="1" dirty="0"/>
              <a:t>votes </a:t>
            </a:r>
            <a:r>
              <a:rPr lang="en-US" dirty="0"/>
              <a:t>for consistent parameters and the true shape gets the most votes.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1. We'll discuss line detection in detail and see MATLAB.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2. You'll write a circle detector. (</a:t>
            </a:r>
            <a:r>
              <a:rPr lang="en-US" dirty="0">
                <a:highlight>
                  <a:srgbClr val="FFFF00"/>
                </a:highlight>
              </a:rPr>
              <a:t>skip Spring 2023</a:t>
            </a:r>
            <a:r>
              <a:rPr lang="en-US" dirty="0"/>
              <a:t>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3. We'll extend to other shapes in theory.</a:t>
            </a:r>
          </a:p>
        </p:txBody>
      </p:sp>
      <p:pic>
        <p:nvPicPr>
          <p:cNvPr id="4" name="Picture 4" descr="input">
            <a:extLst>
              <a:ext uri="{FF2B5EF4-FFF2-40B4-BE49-F238E27FC236}">
                <a16:creationId xmlns:a16="http://schemas.microsoft.com/office/drawing/2014/main" id="{1FD18317-65CF-A24C-A24D-3A2204528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658" y="922225"/>
            <a:ext cx="1585203" cy="158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5CBDA38-9F08-3940-B1C4-7E23B4006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8833" y="922225"/>
            <a:ext cx="2086817" cy="156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5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Apply the voting procedure to find arbitrary shapes</a:t>
            </a:r>
          </a:p>
        </p:txBody>
      </p:sp>
      <p:sp>
        <p:nvSpPr>
          <p:cNvPr id="163" name="Google Shape;163;p20"/>
          <p:cNvSpPr txBox="1">
            <a:spLocks noGrp="1"/>
          </p:cNvSpPr>
          <p:nvPr>
            <p:ph type="body" idx="1"/>
          </p:nvPr>
        </p:nvSpPr>
        <p:spPr>
          <a:xfrm>
            <a:off x="3211830" y="922225"/>
            <a:ext cx="567382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en-US" dirty="0"/>
              <a:t>Any shape! But we make a simplifying assumption for now: translation is the only transformation </a:t>
            </a:r>
          </a:p>
          <a:p>
            <a:pPr marL="0" lvl="0" indent="0">
              <a:buSzPts val="1100"/>
            </a:pPr>
            <a:r>
              <a:rPr lang="en-US" dirty="0"/>
              <a:t>1. Represent a shape using parameters</a:t>
            </a:r>
          </a:p>
          <a:p>
            <a:pPr marL="0" lvl="0" indent="0">
              <a:buSzPts val="1100"/>
            </a:pPr>
            <a:r>
              <a:rPr lang="en-US" dirty="0"/>
              <a:t>2. How to visualize the locus of votes from any point? </a:t>
            </a:r>
          </a:p>
          <a:p>
            <a:pPr marL="0" lvl="0" indent="0">
              <a:buSzPts val="1100"/>
            </a:pPr>
            <a:endParaRPr lang="en-US" dirty="0"/>
          </a:p>
          <a:p>
            <a:pPr marL="0" lvl="0" indent="0">
              <a:buSzPts val="11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104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intro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2896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circle finder: Wouldn’t this be a great lab? </a:t>
            </a:r>
            <a:r>
              <a:rPr lang="en-US" dirty="0">
                <a:sym typeface="Wingdings" pitchFamily="2" charset="2"/>
              </a:rPr>
              <a:t></a:t>
            </a:r>
            <a:r>
              <a:rPr lang="en-US" dirty="0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Like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Matlab’s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hough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houghpeaks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(for lines), but from scratch</a:t>
            </a:r>
          </a:p>
          <a:p>
            <a:pPr lvl="1" eaLnBrk="1" hangingPunct="1">
              <a:defRPr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Includes two options: variable or fixed radius circles</a:t>
            </a:r>
          </a:p>
          <a:p>
            <a:pPr marL="0" lvl="0" indent="0">
              <a:buClr>
                <a:schemeClr val="dk1"/>
              </a:buClr>
              <a:buSzPts val="1100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433356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Focusing the votes (optional ideas)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Each edge pixel (one with above-threshold magnitude) casts one set of votes.</a:t>
            </a:r>
          </a:p>
          <a:p>
            <a:pPr eaLnBrk="1" hangingPunct="1">
              <a:defRPr/>
            </a:pPr>
            <a:r>
              <a:rPr lang="en-US" dirty="0"/>
              <a:t>Use the edge gradient information as well</a:t>
            </a:r>
          </a:p>
          <a:p>
            <a:pPr eaLnBrk="1" hangingPunct="1">
              <a:defRPr/>
            </a:pPr>
            <a:r>
              <a:rPr lang="en-US" sz="1600" dirty="0"/>
              <a:t>	Only need to cast votes for centers along the gradient</a:t>
            </a:r>
          </a:p>
          <a:p>
            <a:pPr eaLnBrk="1" hangingPunct="1">
              <a:defRPr/>
            </a:pPr>
            <a:r>
              <a:rPr lang="en-US" sz="1600" dirty="0"/>
              <a:t>	I’ve done this; it works really well</a:t>
            </a:r>
          </a:p>
          <a:p>
            <a:pPr eaLnBrk="1" hangingPunct="1">
              <a:defRPr/>
            </a:pPr>
            <a:r>
              <a:rPr lang="en-US" dirty="0"/>
              <a:t>Get creative: should strong edge pixels cast more votes?</a:t>
            </a:r>
          </a:p>
        </p:txBody>
      </p:sp>
    </p:spTree>
    <p:extLst>
      <p:ext uri="{BB962C8B-B14F-4D97-AF65-F5344CB8AC3E}">
        <p14:creationId xmlns:p14="http://schemas.microsoft.com/office/powerpoint/2010/main" val="18900296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Matching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3342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you look for an exact match of an object in an image?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3579" y="904974"/>
            <a:ext cx="2934211" cy="375186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Idea: Describe the object by a sub-image, called a </a:t>
            </a:r>
            <a:r>
              <a:rPr lang="en-US" i="1" dirty="0"/>
              <a:t>template:</a:t>
            </a: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E7D55D2-FA8A-8A46-B1C1-CEBA8C684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36" y="1809948"/>
            <a:ext cx="258763" cy="5381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FCFD9E33-E0E3-5C43-BCC4-67027B1B5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651" y="976511"/>
            <a:ext cx="36576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175;p21">
            <a:extLst>
              <a:ext uri="{FF2B5EF4-FFF2-40B4-BE49-F238E27FC236}">
                <a16:creationId xmlns:a16="http://schemas.microsoft.com/office/drawing/2014/main" id="{ED0083E8-C9B7-C945-BBD3-1A34E231BB8D}"/>
              </a:ext>
            </a:extLst>
          </p:cNvPr>
          <p:cNvSpPr txBox="1"/>
          <p:nvPr/>
        </p:nvSpPr>
        <p:spPr>
          <a:xfrm>
            <a:off x="2651760" y="4735575"/>
            <a:ext cx="404294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err="1">
                <a:solidFill>
                  <a:schemeClr val="tx1"/>
                </a:solidFill>
              </a:rPr>
              <a:t>Sonka</a:t>
            </a:r>
            <a:r>
              <a:rPr lang="en" sz="1000" dirty="0">
                <a:solidFill>
                  <a:schemeClr val="tx1"/>
                </a:solidFill>
              </a:rPr>
              <a:t>, 6.4</a:t>
            </a:r>
            <a:endParaRPr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9581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algorithm: look for local maxima of a match criterion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3579" y="904974"/>
            <a:ext cx="2717041" cy="3751868"/>
          </a:xfrm>
        </p:spPr>
        <p:txBody>
          <a:bodyPr/>
          <a:lstStyle/>
          <a:p>
            <a:pPr marL="38100" indent="0">
              <a:defRPr/>
            </a:pPr>
            <a:r>
              <a:rPr lang="en-US" dirty="0"/>
              <a:t>1. Evaluate a match criterion at every image location (plus size, reflection, and rotation, if those variations are expected)</a:t>
            </a:r>
          </a:p>
          <a:p>
            <a:pPr marL="38100" indent="0">
              <a:defRPr/>
            </a:pPr>
            <a:r>
              <a:rPr lang="en-US" dirty="0"/>
              <a:t>2. A “match” is a local maximum of the criterion, possibly above a threshold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E7D55D2-FA8A-8A46-B1C1-CEBA8C684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238" y="1878528"/>
            <a:ext cx="258763" cy="5381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FCFD9E33-E0E3-5C43-BCC4-67027B1B5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651" y="983707"/>
            <a:ext cx="36576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175;p21">
            <a:extLst>
              <a:ext uri="{FF2B5EF4-FFF2-40B4-BE49-F238E27FC236}">
                <a16:creationId xmlns:a16="http://schemas.microsoft.com/office/drawing/2014/main" id="{ED0083E8-C9B7-C945-BBD3-1A34E231BB8D}"/>
              </a:ext>
            </a:extLst>
          </p:cNvPr>
          <p:cNvSpPr txBox="1"/>
          <p:nvPr/>
        </p:nvSpPr>
        <p:spPr>
          <a:xfrm>
            <a:off x="2651760" y="4735575"/>
            <a:ext cx="404294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err="1">
                <a:solidFill>
                  <a:schemeClr val="tx1"/>
                </a:solidFill>
              </a:rPr>
              <a:t>Sonka</a:t>
            </a:r>
            <a:r>
              <a:rPr lang="en" sz="1000" dirty="0">
                <a:solidFill>
                  <a:schemeClr val="tx1"/>
                </a:solidFill>
              </a:rPr>
              <a:t>, 6.4</a:t>
            </a:r>
            <a:endParaRPr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775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match? Use correlation.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Just use the template as a filter!</a:t>
            </a:r>
          </a:p>
          <a:p>
            <a:pPr>
              <a:defRPr/>
            </a:pPr>
            <a:r>
              <a:rPr lang="en-US" dirty="0"/>
              <a:t>Idea: high correlation when </a:t>
            </a:r>
            <a:br>
              <a:rPr lang="en-US" dirty="0"/>
            </a:br>
            <a:r>
              <a:rPr lang="en-US" dirty="0"/>
              <a:t>the template matches.</a:t>
            </a:r>
          </a:p>
          <a:p>
            <a:pPr>
              <a:defRPr/>
            </a:pPr>
            <a:r>
              <a:rPr lang="en-US" dirty="0"/>
              <a:t>How does it work?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1DE8C5C-A486-9542-82CC-9585AA6C9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29221" r="65141" b="44527"/>
          <a:stretch>
            <a:fillRect/>
          </a:stretch>
        </p:blipFill>
        <p:spPr bwMode="auto">
          <a:xfrm>
            <a:off x="6200650" y="904974"/>
            <a:ext cx="2835275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9290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Template Matching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1543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match better ? Use normalized correlation.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3579" y="904974"/>
            <a:ext cx="3911397" cy="375186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Just use the template as a filter!</a:t>
            </a:r>
          </a:p>
          <a:p>
            <a:pPr>
              <a:defRPr/>
            </a:pPr>
            <a:r>
              <a:rPr lang="en-US" dirty="0"/>
              <a:t>Idea: high correlation when </a:t>
            </a:r>
            <a:br>
              <a:rPr lang="en-US" dirty="0"/>
            </a:br>
            <a:r>
              <a:rPr lang="en-US" dirty="0"/>
              <a:t>the template matches.</a:t>
            </a:r>
          </a:p>
          <a:p>
            <a:pPr>
              <a:defRPr/>
            </a:pPr>
            <a:r>
              <a:rPr lang="en-US" dirty="0"/>
              <a:t>How does it work?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Problem: always high correlation when matching with a plain bright region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Solution: Normalize the template and each region by subtracting each’s mean from itself before taking dot product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1DE8C5C-A486-9542-82CC-9585AA6C9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29221" r="65141" b="44527"/>
          <a:stretch>
            <a:fillRect/>
          </a:stretch>
        </p:blipFill>
        <p:spPr bwMode="auto">
          <a:xfrm>
            <a:off x="6200650" y="904974"/>
            <a:ext cx="2835275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89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for 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0441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Matching Algorithms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0841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matching algorithms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Chamfering (</a:t>
            </a:r>
            <a:r>
              <a:rPr lang="en-US" dirty="0" err="1"/>
              <a:t>Hausdorff</a:t>
            </a:r>
            <a:r>
              <a:rPr lang="en-US" dirty="0"/>
              <a:t> distance):</a:t>
            </a:r>
          </a:p>
          <a:p>
            <a:pPr eaLnBrk="1" hangingPunct="1">
              <a:defRPr/>
            </a:pPr>
            <a:r>
              <a:rPr lang="en-US" dirty="0">
                <a:hlinkClick r:id="rId2"/>
              </a:rPr>
              <a:t>http://www.cs.cornell.edu/~dph/hausdorff/hausdorff1.html</a:t>
            </a:r>
            <a:r>
              <a:rPr lang="en-US" dirty="0"/>
              <a:t> 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Springs and templates (Crandall and </a:t>
            </a:r>
            <a:r>
              <a:rPr lang="en-US" dirty="0" err="1"/>
              <a:t>Huttenlocher</a:t>
            </a:r>
            <a:r>
              <a:rPr lang="en-US" dirty="0"/>
              <a:t>)</a:t>
            </a:r>
          </a:p>
          <a:p>
            <a:pPr eaLnBrk="1" hangingPunct="1">
              <a:defRPr/>
            </a:pPr>
            <a:r>
              <a:rPr lang="en-US" dirty="0">
                <a:hlinkClick r:id="rId3"/>
              </a:rPr>
              <a:t>http://www.cs.cornell.edu/~dph/papers/cvpr07.pdf</a:t>
            </a:r>
            <a:r>
              <a:rPr lang="en-US" dirty="0"/>
              <a:t> 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Even CNNs need to operate at various scales/patches of the image to detect objects.</a:t>
            </a:r>
          </a:p>
          <a:p>
            <a:pPr eaLnBrk="1" hangingPunct="1">
              <a:defRPr/>
            </a:pPr>
            <a:r>
              <a:rPr lang="en-US" dirty="0"/>
              <a:t>Some variations have been developed to cut down on processing time.</a:t>
            </a:r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2610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Histograms of Oriented Gradients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5141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Edges are more robust features for detection than intensities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2731" y="904974"/>
            <a:ext cx="3646171" cy="3751868"/>
          </a:xfrm>
        </p:spPr>
        <p:txBody>
          <a:bodyPr/>
          <a:lstStyle/>
          <a:p>
            <a:pPr marL="0" indent="0">
              <a:defRPr/>
            </a:pPr>
            <a:r>
              <a:rPr lang="en-US" sz="2400" b="1"/>
              <a:t>H</a:t>
            </a:r>
            <a:r>
              <a:rPr lang="en-US" b="1"/>
              <a:t>istogram </a:t>
            </a:r>
            <a:r>
              <a:rPr lang="en-US" b="1" dirty="0"/>
              <a:t>of </a:t>
            </a:r>
            <a:br>
              <a:rPr lang="en-US" b="1" dirty="0"/>
            </a:br>
            <a:r>
              <a:rPr lang="en-US" sz="2400" b="1" dirty="0"/>
              <a:t>O</a:t>
            </a:r>
            <a:r>
              <a:rPr lang="en-US" b="1" dirty="0"/>
              <a:t>riented </a:t>
            </a:r>
            <a:br>
              <a:rPr lang="en-US" b="1" dirty="0"/>
            </a:br>
            <a:r>
              <a:rPr lang="en-US" sz="2400" b="1" dirty="0"/>
              <a:t>G</a:t>
            </a:r>
            <a:r>
              <a:rPr lang="en-US" b="1" dirty="0"/>
              <a:t>radients </a:t>
            </a:r>
            <a:br>
              <a:rPr lang="en-US" dirty="0"/>
            </a:br>
            <a:r>
              <a:rPr lang="en-US" dirty="0"/>
              <a:t>("HOG" features)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A5DFA3-C0F3-964B-ADA1-EE94DC173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191" y="1106706"/>
            <a:ext cx="1076325" cy="23812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B8C9C6-97DC-8844-914D-A53713A14C96}"/>
              </a:ext>
            </a:extLst>
          </p:cNvPr>
          <p:cNvSpPr txBox="1"/>
          <p:nvPr/>
        </p:nvSpPr>
        <p:spPr>
          <a:xfrm>
            <a:off x="5252733" y="2580015"/>
            <a:ext cx="3646170" cy="181588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dirty="0"/>
              <a:t>Sources:</a:t>
            </a:r>
          </a:p>
          <a:p>
            <a:pPr eaLnBrk="1" hangingPunct="1">
              <a:defRPr/>
            </a:pPr>
            <a:r>
              <a:rPr lang="en-US" dirty="0"/>
              <a:t>Guest lecture by Trenton Tabor, RHIT ‘12</a:t>
            </a:r>
          </a:p>
          <a:p>
            <a:pPr eaLnBrk="1" hangingPunct="1">
              <a:defRPr/>
            </a:pPr>
            <a:r>
              <a:rPr lang="en-US" dirty="0" err="1"/>
              <a:t>Sonka</a:t>
            </a:r>
            <a:r>
              <a:rPr lang="en-US" dirty="0"/>
              <a:t>, et al. text, section 10.6.3</a:t>
            </a:r>
          </a:p>
          <a:p>
            <a:pPr eaLnBrk="1" hangingPunct="1">
              <a:defRPr/>
            </a:pPr>
            <a:r>
              <a:rPr lang="en-US" dirty="0"/>
              <a:t>N. </a:t>
            </a:r>
            <a:r>
              <a:rPr lang="en-US" dirty="0" err="1"/>
              <a:t>Dalal</a:t>
            </a:r>
            <a:r>
              <a:rPr lang="en-US" dirty="0"/>
              <a:t> and B. </a:t>
            </a:r>
            <a:r>
              <a:rPr lang="en-US" dirty="0" err="1"/>
              <a:t>Triggs</a:t>
            </a:r>
            <a:r>
              <a:rPr lang="en-US" dirty="0"/>
              <a:t>, "Histograms of Oriented Gradients for Human Detection", Proc. IEEE Conf. Computer Vision and Pattern Recognition, vol. 1, pp. 886-893, 2005.</a:t>
            </a:r>
          </a:p>
        </p:txBody>
      </p:sp>
    </p:spTree>
    <p:extLst>
      <p:ext uri="{BB962C8B-B14F-4D97-AF65-F5344CB8AC3E}">
        <p14:creationId xmlns:p14="http://schemas.microsoft.com/office/powerpoint/2010/main" val="26573983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HOG features work well for pedestrian detection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01485" y="904974"/>
            <a:ext cx="4097417" cy="375186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Dalal</a:t>
            </a:r>
            <a:r>
              <a:rPr lang="en-US" dirty="0"/>
              <a:t> and </a:t>
            </a:r>
            <a:r>
              <a:rPr lang="en-US" dirty="0" err="1"/>
              <a:t>Triggs</a:t>
            </a:r>
            <a:r>
              <a:rPr lang="en-US" dirty="0"/>
              <a:t> introduced it in 2005.</a:t>
            </a:r>
          </a:p>
          <a:p>
            <a:pPr eaLnBrk="1" hangingPunct="1">
              <a:defRPr/>
            </a:pPr>
            <a:r>
              <a:rPr lang="en-US" dirty="0"/>
              <a:t>Their work has been cited over 13,000 times!</a:t>
            </a:r>
          </a:p>
          <a:p>
            <a:pPr eaLnBrk="1" hangingPunct="1">
              <a:defRPr/>
            </a:pPr>
            <a:r>
              <a:rPr lang="en-US" dirty="0"/>
              <a:t>Used for object classification in 2006</a:t>
            </a:r>
          </a:p>
          <a:p>
            <a:pPr eaLnBrk="1" hangingPunct="1">
              <a:defRPr/>
            </a:pPr>
            <a:r>
              <a:rPr lang="en-US" dirty="0"/>
              <a:t>We’ll look at usage for digit classification</a:t>
            </a:r>
          </a:p>
          <a:p>
            <a:pPr eaLnBrk="1" hangingPunct="1">
              <a:defRPr/>
            </a:pPr>
            <a:r>
              <a:rPr lang="en-US" dirty="0"/>
              <a:t>Past CSSE463 teams have used for object recognition tasks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E14FAD-7E15-EA4B-B155-7248935E8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191" y="1106706"/>
            <a:ext cx="10763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581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Matlab</a:t>
            </a:r>
            <a:r>
              <a:rPr lang="en-US" dirty="0"/>
              <a:t> has clear docs and examples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hlinkClick r:id="rId2"/>
              </a:rPr>
              <a:t>Matlab HOG documentation</a:t>
            </a:r>
            <a:endParaRPr lang="en-US" dirty="0"/>
          </a:p>
          <a:p>
            <a:pPr>
              <a:defRPr/>
            </a:pPr>
            <a:r>
              <a:rPr lang="en-US" dirty="0">
                <a:hlinkClick r:id="rId3"/>
              </a:rPr>
              <a:t>Matlab end-to-end digit recognition example</a:t>
            </a:r>
            <a:endParaRPr lang="en-US" dirty="0"/>
          </a:p>
          <a:p>
            <a:pPr>
              <a:defRPr/>
            </a:pPr>
            <a:r>
              <a:rPr lang="en-US" dirty="0"/>
              <a:t>How?</a:t>
            </a:r>
          </a:p>
          <a:p>
            <a:pPr marL="342900" indent="-342900">
              <a:buSzPct val="100000"/>
              <a:buFont typeface="+mj-lt"/>
              <a:buAutoNum type="arabicPeriod"/>
              <a:defRPr/>
            </a:pPr>
            <a:r>
              <a:rPr lang="en-US" dirty="0"/>
              <a:t>Preprocessing by binarizing images</a:t>
            </a:r>
          </a:p>
          <a:p>
            <a:pPr marL="342900" indent="-342900">
              <a:buSzPct val="100000"/>
              <a:buFont typeface="+mj-lt"/>
              <a:buAutoNum type="arabicPeriod"/>
              <a:defRPr/>
            </a:pPr>
            <a:r>
              <a:rPr lang="en-US" dirty="0"/>
              <a:t>Extract HOG features on training and testing sets</a:t>
            </a:r>
          </a:p>
          <a:p>
            <a:pPr marL="342900" indent="-342900">
              <a:buSzPct val="100000"/>
              <a:buFont typeface="+mj-lt"/>
              <a:buAutoNum type="arabicPeriod"/>
              <a:defRPr/>
            </a:pPr>
            <a:r>
              <a:rPr lang="en-US" dirty="0"/>
              <a:t>Train an ensemble of linear SVMs for multiclass classification</a:t>
            </a:r>
          </a:p>
          <a:p>
            <a:pPr>
              <a:defRPr/>
            </a:pPr>
            <a:r>
              <a:rPr lang="en-US" dirty="0"/>
              <a:t>Demo digit rec now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3256EC-E873-334E-B7F9-BBE95C838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5428" y="1023545"/>
            <a:ext cx="11334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596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HOG Feature Extraction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3261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HOG feature extraction work?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8504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Calculate edge gradient magnitude and direction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756A9-8DA0-0C47-84C5-7BE8D49401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8C808B2C-3893-C349-AAA0-221EB799F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847" y="2766060"/>
            <a:ext cx="1404938" cy="1432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DBD761-9F23-E04F-B98F-01CAAC436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847" y="1256439"/>
            <a:ext cx="1404938" cy="13995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213294-EEB3-3B45-9D14-B93D8472E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4993" y="1241906"/>
            <a:ext cx="1417405" cy="14140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07B117-27CD-9B40-9F4D-4A9C40D01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3435" y="2766060"/>
            <a:ext cx="1438964" cy="14328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EB4B69-D12E-2346-A8DE-2D7C625841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8266" y="2220314"/>
            <a:ext cx="1077905" cy="1091492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407CAB3-3223-FF43-A379-7168A6DE8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845789"/>
              </p:ext>
            </p:extLst>
          </p:nvPr>
        </p:nvGraphicFramePr>
        <p:xfrm>
          <a:off x="3551871" y="3364484"/>
          <a:ext cx="342900" cy="834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77F6311-1FF4-CE44-A792-4E8CC2801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610385"/>
              </p:ext>
            </p:extLst>
          </p:nvPr>
        </p:nvGraphicFramePr>
        <p:xfrm>
          <a:off x="3073241" y="1633941"/>
          <a:ext cx="957261" cy="278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8CB977A-1167-1043-AC3B-D027FB6B3D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712338"/>
              </p:ext>
            </p:extLst>
          </p:nvPr>
        </p:nvGraphicFramePr>
        <p:xfrm>
          <a:off x="7188605" y="2487929"/>
          <a:ext cx="1625600" cy="278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8D43BC4A-253B-8143-B990-E3FB6565DB36}"/>
              </a:ext>
            </a:extLst>
          </p:cNvPr>
          <p:cNvSpPr/>
          <p:nvPr/>
        </p:nvSpPr>
        <p:spPr bwMode="auto">
          <a:xfrm>
            <a:off x="5966461" y="3140355"/>
            <a:ext cx="343025" cy="342901"/>
          </a:xfrm>
          <a:prstGeom prst="rect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BDDA9A-F711-A547-9DC6-7EF8EF226F5D}"/>
              </a:ext>
            </a:extLst>
          </p:cNvPr>
          <p:cNvSpPr txBox="1"/>
          <p:nvPr/>
        </p:nvSpPr>
        <p:spPr>
          <a:xfrm>
            <a:off x="7198130" y="1687009"/>
            <a:ext cx="15430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Orientation histogram every 20 </a:t>
            </a:r>
            <a:r>
              <a:rPr lang="en-US" sz="1050" dirty="0" err="1"/>
              <a:t>deg</a:t>
            </a:r>
            <a:r>
              <a:rPr lang="en-US" sz="1050" dirty="0"/>
              <a:t> (9 bins)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92B327E-C063-5940-99B1-AB7F45A2C1EB}"/>
              </a:ext>
            </a:extLst>
          </p:cNvPr>
          <p:cNvCxnSpPr/>
          <p:nvPr/>
        </p:nvCxnSpPr>
        <p:spPr bwMode="auto">
          <a:xfrm flipV="1">
            <a:off x="6353695" y="2766060"/>
            <a:ext cx="834911" cy="37429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BA84E78-E5E0-8A44-9192-3D9A86483B3E}"/>
              </a:ext>
            </a:extLst>
          </p:cNvPr>
          <p:cNvSpPr txBox="1"/>
          <p:nvPr/>
        </p:nvSpPr>
        <p:spPr>
          <a:xfrm>
            <a:off x="7207655" y="3151877"/>
            <a:ext cx="17306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Compute for each </a:t>
            </a:r>
            <a:r>
              <a:rPr lang="en-US" sz="1050" i="1" dirty="0"/>
              <a:t>cell</a:t>
            </a:r>
            <a:r>
              <a:rPr lang="en-US" sz="1050" dirty="0"/>
              <a:t> (group of pixels)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A97AA7-2CBA-924B-85EB-368449FE154C}"/>
              </a:ext>
            </a:extLst>
          </p:cNvPr>
          <p:cNvSpPr txBox="1"/>
          <p:nvPr/>
        </p:nvSpPr>
        <p:spPr>
          <a:xfrm>
            <a:off x="5909310" y="949851"/>
            <a:ext cx="8162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magnitude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D56BE1-E41C-144A-B1F0-F3FF28CEEFCD}"/>
              </a:ext>
            </a:extLst>
          </p:cNvPr>
          <p:cNvSpPr txBox="1"/>
          <p:nvPr/>
        </p:nvSpPr>
        <p:spPr>
          <a:xfrm>
            <a:off x="5836279" y="4170482"/>
            <a:ext cx="12458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Direction (0-180°)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ADA036-F51D-D14A-B75A-2490B44EFB9C}"/>
              </a:ext>
            </a:extLst>
          </p:cNvPr>
          <p:cNvSpPr txBox="1"/>
          <p:nvPr/>
        </p:nvSpPr>
        <p:spPr>
          <a:xfrm>
            <a:off x="4655695" y="970664"/>
            <a:ext cx="3273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dx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43A237-EA06-6041-9D77-0FD66E4E4345}"/>
              </a:ext>
            </a:extLst>
          </p:cNvPr>
          <p:cNvSpPr txBox="1"/>
          <p:nvPr/>
        </p:nvSpPr>
        <p:spPr>
          <a:xfrm>
            <a:off x="4655695" y="4163235"/>
            <a:ext cx="3273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/>
              <a:t>dy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7250583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1b. Edge direction histogram visualization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3579" y="973554"/>
            <a:ext cx="6655324" cy="3751868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3F1D08-8C0C-D74C-A32A-912A13FE9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367" y="2788920"/>
            <a:ext cx="1438964" cy="14328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B9B20-911B-794C-8C19-3A8F24D0C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198" y="2243174"/>
            <a:ext cx="1077905" cy="10914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E8B59-56EA-FC4D-B390-D5146AD54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8399" y="1289553"/>
            <a:ext cx="1814794" cy="223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53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83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many parameters does it take to represent a line?</a:t>
            </a:r>
            <a:endParaRPr dirty="0"/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2354579" y="1021918"/>
            <a:ext cx="6557845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/>
              <a:t>Two. Simplest?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y = mx + b (slope-intercept); any line is a 2D point (</a:t>
            </a:r>
            <a:r>
              <a:rPr lang="en-US" dirty="0" err="1"/>
              <a:t>m,b</a:t>
            </a:r>
            <a:r>
              <a:rPr lang="en-US" dirty="0"/>
              <a:t>).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/>
              <a:t>       Example: y=-x+4 is (-1,4)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/>
              <a:t>       Almost perfect. Why doesn't MATLAB use it?</a:t>
            </a:r>
          </a:p>
          <a:p>
            <a:pPr marL="0" indent="0"/>
            <a:r>
              <a:rPr lang="en-US" dirty="0"/>
              <a:t>Ax + By + C = 0 (standard form); any line is (A,B,C). </a:t>
            </a:r>
          </a:p>
          <a:p>
            <a:pPr marL="0" indent="0"/>
            <a:r>
              <a:rPr lang="en-US" dirty="0"/>
              <a:t>      </a:t>
            </a:r>
            <a:r>
              <a:rPr lang="en-US" sz="1600" dirty="0"/>
              <a:t>Do we need all 3?</a:t>
            </a: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dirty="0"/>
              <a:t>x cos </a:t>
            </a:r>
            <a:r>
              <a:rPr lang="en-US" dirty="0">
                <a:latin typeface="Symbol" pitchFamily="18" charset="2"/>
              </a:rPr>
              <a:t>q</a:t>
            </a:r>
            <a:r>
              <a:rPr lang="en-US" dirty="0"/>
              <a:t> + y sin </a:t>
            </a:r>
            <a:r>
              <a:rPr lang="en-US" dirty="0">
                <a:latin typeface="Symbol" pitchFamily="18" charset="2"/>
              </a:rPr>
              <a:t>q</a:t>
            </a:r>
            <a:r>
              <a:rPr lang="en-US" dirty="0"/>
              <a:t> = </a:t>
            </a:r>
            <a:r>
              <a:rPr lang="en-US" dirty="0">
                <a:latin typeface="Symbol" pitchFamily="18" charset="2"/>
              </a:rPr>
              <a:t>r</a:t>
            </a:r>
            <a:r>
              <a:rPr lang="en-US" dirty="0"/>
              <a:t> (Hesse normal form), any line is (</a:t>
            </a:r>
            <a:r>
              <a:rPr lang="en-US" dirty="0">
                <a:latin typeface="Symbol" pitchFamily="18" charset="2"/>
              </a:rPr>
              <a:t>r, q</a:t>
            </a:r>
            <a:r>
              <a:rPr lang="en-US" dirty="0"/>
              <a:t>).</a:t>
            </a:r>
          </a:p>
          <a:p>
            <a:pPr>
              <a:lnSpc>
                <a:spcPct val="90000"/>
              </a:lnSpc>
              <a:defRPr/>
            </a:pPr>
            <a:r>
              <a:rPr lang="en-US" sz="1800" dirty="0">
                <a:latin typeface="Symbol" pitchFamily="18" charset="2"/>
              </a:rPr>
              <a:t>	</a:t>
            </a:r>
            <a:r>
              <a:rPr lang="en-US" sz="1600" dirty="0">
                <a:latin typeface="Symbol" pitchFamily="18" charset="2"/>
              </a:rPr>
              <a:t>r</a:t>
            </a:r>
            <a:r>
              <a:rPr lang="en-US" sz="1600" dirty="0"/>
              <a:t>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distance from line to origin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/>
              <a:t>	</a:t>
            </a:r>
            <a:r>
              <a:rPr lang="en-US" sz="1600" dirty="0">
                <a:latin typeface="Symbol" pitchFamily="18" charset="2"/>
              </a:rPr>
              <a:t>q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angle between distance segment and x-axis</a:t>
            </a:r>
          </a:p>
          <a:p>
            <a:pPr marL="0" indent="0"/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49" name="Google Shape;149;p19"/>
          <p:cNvSpPr/>
          <p:nvPr/>
        </p:nvSpPr>
        <p:spPr>
          <a:xfrm>
            <a:off x="1551150" y="2716200"/>
            <a:ext cx="495900" cy="184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9"/>
          <p:cNvSpPr txBox="1"/>
          <p:nvPr/>
        </p:nvSpPr>
        <p:spPr>
          <a:xfrm>
            <a:off x="8748625" y="4628350"/>
            <a:ext cx="3276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2</a:t>
            </a:r>
            <a:endParaRPr b="1"/>
          </a:p>
        </p:txBody>
      </p:sp>
      <p:sp>
        <p:nvSpPr>
          <p:cNvPr id="14" name="Google Shape;175;p21">
            <a:extLst>
              <a:ext uri="{FF2B5EF4-FFF2-40B4-BE49-F238E27FC236}">
                <a16:creationId xmlns:a16="http://schemas.microsoft.com/office/drawing/2014/main" id="{6B54F911-C5F5-4843-A425-019C4988D76A}"/>
              </a:ext>
            </a:extLst>
          </p:cNvPr>
          <p:cNvSpPr txBox="1"/>
          <p:nvPr/>
        </p:nvSpPr>
        <p:spPr>
          <a:xfrm>
            <a:off x="2651760" y="4735575"/>
            <a:ext cx="404294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000" u="sng" dirty="0">
                <a:solidFill>
                  <a:schemeClr val="hlink"/>
                </a:solidFill>
              </a:rPr>
              <a:t>https://</a:t>
            </a:r>
            <a:r>
              <a:rPr lang="en-US" sz="1000" u="sng" dirty="0" err="1">
                <a:solidFill>
                  <a:schemeClr val="hlink"/>
                </a:solidFill>
              </a:rPr>
              <a:t>en.wikipedia.org</a:t>
            </a:r>
            <a:r>
              <a:rPr lang="en-US" sz="1000" u="sng" dirty="0">
                <a:solidFill>
                  <a:schemeClr val="hlink"/>
                </a:solidFill>
              </a:rPr>
              <a:t>/wiki/</a:t>
            </a:r>
            <a:r>
              <a:rPr lang="en-US" sz="1000" u="sng" dirty="0" err="1">
                <a:solidFill>
                  <a:schemeClr val="hlink"/>
                </a:solidFill>
              </a:rPr>
              <a:t>Hough_transform</a:t>
            </a:r>
            <a:endParaRPr sz="1000" dirty="0"/>
          </a:p>
        </p:txBody>
      </p:sp>
    </p:spTree>
    <p:extLst>
      <p:ext uri="{BB962C8B-B14F-4D97-AF65-F5344CB8AC3E}">
        <p14:creationId xmlns:p14="http://schemas.microsoft.com/office/powerpoint/2010/main" val="326222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Repeat for each cell in block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770C08B-C184-924B-A99B-2044EB189FB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663439" y="904974"/>
                <a:ext cx="4235463" cy="3751868"/>
              </a:xfrm>
            </p:spPr>
            <p:txBody>
              <a:bodyPr/>
              <a:lstStyle/>
              <a:p>
                <a:r>
                  <a:rPr lang="en-US" dirty="0"/>
                  <a:t>This blue block has 2x2=4 non-overlapping cells, each 16 pixels.</a:t>
                </a:r>
              </a:p>
              <a:p>
                <a:r>
                  <a:rPr lang="en-US" dirty="0"/>
                  <a:t>Orientation histogram for blue block:</a:t>
                </a:r>
              </a:p>
              <a:p>
                <a:r>
                  <a:rPr lang="en-US" dirty="0"/>
                  <a:t>9 x 4 = 36 features</a:t>
                </a:r>
              </a:p>
              <a:p>
                <a:pPr/>
                <a:r>
                  <a:rPr lang="en-US" dirty="0"/>
                  <a:t>Then normalize 36D feature vector v so its length = 1: 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𝑛</m:t>
                      </m:r>
                      <m:r>
                        <a:rPr lang="en-US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charset="0"/>
                            </a:rPr>
                            <m:t>𝑣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bg-BG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bg-BG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bg-BG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𝜖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90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770C08B-C184-924B-A99B-2044EB189F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63439" y="904974"/>
                <a:ext cx="4235463" cy="3751868"/>
              </a:xfrm>
              <a:blipFill>
                <a:blip r:embed="rId2"/>
                <a:stretch>
                  <a:fillRect l="-299" r="-2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629FDC53-5E10-904E-AA1E-7C9355287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860" y="1215136"/>
            <a:ext cx="1438964" cy="143281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4FD806F-3377-0845-898E-B156D8B9B332}"/>
              </a:ext>
            </a:extLst>
          </p:cNvPr>
          <p:cNvCxnSpPr>
            <a:cxnSpLocks/>
            <a:stCxn id="12" idx="3"/>
          </p:cNvCxnSpPr>
          <p:nvPr/>
        </p:nvCxnSpPr>
        <p:spPr bwMode="auto">
          <a:xfrm>
            <a:off x="3013834" y="1613196"/>
            <a:ext cx="1569596" cy="5927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11" name="Content Placeholder 5">
            <a:extLst>
              <a:ext uri="{FF2B5EF4-FFF2-40B4-BE49-F238E27FC236}">
                <a16:creationId xmlns:a16="http://schemas.microsoft.com/office/drawing/2014/main" id="{9D060401-AE85-7E47-8653-A5B1EA2F19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5173864"/>
              </p:ext>
            </p:extLst>
          </p:nvPr>
        </p:nvGraphicFramePr>
        <p:xfrm>
          <a:off x="2308860" y="1211572"/>
          <a:ext cx="1438964" cy="14363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7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509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0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0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22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C5521582-EA4A-7D43-9977-BFE82B104D4E}"/>
              </a:ext>
            </a:extLst>
          </p:cNvPr>
          <p:cNvSpPr/>
          <p:nvPr/>
        </p:nvSpPr>
        <p:spPr bwMode="auto">
          <a:xfrm>
            <a:off x="2327909" y="1226023"/>
            <a:ext cx="685925" cy="774346"/>
          </a:xfrm>
          <a:prstGeom prst="rect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0622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Repeat for each block of cells in the window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3439" y="904974"/>
            <a:ext cx="4235463" cy="3751868"/>
          </a:xfrm>
        </p:spPr>
        <p:txBody>
          <a:bodyPr/>
          <a:lstStyle/>
          <a:p>
            <a:r>
              <a:rPr lang="en-US" dirty="0"/>
              <a:t>Window has blocks of cells made of pixels.</a:t>
            </a:r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2270825-3C90-C544-934D-6F9DD70DD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870" y="1226566"/>
            <a:ext cx="1438964" cy="1432814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24DD2CC-40B9-AE41-A161-17DD2C77750C}"/>
              </a:ext>
            </a:extLst>
          </p:cNvPr>
          <p:cNvCxnSpPr>
            <a:stCxn id="16" idx="2"/>
          </p:cNvCxnSpPr>
          <p:nvPr/>
        </p:nvCxnSpPr>
        <p:spPr bwMode="auto">
          <a:xfrm flipH="1">
            <a:off x="2160270" y="2011798"/>
            <a:ext cx="590612" cy="10879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15" name="Content Placeholder 5">
            <a:extLst>
              <a:ext uri="{FF2B5EF4-FFF2-40B4-BE49-F238E27FC236}">
                <a16:creationId xmlns:a16="http://schemas.microsoft.com/office/drawing/2014/main" id="{D6E643C5-CDF1-D04C-9C6B-761F5AC479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4351680"/>
              </p:ext>
            </p:extLst>
          </p:nvPr>
        </p:nvGraphicFramePr>
        <p:xfrm>
          <a:off x="2388870" y="1223002"/>
          <a:ext cx="1438964" cy="14363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7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509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0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0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22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7750A53B-2252-B844-96D7-00AD71A2837B}"/>
              </a:ext>
            </a:extLst>
          </p:cNvPr>
          <p:cNvSpPr/>
          <p:nvPr/>
        </p:nvSpPr>
        <p:spPr bwMode="auto">
          <a:xfrm>
            <a:off x="2407919" y="1237453"/>
            <a:ext cx="685925" cy="774346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B34BE2B-E552-E54F-93B4-1FF2B429136E}"/>
              </a:ext>
            </a:extLst>
          </p:cNvPr>
          <p:cNvCxnSpPr/>
          <p:nvPr/>
        </p:nvCxnSpPr>
        <p:spPr bwMode="auto">
          <a:xfrm flipH="1">
            <a:off x="2474626" y="2037331"/>
            <a:ext cx="590612" cy="10879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D594FA7-AE87-7846-95A6-FFB62C9B7512}"/>
              </a:ext>
            </a:extLst>
          </p:cNvPr>
          <p:cNvSpPr/>
          <p:nvPr/>
        </p:nvSpPr>
        <p:spPr bwMode="auto">
          <a:xfrm>
            <a:off x="2788983" y="1248340"/>
            <a:ext cx="685925" cy="774346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DB7C8EF-CC07-C04E-A8FE-D28583AF32BB}"/>
              </a:ext>
            </a:extLst>
          </p:cNvPr>
          <p:cNvCxnSpPr/>
          <p:nvPr/>
        </p:nvCxnSpPr>
        <p:spPr bwMode="auto">
          <a:xfrm flipH="1">
            <a:off x="2836638" y="2033572"/>
            <a:ext cx="590612" cy="10879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7FC24A7-F61E-F846-B4FA-65820DD5F58A}"/>
              </a:ext>
            </a:extLst>
          </p:cNvPr>
          <p:cNvSpPr/>
          <p:nvPr/>
        </p:nvSpPr>
        <p:spPr bwMode="auto">
          <a:xfrm>
            <a:off x="3150932" y="1237453"/>
            <a:ext cx="685925" cy="774346"/>
          </a:xfrm>
          <a:prstGeom prst="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93BE67-7A02-D943-AE6E-B6537EEE73E5}"/>
              </a:ext>
            </a:extLst>
          </p:cNvPr>
          <p:cNvSpPr txBox="1"/>
          <p:nvPr/>
        </p:nvSpPr>
        <p:spPr>
          <a:xfrm>
            <a:off x="3215085" y="2823210"/>
            <a:ext cx="40107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etc.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EF8E59-847E-3D40-B19F-A00FE7D20D44}"/>
              </a:ext>
            </a:extLst>
          </p:cNvPr>
          <p:cNvSpPr/>
          <p:nvPr/>
        </p:nvSpPr>
        <p:spPr>
          <a:xfrm>
            <a:off x="2085513" y="3212987"/>
            <a:ext cx="50353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36/block x 9 overlapping blocks = 324 features</a:t>
            </a:r>
          </a:p>
          <a:p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block is normalized independently</a:t>
            </a:r>
          </a:p>
          <a:p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dirty="0"/>
              <a:t>324 features then sent to SVM to detect the object of interest in that window.</a:t>
            </a:r>
          </a:p>
          <a:p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571D4C0-05A6-EB4E-9466-276F1E4A9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646" y="2354785"/>
            <a:ext cx="1814794" cy="223463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5AAF267-3D61-604F-BDCE-3B74180FE408}"/>
              </a:ext>
            </a:extLst>
          </p:cNvPr>
          <p:cNvSpPr txBox="1"/>
          <p:nvPr/>
        </p:nvSpPr>
        <p:spPr>
          <a:xfrm>
            <a:off x="2360264" y="4763096"/>
            <a:ext cx="44037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hlinkClick r:id="rId4"/>
              </a:rPr>
              <a:t>https://www.mathworks.com/help/vision/examples/digit-classification-using-hog-features.html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570410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Multiclass SVMs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Train 1 SVM per class. Using a digit classifier, for example:</a:t>
            </a:r>
          </a:p>
          <a:p>
            <a:pPr eaLnBrk="1" hangingPunct="1">
              <a:defRPr/>
            </a:pPr>
            <a:r>
              <a:rPr lang="en-US" dirty="0"/>
              <a:t>SVM</a:t>
            </a:r>
            <a:r>
              <a:rPr lang="en-US" baseline="-25000" dirty="0"/>
              <a:t>1</a:t>
            </a:r>
            <a:r>
              <a:rPr lang="en-US" dirty="0"/>
              <a:t> is for “1” vs “non-1” (so 0,2,3,4,5,6,7,8,9)</a:t>
            </a:r>
          </a:p>
          <a:p>
            <a:pPr eaLnBrk="1" hangingPunct="1">
              <a:defRPr/>
            </a:pPr>
            <a:r>
              <a:rPr lang="en-US" dirty="0"/>
              <a:t>SVM</a:t>
            </a:r>
            <a:r>
              <a:rPr lang="en-US" baseline="-25000" dirty="0"/>
              <a:t>2</a:t>
            </a:r>
            <a:r>
              <a:rPr lang="en-US" dirty="0"/>
              <a:t> is for “2” vs “non-2”</a:t>
            </a:r>
          </a:p>
          <a:p>
            <a:pPr eaLnBrk="1" hangingPunct="1">
              <a:defRPr/>
            </a:pPr>
            <a:r>
              <a:rPr lang="en-US" dirty="0"/>
              <a:t>SVM</a:t>
            </a:r>
            <a:r>
              <a:rPr lang="en-US" baseline="-25000" dirty="0"/>
              <a:t>3</a:t>
            </a:r>
            <a:r>
              <a:rPr lang="en-US" dirty="0"/>
              <a:t> for “3” vs ”non-3”</a:t>
            </a:r>
          </a:p>
          <a:p>
            <a:pPr eaLnBrk="1" hangingPunct="1">
              <a:defRPr/>
            </a:pPr>
            <a:r>
              <a:rPr lang="en-US" dirty="0"/>
              <a:t>…</a:t>
            </a:r>
          </a:p>
          <a:p>
            <a:pPr eaLnBrk="1" hangingPunct="1">
              <a:defRPr/>
            </a:pPr>
            <a:r>
              <a:rPr lang="en-US" sz="1600" dirty="0"/>
              <a:t>Feed the test vector to all SVMs</a:t>
            </a:r>
          </a:p>
          <a:p>
            <a:pPr eaLnBrk="1" hangingPunct="1">
              <a:defRPr/>
            </a:pPr>
            <a:r>
              <a:rPr lang="en-US" sz="1600" dirty="0"/>
              <a:t>Assign class </a:t>
            </a:r>
            <a:r>
              <a:rPr lang="en-US" sz="1600" dirty="0" err="1"/>
              <a:t>i</a:t>
            </a:r>
            <a:r>
              <a:rPr lang="en-US" sz="1600" dirty="0"/>
              <a:t> if </a:t>
            </a:r>
            <a:r>
              <a:rPr lang="en-US" sz="1600" dirty="0" err="1"/>
              <a:t>SVM</a:t>
            </a:r>
            <a:r>
              <a:rPr lang="en-US" sz="1600" baseline="-25000" dirty="0" err="1"/>
              <a:t>i</a:t>
            </a:r>
            <a:r>
              <a:rPr lang="en-US" sz="1600" dirty="0"/>
              <a:t> gives max output.</a:t>
            </a:r>
          </a:p>
          <a:p>
            <a:pPr eaLnBrk="1" hangingPunct="1">
              <a:defRPr/>
            </a:pPr>
            <a:r>
              <a:rPr lang="en-US" sz="1600" dirty="0"/>
              <a:t>Note: Still need 50/50 pos/neg to train each SVM (throw away data).</a:t>
            </a:r>
          </a:p>
          <a:p>
            <a:pPr eaLnBrk="1" hangingPunct="1">
              <a:defRPr/>
            </a:pPr>
            <a:r>
              <a:rPr lang="en-US" sz="1600" dirty="0"/>
              <a:t>An alternative uses error correcting codes (</a:t>
            </a:r>
            <a:r>
              <a:rPr lang="en-US" sz="1600" dirty="0" err="1"/>
              <a:t>fitECOC</a:t>
            </a:r>
            <a:r>
              <a:rPr lang="en-US" sz="1600" dirty="0"/>
              <a:t>) from communications theory to get the SVMs to give different aggregate responses on each class.</a:t>
            </a:r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1222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pedestrian classifier using HOG features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3579" y="904974"/>
            <a:ext cx="6655324" cy="1038126"/>
          </a:xfrm>
        </p:spPr>
        <p:txBody>
          <a:bodyPr/>
          <a:lstStyle/>
          <a:p>
            <a:pPr eaLnBrk="1" hangingPunct="1">
              <a:defRPr/>
            </a:pPr>
            <a:r>
              <a:rPr lang="en-US" sz="1600" dirty="0">
                <a:hlinkClick r:id="rId3"/>
              </a:rPr>
              <a:t>https://www.youtube.com/watch?v=TzzJC8sOe60&amp;feature=youtu.be</a:t>
            </a:r>
            <a:r>
              <a:rPr lang="en-US" dirty="0"/>
              <a:t>  </a:t>
            </a:r>
          </a:p>
          <a:p>
            <a:pPr eaLnBrk="1" hangingPunct="1">
              <a:defRPr/>
            </a:pPr>
            <a:r>
              <a:rPr lang="en-US" dirty="0"/>
              <a:t>Showcasing Trenton’s work: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582F79-E60C-AC45-8432-E90DCDCBEF24}"/>
              </a:ext>
            </a:extLst>
          </p:cNvPr>
          <p:cNvSpPr txBox="1"/>
          <p:nvPr/>
        </p:nvSpPr>
        <p:spPr>
          <a:xfrm>
            <a:off x="4366260" y="1809948"/>
            <a:ext cx="4532643" cy="11695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T. Tabor, Z. </a:t>
            </a:r>
            <a:r>
              <a:rPr lang="en-US" dirty="0" err="1"/>
              <a:t>Pezzementi</a:t>
            </a:r>
            <a:r>
              <a:rPr lang="en-US" dirty="0"/>
              <a:t>, C. </a:t>
            </a:r>
            <a:r>
              <a:rPr lang="en-US" dirty="0" err="1"/>
              <a:t>Vallespi</a:t>
            </a:r>
            <a:r>
              <a:rPr lang="en-US" dirty="0"/>
              <a:t> and C. Wellington, 'People in the Weeds: Pedestrian Detection Goes Off-road', in 2015 IEEE International Symposium on Safety, Security, and Rescue Robotics, Purdue University, West Lafayette, IN, 2015.</a:t>
            </a:r>
          </a:p>
        </p:txBody>
      </p:sp>
    </p:spTree>
    <p:extLst>
      <p:ext uri="{BB962C8B-B14F-4D97-AF65-F5344CB8AC3E}">
        <p14:creationId xmlns:p14="http://schemas.microsoft.com/office/powerpoint/2010/main" val="7177990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Sounds great. How do I start?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3579" y="904974"/>
            <a:ext cx="6655324" cy="320982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Read the MATLAB example.</a:t>
            </a:r>
          </a:p>
          <a:p>
            <a:pPr eaLnBrk="1" hangingPunct="1">
              <a:defRPr/>
            </a:pPr>
            <a:r>
              <a:rPr lang="en-US" dirty="0"/>
              <a:t>Try it out!</a:t>
            </a:r>
          </a:p>
          <a:p>
            <a:pPr eaLnBrk="1" hangingPunct="1">
              <a:defRPr/>
            </a:pPr>
            <a:r>
              <a:rPr lang="en-US" dirty="0"/>
              <a:t>Read about parameters and experiment with them as needed:</a:t>
            </a:r>
          </a:p>
          <a:p>
            <a:pPr>
              <a:defRPr/>
            </a:pPr>
            <a:r>
              <a:rPr lang="en-US" dirty="0">
                <a:hlinkClick r:id="rId2"/>
              </a:rPr>
              <a:t>Matlab HOG documentation</a:t>
            </a: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8739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CNNs for Object Detection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2103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matching algorithms (review)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Chamfering (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Hausdorff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distance):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http://www.cs.cornell.edu/~dph/hausdorff/hausdorff1.html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 eaLnBrk="1" hangingPunct="1">
              <a:defRPr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Springs and templates (Crandall and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Huttenlocher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http://www.cs.cornell.edu/~dph/papers/cvpr07.pdf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 eaLnBrk="1" hangingPunct="1">
              <a:defRPr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dirty="0"/>
              <a:t>Even CNNs need to operate at various scales/patches of the image to detect objects.</a:t>
            </a:r>
          </a:p>
          <a:p>
            <a:pPr eaLnBrk="1" hangingPunct="1">
              <a:defRPr/>
            </a:pPr>
            <a:r>
              <a:rPr lang="en-US" dirty="0"/>
              <a:t>Some variations have been developed to cut down on processing time.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7F1416"/>
                </a:solidFill>
              </a:rPr>
              <a:t>What are the options?</a:t>
            </a:r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607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Object Recognition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Input: an image</a:t>
            </a:r>
          </a:p>
          <a:p>
            <a:pPr eaLnBrk="1" hangingPunct="1">
              <a:defRPr/>
            </a:pPr>
            <a:r>
              <a:rPr lang="en-US" dirty="0"/>
              <a:t>Output: 	classification </a:t>
            </a:r>
          </a:p>
          <a:p>
            <a:pPr eaLnBrk="1" hangingPunct="1">
              <a:defRPr/>
            </a:pPr>
            <a:r>
              <a:rPr lang="en-US" dirty="0"/>
              <a:t>		(what is there, </a:t>
            </a:r>
          </a:p>
          <a:p>
            <a:pPr eaLnBrk="1" hangingPunct="1">
              <a:defRPr/>
            </a:pPr>
            <a:r>
              <a:rPr lang="en-US" dirty="0"/>
              <a:t>		confidence)</a:t>
            </a:r>
          </a:p>
          <a:p>
            <a:pPr eaLnBrk="1" hangingPunct="1">
              <a:defRPr/>
            </a:pPr>
            <a:r>
              <a:rPr lang="en-US" dirty="0"/>
              <a:t>		   +</a:t>
            </a:r>
          </a:p>
          <a:p>
            <a:pPr eaLnBrk="1" hangingPunct="1">
              <a:defRPr/>
            </a:pPr>
            <a:r>
              <a:rPr lang="en-US" dirty="0"/>
              <a:t>		localization </a:t>
            </a:r>
            <a:br>
              <a:rPr lang="en-US" dirty="0"/>
            </a:br>
            <a:r>
              <a:rPr lang="en-US" dirty="0"/>
              <a:t>	(a bounding box)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11A90B-39CE-934C-B4D0-E87926307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084" y="904974"/>
            <a:ext cx="3840167" cy="24478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7F0E4F-C03D-9E4C-808C-28D498A94335}"/>
              </a:ext>
            </a:extLst>
          </p:cNvPr>
          <p:cNvSpPr txBox="1"/>
          <p:nvPr/>
        </p:nvSpPr>
        <p:spPr>
          <a:xfrm>
            <a:off x="3522133" y="4739844"/>
            <a:ext cx="32624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https://arxiv.org/pdf/1506.02640v5.pdf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4192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CNNs to detect objects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Three techniques in 4 papers. Search for objects …</a:t>
            </a:r>
          </a:p>
          <a:p>
            <a:pPr eaLnBrk="1" hangingPunct="1">
              <a:buSzPct val="100000"/>
              <a:buFont typeface="+mj-lt"/>
              <a:buAutoNum type="arabicPeriod"/>
              <a:defRPr/>
            </a:pPr>
            <a:r>
              <a:rPr lang="en-US" dirty="0"/>
              <a:t>Exhaustively (sliding window)</a:t>
            </a:r>
          </a:p>
          <a:p>
            <a:pPr eaLnBrk="1" hangingPunct="1">
              <a:buSzPct val="100000"/>
              <a:buFont typeface="+mj-lt"/>
              <a:buAutoNum type="arabicPeriod"/>
              <a:defRPr/>
            </a:pPr>
            <a:r>
              <a:rPr lang="en-US" dirty="0"/>
              <a:t>Using region proposals</a:t>
            </a:r>
          </a:p>
          <a:p>
            <a:pPr lvl="1">
              <a:buSzPct val="100000"/>
              <a:buFont typeface="+mj-lt"/>
              <a:buAutoNum type="arabicPeriod"/>
              <a:defRPr/>
            </a:pPr>
            <a:r>
              <a:rPr lang="en-US" dirty="0"/>
              <a:t>R-CNN (2014)</a:t>
            </a:r>
          </a:p>
          <a:p>
            <a:pPr lvl="1">
              <a:buSzPct val="100000"/>
              <a:buFont typeface="+mj-lt"/>
              <a:buAutoNum type="arabicPeriod"/>
              <a:defRPr/>
            </a:pPr>
            <a:r>
              <a:rPr lang="en-US" dirty="0"/>
              <a:t>Fast R-CNN (2014)</a:t>
            </a:r>
          </a:p>
          <a:p>
            <a:pPr lvl="1">
              <a:buSzPct val="100000"/>
              <a:buFont typeface="+mj-lt"/>
              <a:buAutoNum type="arabicPeriod"/>
              <a:defRPr/>
            </a:pPr>
            <a:r>
              <a:rPr lang="en-US" dirty="0"/>
              <a:t>Faster R-CNN (2015)</a:t>
            </a:r>
          </a:p>
          <a:p>
            <a:pPr>
              <a:buSzPct val="100000"/>
              <a:buFont typeface="+mj-lt"/>
              <a:buAutoNum type="arabicPeriod"/>
              <a:defRPr/>
            </a:pPr>
            <a:r>
              <a:rPr lang="en-US" dirty="0"/>
              <a:t>In the whole image at once; YOLO (2016)</a:t>
            </a:r>
          </a:p>
          <a:p>
            <a:pPr>
              <a:buSzPct val="100000"/>
              <a:buFont typeface="+mj-lt"/>
              <a:buAutoNum type="arabicPeriod"/>
              <a:defRPr/>
            </a:pPr>
            <a:endParaRPr lang="en-US" dirty="0"/>
          </a:p>
          <a:p>
            <a:pPr marL="38100" indent="0">
              <a:buSzPct val="100000"/>
              <a:defRPr/>
            </a:pPr>
            <a:r>
              <a:rPr lang="en-US" dirty="0"/>
              <a:t>This lecture is a brief survey meant to help you see some different network architectures and expose you to this field.</a:t>
            </a:r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3255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window: CNNs meet template matching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Training: Use image patch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label pairs.</a:t>
            </a:r>
          </a:p>
          <a:p>
            <a:r>
              <a:rPr lang="en-US" dirty="0"/>
              <a:t>	Just like you would on whole image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label pairs</a:t>
            </a:r>
          </a:p>
          <a:p>
            <a:endParaRPr lang="en-US" dirty="0"/>
          </a:p>
          <a:p>
            <a:r>
              <a:rPr lang="en-US" dirty="0"/>
              <a:t>Inference: For each image patch, pass only that patch to the CNN and get the output. If above threshold and local max, detect it.</a:t>
            </a:r>
          </a:p>
          <a:p>
            <a:r>
              <a:rPr lang="en-US" dirty="0"/>
              <a:t>	Repeat over various overlapping locations and scales.</a:t>
            </a:r>
          </a:p>
          <a:p>
            <a:endParaRPr lang="en-US" dirty="0"/>
          </a:p>
          <a:p>
            <a:r>
              <a:rPr lang="en-US" dirty="0"/>
              <a:t>Conceptually simple, but too slow to use in practice.</a:t>
            </a:r>
          </a:p>
        </p:txBody>
      </p:sp>
    </p:spTree>
    <p:extLst>
      <p:ext uri="{BB962C8B-B14F-4D97-AF65-F5344CB8AC3E}">
        <p14:creationId xmlns:p14="http://schemas.microsoft.com/office/powerpoint/2010/main" val="3906533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Voting procedure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3015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R-CNN (2014): Regions with CNN Features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3579" y="2348088"/>
            <a:ext cx="6655324" cy="23087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B1EB66-B246-D948-91C6-C1CCDABE3185}"/>
              </a:ext>
            </a:extLst>
          </p:cNvPr>
          <p:cNvSpPr txBox="1"/>
          <p:nvPr/>
        </p:nvSpPr>
        <p:spPr>
          <a:xfrm>
            <a:off x="575733" y="4656842"/>
            <a:ext cx="622017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/>
              <a:t>Rich feature hierarchies for accurate object detection and semantic segmentation</a:t>
            </a:r>
          </a:p>
          <a:p>
            <a:pPr algn="r"/>
            <a:r>
              <a:rPr lang="en-US" sz="1100" dirty="0">
                <a:hlinkClick r:id="rId3"/>
              </a:rPr>
              <a:t>https://arxiv.org/abs/1311.2524</a:t>
            </a:r>
            <a:endParaRPr lang="en-US" sz="11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72ED34-EC04-0E4C-BBAF-60792E169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3579" y="919988"/>
            <a:ext cx="6740574" cy="198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570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 proposals are done using "selective search"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3579" y="2348088"/>
            <a:ext cx="6655324" cy="2308753"/>
          </a:xfrm>
        </p:spPr>
        <p:txBody>
          <a:bodyPr/>
          <a:lstStyle/>
          <a:p>
            <a:r>
              <a:rPr lang="en-US" dirty="0"/>
              <a:t>This algorithm first does </a:t>
            </a:r>
            <a:r>
              <a:rPr lang="en-US" b="1" dirty="0"/>
              <a:t>bottom-up segmentation </a:t>
            </a:r>
            <a:r>
              <a:rPr lang="en-US" dirty="0"/>
              <a:t>starting with individual pixels and grouping them into regions (1).</a:t>
            </a:r>
          </a:p>
          <a:p>
            <a:r>
              <a:rPr lang="en-US" dirty="0"/>
              <a:t>Then regions are grouped hierarchically and greedily until there is 1 region.</a:t>
            </a:r>
          </a:p>
          <a:p>
            <a:r>
              <a:rPr lang="en-US" dirty="0"/>
              <a:t>Outputs ~2000 bounding boxes containing regions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B1EB66-B246-D948-91C6-C1CCDABE3185}"/>
              </a:ext>
            </a:extLst>
          </p:cNvPr>
          <p:cNvSpPr txBox="1"/>
          <p:nvPr/>
        </p:nvSpPr>
        <p:spPr>
          <a:xfrm>
            <a:off x="575733" y="4656842"/>
            <a:ext cx="622017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r">
              <a:buAutoNum type="arabicParenBoth"/>
            </a:pPr>
            <a:r>
              <a:rPr lang="en-US" sz="1100" dirty="0">
                <a:hlinkClick r:id="rId3"/>
              </a:rPr>
              <a:t>http://people.cs.uchicago.edu/~pff/papers/seg-ijcv.pdf</a:t>
            </a:r>
            <a:endParaRPr lang="en-US" sz="1100" dirty="0"/>
          </a:p>
          <a:p>
            <a:pPr marL="228600" indent="-228600" algn="r">
              <a:buAutoNum type="arabicParenBoth"/>
            </a:pPr>
            <a:r>
              <a:rPr lang="en-US" sz="1100" dirty="0">
                <a:hlinkClick r:id="rId4"/>
              </a:rPr>
              <a:t>http://www.huppelen.nl/publications/selectiveSearchDraft.pdf</a:t>
            </a:r>
            <a:endParaRPr lang="en-US" sz="11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72ED34-EC04-0E4C-BBAF-60792E169B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3579" y="919989"/>
            <a:ext cx="4055621" cy="11920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407B16D-227C-5243-86EA-9860ECBFC02A}"/>
              </a:ext>
            </a:extLst>
          </p:cNvPr>
          <p:cNvSpPr/>
          <p:nvPr/>
        </p:nvSpPr>
        <p:spPr>
          <a:xfrm>
            <a:off x="3025422" y="904974"/>
            <a:ext cx="1049867" cy="1307648"/>
          </a:xfrm>
          <a:prstGeom prst="rect">
            <a:avLst/>
          </a:prstGeom>
          <a:noFill/>
          <a:ln w="38100">
            <a:solidFill>
              <a:srgbClr val="7F14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F1416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700829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Regions are padded and warped to 227 x 227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3579" y="2348088"/>
            <a:ext cx="6655324" cy="2308753"/>
          </a:xfrm>
        </p:spPr>
        <p:txBody>
          <a:bodyPr/>
          <a:lstStyle/>
          <a:p>
            <a:r>
              <a:rPr lang="en-US" dirty="0"/>
              <a:t>Padded by 16 pixels to give a little background, then warped.  </a:t>
            </a:r>
          </a:p>
          <a:p>
            <a:r>
              <a:rPr lang="en-US" dirty="0"/>
              <a:t>Why 227 x 227? 			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B1EB66-B246-D948-91C6-C1CCDABE3185}"/>
              </a:ext>
            </a:extLst>
          </p:cNvPr>
          <p:cNvSpPr txBox="1"/>
          <p:nvPr/>
        </p:nvSpPr>
        <p:spPr>
          <a:xfrm>
            <a:off x="553155" y="4775548"/>
            <a:ext cx="62201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hlinkClick r:id="rId3"/>
              </a:rPr>
              <a:t>https://arxiv.org/abs/1311.2524</a:t>
            </a:r>
            <a:endParaRPr lang="en-US" sz="11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72ED34-EC04-0E4C-BBAF-60792E169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3579" y="919989"/>
            <a:ext cx="4055621" cy="11920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407B16D-227C-5243-86EA-9860ECBFC02A}"/>
              </a:ext>
            </a:extLst>
          </p:cNvPr>
          <p:cNvSpPr/>
          <p:nvPr/>
        </p:nvSpPr>
        <p:spPr>
          <a:xfrm>
            <a:off x="3138310" y="904974"/>
            <a:ext cx="1354667" cy="810937"/>
          </a:xfrm>
          <a:prstGeom prst="rect">
            <a:avLst/>
          </a:prstGeom>
          <a:noFill/>
          <a:ln w="38100">
            <a:solidFill>
              <a:srgbClr val="7F14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F1416"/>
                </a:solidFill>
              </a:ln>
              <a:noFill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5CD38D-3C94-FE42-BA83-6A87B202C2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9026" y="3068009"/>
            <a:ext cx="455789" cy="14393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043FB3-251B-2449-9A3B-D15304FE49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3110" y="3150160"/>
            <a:ext cx="1322255" cy="127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675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Ablation studies give early evidence for the effectiveness of feature extraction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3579" y="2348088"/>
            <a:ext cx="6655324" cy="2308753"/>
          </a:xfrm>
        </p:spPr>
        <p:txBody>
          <a:bodyPr/>
          <a:lstStyle/>
          <a:p>
            <a:r>
              <a:rPr lang="en-US" dirty="0"/>
              <a:t>They compared using the whole network with the {network \ fc7) and the {network \ {fc6+fc7}},</a:t>
            </a:r>
          </a:p>
          <a:p>
            <a:r>
              <a:rPr lang="en-US" dirty="0"/>
              <a:t>	using SVMs for the classification portion.</a:t>
            </a:r>
          </a:p>
          <a:p>
            <a:r>
              <a:rPr lang="en-US" dirty="0"/>
              <a:t>fc7 contains </a:t>
            </a:r>
            <a:r>
              <a:rPr lang="en-US" b="1" dirty="0"/>
              <a:t>29% </a:t>
            </a:r>
            <a:r>
              <a:rPr lang="en-US" dirty="0"/>
              <a:t>of the parameters in the CNN</a:t>
            </a:r>
          </a:p>
          <a:p>
            <a:r>
              <a:rPr lang="en-US" dirty="0"/>
              <a:t>fc6 contains </a:t>
            </a:r>
            <a:r>
              <a:rPr lang="en-US" b="1" dirty="0"/>
              <a:t>63%</a:t>
            </a:r>
            <a:r>
              <a:rPr lang="en-US" dirty="0"/>
              <a:t> of the parameters in the CNN</a:t>
            </a:r>
          </a:p>
          <a:p>
            <a:r>
              <a:rPr lang="en-US" dirty="0"/>
              <a:t>Conv layers contain the rest (</a:t>
            </a:r>
            <a:r>
              <a:rPr lang="en-US" b="1" dirty="0"/>
              <a:t>6%</a:t>
            </a:r>
            <a:r>
              <a:rPr lang="en-US" dirty="0"/>
              <a:t>)</a:t>
            </a:r>
          </a:p>
          <a:p>
            <a:r>
              <a:rPr lang="en-US" dirty="0"/>
              <a:t>Accuracy was similar with each.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B1EB66-B246-D948-91C6-C1CCDABE3185}"/>
              </a:ext>
            </a:extLst>
          </p:cNvPr>
          <p:cNvSpPr txBox="1"/>
          <p:nvPr/>
        </p:nvSpPr>
        <p:spPr>
          <a:xfrm>
            <a:off x="553155" y="4775548"/>
            <a:ext cx="62201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hlinkClick r:id="rId3"/>
              </a:rPr>
              <a:t>https://arxiv.org/abs/1311.2524</a:t>
            </a:r>
            <a:endParaRPr lang="en-US" sz="11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72ED34-EC04-0E4C-BBAF-60792E169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3579" y="919989"/>
            <a:ext cx="4055621" cy="11920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407B16D-227C-5243-86EA-9860ECBFC02A}"/>
              </a:ext>
            </a:extLst>
          </p:cNvPr>
          <p:cNvSpPr/>
          <p:nvPr/>
        </p:nvSpPr>
        <p:spPr>
          <a:xfrm>
            <a:off x="5181601" y="977779"/>
            <a:ext cx="406400" cy="930043"/>
          </a:xfrm>
          <a:prstGeom prst="rect">
            <a:avLst/>
          </a:prstGeom>
          <a:noFill/>
          <a:ln w="38100">
            <a:solidFill>
              <a:srgbClr val="7F14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F1416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4948277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measure match between true and detected bounding boxes, use IOU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770C08B-C184-924B-A99B-2044EB189FB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243579" y="2348088"/>
                <a:ext cx="6655324" cy="230875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𝑎𝑟𝑒𝑎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𝑎𝑟𝑒𝑎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or Intersection Over Union (IOU)</a:t>
                </a:r>
              </a:p>
              <a:p>
                <a:r>
                  <a:rPr lang="en-US" dirty="0"/>
                  <a:t>1 Threshold it to vary precision vs recall of a class.</a:t>
                </a:r>
              </a:p>
              <a:p>
                <a:r>
                  <a:rPr lang="en-US" dirty="0" err="1"/>
                  <a:t>mAP</a:t>
                </a:r>
                <a:r>
                  <a:rPr lang="en-US" dirty="0"/>
                  <a:t> = mean (over classes) of average (over recall) precision.</a:t>
                </a:r>
              </a:p>
              <a:p>
                <a:endParaRPr lang="en-US" dirty="0"/>
              </a:p>
              <a:p>
                <a:r>
                  <a:rPr lang="en-US" dirty="0"/>
                  <a:t>2 If multiple overlapping (IOU &gt; t) bounding boxes exist for a region, can keep only the one with max score. (Familiar?)</a:t>
                </a:r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770C08B-C184-924B-A99B-2044EB189F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43579" y="2348088"/>
                <a:ext cx="6655324" cy="2308753"/>
              </a:xfrm>
              <a:blipFill>
                <a:blip r:embed="rId3"/>
                <a:stretch>
                  <a:fillRect l="-190" b="-5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FB1EB66-B246-D948-91C6-C1CCDABE3185}"/>
              </a:ext>
            </a:extLst>
          </p:cNvPr>
          <p:cNvSpPr txBox="1"/>
          <p:nvPr/>
        </p:nvSpPr>
        <p:spPr>
          <a:xfrm>
            <a:off x="553155" y="4775548"/>
            <a:ext cx="62201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hlinkClick r:id="rId4"/>
              </a:rPr>
              <a:t>https://arxiv.org/abs/1311.2524</a:t>
            </a:r>
            <a:endParaRPr lang="en-US" sz="11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72ED34-EC04-0E4C-BBAF-60792E169B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3579" y="919989"/>
            <a:ext cx="4055621" cy="11920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407B16D-227C-5243-86EA-9860ECBFC02A}"/>
              </a:ext>
            </a:extLst>
          </p:cNvPr>
          <p:cNvSpPr/>
          <p:nvPr/>
        </p:nvSpPr>
        <p:spPr>
          <a:xfrm>
            <a:off x="5249333" y="878789"/>
            <a:ext cx="1049867" cy="1233268"/>
          </a:xfrm>
          <a:prstGeom prst="rect">
            <a:avLst/>
          </a:prstGeom>
          <a:noFill/>
          <a:ln w="38100">
            <a:solidFill>
              <a:srgbClr val="7F14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F1416"/>
                </a:solidFill>
              </a:ln>
              <a:noFill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924F3A-CE91-6E4A-974B-843C45E2145E}"/>
              </a:ext>
            </a:extLst>
          </p:cNvPr>
          <p:cNvSpPr/>
          <p:nvPr/>
        </p:nvSpPr>
        <p:spPr>
          <a:xfrm>
            <a:off x="7588250" y="2104749"/>
            <a:ext cx="812800" cy="1142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214D9F-85BE-CF4B-A7C0-316A752427D3}"/>
              </a:ext>
            </a:extLst>
          </p:cNvPr>
          <p:cNvSpPr/>
          <p:nvPr/>
        </p:nvSpPr>
        <p:spPr>
          <a:xfrm>
            <a:off x="7819673" y="2223457"/>
            <a:ext cx="812800" cy="8517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E346FA-AC47-CD4F-B340-B9E2246F65F9}"/>
              </a:ext>
            </a:extLst>
          </p:cNvPr>
          <p:cNvSpPr/>
          <p:nvPr/>
        </p:nvSpPr>
        <p:spPr>
          <a:xfrm>
            <a:off x="7819673" y="2223456"/>
            <a:ext cx="581377" cy="851742"/>
          </a:xfrm>
          <a:prstGeom prst="rect">
            <a:avLst/>
          </a:prstGeom>
          <a:solidFill>
            <a:srgbClr val="7F14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437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R-CNN: ok but slow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3579" y="2348088"/>
            <a:ext cx="6655324" cy="2308753"/>
          </a:xfrm>
        </p:spPr>
        <p:txBody>
          <a:bodyPr/>
          <a:lstStyle/>
          <a:p>
            <a:r>
              <a:rPr lang="en-US" dirty="0" err="1"/>
              <a:t>mAP</a:t>
            </a:r>
            <a:r>
              <a:rPr lang="en-US" dirty="0"/>
              <a:t> = .66* on Pascal VOC 2007 20-class dataset </a:t>
            </a:r>
            <a:br>
              <a:rPr lang="en-US" dirty="0"/>
            </a:br>
            <a:r>
              <a:rPr lang="en-US" dirty="0"/>
              <a:t>(vs .337 for deformable parts models that use templates)</a:t>
            </a:r>
          </a:p>
          <a:p>
            <a:r>
              <a:rPr lang="en-US" dirty="0"/>
              <a:t>Runs at 20 seconds/frame (or 0.05 FPS)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B1EB66-B246-D948-91C6-C1CCDABE3185}"/>
              </a:ext>
            </a:extLst>
          </p:cNvPr>
          <p:cNvSpPr txBox="1"/>
          <p:nvPr/>
        </p:nvSpPr>
        <p:spPr>
          <a:xfrm>
            <a:off x="564585" y="4656841"/>
            <a:ext cx="622017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*Per Fast R-CNN paper; </a:t>
            </a:r>
            <a:r>
              <a:rPr lang="en-US" sz="1100" dirty="0">
                <a:hlinkClick r:id="rId3"/>
              </a:rPr>
              <a:t>https://arxiv.org/abs/1311.2524</a:t>
            </a:r>
            <a:r>
              <a:rPr lang="en-US" sz="1100" dirty="0"/>
              <a:t> gives </a:t>
            </a:r>
            <a:r>
              <a:rPr lang="en-US" sz="1100" dirty="0" err="1"/>
              <a:t>mAP</a:t>
            </a:r>
            <a:r>
              <a:rPr lang="en-US" sz="1100" dirty="0"/>
              <a:t> = .537. Speeds per YOLO CVPR presentation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72ED34-EC04-0E4C-BBAF-60792E169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3579" y="919989"/>
            <a:ext cx="4055621" cy="11920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407B16D-227C-5243-86EA-9860ECBFC02A}"/>
              </a:ext>
            </a:extLst>
          </p:cNvPr>
          <p:cNvSpPr/>
          <p:nvPr/>
        </p:nvSpPr>
        <p:spPr>
          <a:xfrm>
            <a:off x="3138310" y="904974"/>
            <a:ext cx="1354667" cy="810937"/>
          </a:xfrm>
          <a:prstGeom prst="rect">
            <a:avLst/>
          </a:prstGeom>
          <a:noFill/>
          <a:ln w="38100">
            <a:solidFill>
              <a:srgbClr val="7F14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F1416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0649476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R-CNN (2014) integrates region proposals into the CNN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3579" y="2814420"/>
            <a:ext cx="6655324" cy="1842421"/>
          </a:xfrm>
        </p:spPr>
        <p:txBody>
          <a:bodyPr/>
          <a:lstStyle/>
          <a:p>
            <a:r>
              <a:rPr lang="en-US" dirty="0"/>
              <a:t>Still uses selective search to get regions. But all regions share the conv layers, so faster.</a:t>
            </a:r>
          </a:p>
          <a:p>
            <a:r>
              <a:rPr lang="en-US" dirty="0"/>
              <a:t>Output is a set of class probabilities and a bounding box location (</a:t>
            </a:r>
            <a:r>
              <a:rPr lang="en-US" dirty="0" err="1"/>
              <a:t>x,y,w,h</a:t>
            </a:r>
            <a:r>
              <a:rPr lang="en-US" dirty="0"/>
              <a:t>) for each region.</a:t>
            </a:r>
          </a:p>
          <a:p>
            <a:r>
              <a:rPr lang="en-US" dirty="0" err="1"/>
              <a:t>mAP</a:t>
            </a:r>
            <a:r>
              <a:rPr lang="en-US" dirty="0"/>
              <a:t> = .669, speed = 2 sec/frame or 0.5 FPS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B1EB66-B246-D948-91C6-C1CCDABE3185}"/>
              </a:ext>
            </a:extLst>
          </p:cNvPr>
          <p:cNvSpPr txBox="1"/>
          <p:nvPr/>
        </p:nvSpPr>
        <p:spPr>
          <a:xfrm>
            <a:off x="553155" y="4775548"/>
            <a:ext cx="62201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hlinkClick r:id="rId3"/>
              </a:rPr>
              <a:t>https://arxiv.org/abs/1504.08083</a:t>
            </a:r>
            <a:endParaRPr lang="en-US" sz="11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FC18EC-C1AA-874E-BF34-164D9D447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3578" y="1023681"/>
            <a:ext cx="4180081" cy="167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108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Faster R-CNN (2015) uses part of the CNN for region proposals.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719" y="1362810"/>
            <a:ext cx="5483101" cy="3412738"/>
          </a:xfrm>
        </p:spPr>
        <p:txBody>
          <a:bodyPr/>
          <a:lstStyle/>
          <a:p>
            <a:r>
              <a:rPr lang="en-US" dirty="0"/>
              <a:t>Uses a CNN called a region proposal net (RPN) to get the region proposals </a:t>
            </a:r>
          </a:p>
          <a:p>
            <a:endParaRPr lang="en-US" dirty="0"/>
          </a:p>
          <a:p>
            <a:r>
              <a:rPr lang="en-US" dirty="0"/>
              <a:t>Output is still a set of class probabilities and a bounding box location (</a:t>
            </a:r>
            <a:r>
              <a:rPr lang="en-US" dirty="0" err="1"/>
              <a:t>x,y,w,h</a:t>
            </a:r>
            <a:r>
              <a:rPr lang="en-US" dirty="0"/>
              <a:t>) for each region.</a:t>
            </a:r>
          </a:p>
          <a:p>
            <a:r>
              <a:rPr lang="en-US" dirty="0"/>
              <a:t>They train on ImageNet and fine-tune on various object-detection datasets</a:t>
            </a:r>
          </a:p>
          <a:p>
            <a:endParaRPr lang="en-US" dirty="0"/>
          </a:p>
          <a:p>
            <a:r>
              <a:rPr lang="en-US" dirty="0" err="1"/>
              <a:t>mAP</a:t>
            </a:r>
            <a:r>
              <a:rPr lang="en-US" dirty="0"/>
              <a:t> = .699, speed = 0.2 sec/image or 5 FPS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B1EB66-B246-D948-91C6-C1CCDABE3185}"/>
              </a:ext>
            </a:extLst>
          </p:cNvPr>
          <p:cNvSpPr txBox="1"/>
          <p:nvPr/>
        </p:nvSpPr>
        <p:spPr>
          <a:xfrm>
            <a:off x="553155" y="4775548"/>
            <a:ext cx="62201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hlinkClick r:id="rId3"/>
              </a:rPr>
              <a:t>https://arxiv.org/abs/1506.01497</a:t>
            </a:r>
            <a:r>
              <a:rPr lang="en-US" sz="1100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B0C13F-86AE-5549-AC24-C1C73BECB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203" y="1157530"/>
            <a:ext cx="25527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759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YOLO (2016) uses a single net at once to map images to bounding boxes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3573" y="2520972"/>
            <a:ext cx="6655324" cy="2254576"/>
          </a:xfrm>
        </p:spPr>
        <p:txBody>
          <a:bodyPr/>
          <a:lstStyle/>
          <a:p>
            <a:r>
              <a:rPr lang="en-US" dirty="0"/>
              <a:t>Input: an image</a:t>
            </a:r>
          </a:p>
          <a:p>
            <a:r>
              <a:rPr lang="en-US" dirty="0"/>
              <a:t>Output: 1470 values (7x7 grid x {2 bounding boxes / grid, each with 5 parameters, plus a 20 class probability map})</a:t>
            </a:r>
          </a:p>
          <a:p>
            <a:r>
              <a:rPr lang="en-US" dirty="0"/>
              <a:t>Since the bounding boxes are real-valued (and not simply labels), it is also a </a:t>
            </a:r>
            <a:r>
              <a:rPr lang="en-US" b="1" dirty="0"/>
              <a:t>regression </a:t>
            </a:r>
            <a:r>
              <a:rPr lang="en-US" dirty="0"/>
              <a:t>problem (in addition to classification).</a:t>
            </a:r>
          </a:p>
          <a:p>
            <a:r>
              <a:rPr lang="en-US" dirty="0"/>
              <a:t>It uses only 1 system, not several, so is faster.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B1EB66-B246-D948-91C6-C1CCDABE3185}"/>
              </a:ext>
            </a:extLst>
          </p:cNvPr>
          <p:cNvSpPr txBox="1"/>
          <p:nvPr/>
        </p:nvSpPr>
        <p:spPr>
          <a:xfrm>
            <a:off x="553155" y="4775548"/>
            <a:ext cx="62201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hlinkClick r:id="rId3"/>
              </a:rPr>
              <a:t>https://arxiv.org/abs/1506.02640</a:t>
            </a:r>
            <a:r>
              <a:rPr lang="en-US" sz="11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68E773-AE51-F44E-97B6-E07A2EB68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419" y="871937"/>
            <a:ext cx="3098800" cy="2006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220BAC-B677-FD4A-B408-07D518E2BC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66" t="25852" r="71913" b="31887"/>
          <a:stretch/>
        </p:blipFill>
        <p:spPr>
          <a:xfrm>
            <a:off x="1314450" y="1126710"/>
            <a:ext cx="1280160" cy="1320930"/>
          </a:xfrm>
          <a:prstGeom prst="rect">
            <a:avLst/>
          </a:prstGeom>
        </p:spPr>
      </p:pic>
      <p:sp>
        <p:nvSpPr>
          <p:cNvPr id="9" name="Trapezoid 8">
            <a:extLst>
              <a:ext uri="{FF2B5EF4-FFF2-40B4-BE49-F238E27FC236}">
                <a16:creationId xmlns:a16="http://schemas.microsoft.com/office/drawing/2014/main" id="{C0699D8C-7517-4B4C-99DD-7C3043E9D5D8}"/>
              </a:ext>
            </a:extLst>
          </p:cNvPr>
          <p:cNvSpPr/>
          <p:nvPr/>
        </p:nvSpPr>
        <p:spPr>
          <a:xfrm rot="5400000">
            <a:off x="3132764" y="774724"/>
            <a:ext cx="1229501" cy="2116331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24 conv layers</a:t>
            </a:r>
          </a:p>
        </p:txBody>
      </p:sp>
    </p:spTree>
    <p:extLst>
      <p:ext uri="{BB962C8B-B14F-4D97-AF65-F5344CB8AC3E}">
        <p14:creationId xmlns:p14="http://schemas.microsoft.com/office/powerpoint/2010/main" val="6053577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YOLO (2016) uses a single net at once to map images to bounding boxes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2089" y="2747454"/>
            <a:ext cx="6655324" cy="1779735"/>
          </a:xfrm>
        </p:spPr>
        <p:txBody>
          <a:bodyPr/>
          <a:lstStyle/>
          <a:p>
            <a:r>
              <a:rPr lang="en-US" dirty="0" err="1"/>
              <a:t>mAP</a:t>
            </a:r>
            <a:r>
              <a:rPr lang="en-US" dirty="0"/>
              <a:t> = .634, speed = 0.022 sec/image or 45 FPS (real-time)</a:t>
            </a:r>
          </a:p>
          <a:p>
            <a:r>
              <a:rPr lang="en-US" dirty="0"/>
              <a:t>Pro: Uses whole image, not sliding window or region proposals, so can encode context (powerful, needs more training data). Generalizes across genres (like art) </a:t>
            </a:r>
          </a:p>
          <a:p>
            <a:r>
              <a:rPr lang="en-US" dirty="0"/>
              <a:t>Con: sometimes localizations are wrong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B1EB66-B246-D948-91C6-C1CCDABE3185}"/>
              </a:ext>
            </a:extLst>
          </p:cNvPr>
          <p:cNvSpPr txBox="1"/>
          <p:nvPr/>
        </p:nvSpPr>
        <p:spPr>
          <a:xfrm>
            <a:off x="553155" y="4775548"/>
            <a:ext cx="62201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hlinkClick r:id="rId3"/>
              </a:rPr>
              <a:t>https://arxiv.org/abs/1311.2524</a:t>
            </a:r>
            <a:endParaRPr lang="en-US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68E773-AE51-F44E-97B6-E07A2EB68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419" y="860648"/>
            <a:ext cx="3098800" cy="2006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220BAC-B677-FD4A-B408-07D518E2BC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66" t="25852" r="71913" b="31887"/>
          <a:stretch/>
        </p:blipFill>
        <p:spPr>
          <a:xfrm>
            <a:off x="1314450" y="1115421"/>
            <a:ext cx="1280160" cy="1320930"/>
          </a:xfrm>
          <a:prstGeom prst="rect">
            <a:avLst/>
          </a:prstGeom>
        </p:spPr>
      </p:pic>
      <p:sp>
        <p:nvSpPr>
          <p:cNvPr id="9" name="Trapezoid 8">
            <a:extLst>
              <a:ext uri="{FF2B5EF4-FFF2-40B4-BE49-F238E27FC236}">
                <a16:creationId xmlns:a16="http://schemas.microsoft.com/office/drawing/2014/main" id="{C0699D8C-7517-4B4C-99DD-7C3043E9D5D8}"/>
              </a:ext>
            </a:extLst>
          </p:cNvPr>
          <p:cNvSpPr/>
          <p:nvPr/>
        </p:nvSpPr>
        <p:spPr>
          <a:xfrm rot="5400000">
            <a:off x="3132764" y="763435"/>
            <a:ext cx="1229501" cy="2116331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24 conv layers</a:t>
            </a:r>
          </a:p>
        </p:txBody>
      </p:sp>
    </p:spTree>
    <p:extLst>
      <p:ext uri="{BB962C8B-B14F-4D97-AF65-F5344CB8AC3E}">
        <p14:creationId xmlns:p14="http://schemas.microsoft.com/office/powerpoint/2010/main" val="2363185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Idea of a voting procedure </a:t>
            </a:r>
          </a:p>
        </p:txBody>
      </p:sp>
      <p:sp>
        <p:nvSpPr>
          <p:cNvPr id="163" name="Google Shape;163;p20"/>
          <p:cNvSpPr txBox="1">
            <a:spLocks noGrp="1"/>
          </p:cNvSpPr>
          <p:nvPr>
            <p:ph type="body" idx="1"/>
          </p:nvPr>
        </p:nvSpPr>
        <p:spPr>
          <a:xfrm>
            <a:off x="3211830" y="922225"/>
            <a:ext cx="567382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en-US" dirty="0"/>
              <a:t>1. Represent a shape using parameters</a:t>
            </a:r>
          </a:p>
          <a:p>
            <a:pPr marL="0" lvl="0" indent="0">
              <a:buSzPts val="1100"/>
            </a:pPr>
            <a:endParaRPr lang="en-US" dirty="0"/>
          </a:p>
          <a:p>
            <a:pPr marL="0" lvl="0" indent="0">
              <a:buSzPts val="1100"/>
            </a:pPr>
            <a:r>
              <a:rPr lang="en-US" dirty="0"/>
              <a:t>2. Each edge point in the image casts a vote for all parameter combinations of which it could be part.</a:t>
            </a:r>
          </a:p>
          <a:p>
            <a:pPr marL="0" lvl="0" indent="0">
              <a:buSzPts val="1100"/>
            </a:pPr>
            <a:endParaRPr lang="en-US" dirty="0"/>
          </a:p>
          <a:p>
            <a:pPr marL="0" lvl="0" indent="0">
              <a:buSzPts val="1100"/>
            </a:pPr>
            <a:endParaRPr lang="en-US" dirty="0"/>
          </a:p>
          <a:p>
            <a:pPr marL="0" lvl="0" indent="0">
              <a:buSzPts val="1100"/>
            </a:pPr>
            <a:r>
              <a:rPr lang="en-US" dirty="0"/>
              <a:t>3. The true shape receives the most votes</a:t>
            </a:r>
          </a:p>
          <a:p>
            <a:pPr marL="0" lvl="0" indent="0">
              <a:buSzPts val="1100"/>
            </a:pPr>
            <a:endParaRPr lang="en-US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/>
          </a:p>
        </p:txBody>
      </p:sp>
      <p:sp>
        <p:nvSpPr>
          <p:cNvPr id="9" name="Google Shape;175;p21">
            <a:extLst>
              <a:ext uri="{FF2B5EF4-FFF2-40B4-BE49-F238E27FC236}">
                <a16:creationId xmlns:a16="http://schemas.microsoft.com/office/drawing/2014/main" id="{F10A5B0B-A30C-7D4F-A96B-79ED3C52D6FB}"/>
              </a:ext>
            </a:extLst>
          </p:cNvPr>
          <p:cNvSpPr txBox="1"/>
          <p:nvPr/>
        </p:nvSpPr>
        <p:spPr>
          <a:xfrm>
            <a:off x="2651760" y="4735575"/>
            <a:ext cx="404294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err="1">
                <a:solidFill>
                  <a:schemeClr val="tx1"/>
                </a:solidFill>
              </a:rPr>
              <a:t>Sonka</a:t>
            </a:r>
            <a:r>
              <a:rPr lang="en" sz="1000" dirty="0">
                <a:solidFill>
                  <a:schemeClr val="tx1"/>
                </a:solidFill>
              </a:rPr>
              <a:t>, 6.2.6, Forsyth and Ponce, </a:t>
            </a:r>
            <a:r>
              <a:rPr lang="en" sz="1000" dirty="0" err="1">
                <a:solidFill>
                  <a:schemeClr val="tx1"/>
                </a:solidFill>
              </a:rPr>
              <a:t>ch</a:t>
            </a:r>
            <a:r>
              <a:rPr lang="en" sz="1000" dirty="0">
                <a:solidFill>
                  <a:schemeClr val="tx1"/>
                </a:solidFill>
              </a:rPr>
              <a:t> 15</a:t>
            </a:r>
            <a:endParaRPr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69907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 later pushed it even further in YOLO v2 (2016)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2089" y="2995813"/>
            <a:ext cx="6655324" cy="1229502"/>
          </a:xfrm>
        </p:spPr>
        <p:txBody>
          <a:bodyPr/>
          <a:lstStyle/>
          <a:p>
            <a:r>
              <a:rPr lang="en-US" dirty="0" err="1"/>
              <a:t>mAP</a:t>
            </a:r>
            <a:r>
              <a:rPr lang="en-US" dirty="0"/>
              <a:t> = 0.768, speed = 0.015 sec/image or 67 FPS (real-time)</a:t>
            </a:r>
          </a:p>
          <a:p>
            <a:r>
              <a:rPr lang="en-US" dirty="0"/>
              <a:t>Higher resolution inputs and grid, batch normalization, anchor boxes, clustering using k-means.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B1EB66-B246-D948-91C6-C1CCDABE3185}"/>
              </a:ext>
            </a:extLst>
          </p:cNvPr>
          <p:cNvSpPr txBox="1"/>
          <p:nvPr/>
        </p:nvSpPr>
        <p:spPr>
          <a:xfrm>
            <a:off x="553155" y="4775548"/>
            <a:ext cx="62201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hlinkClick r:id="rId3"/>
              </a:rPr>
              <a:t>https://arxiv.org/abs/1612.08242</a:t>
            </a:r>
            <a:r>
              <a:rPr lang="en-US" sz="11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68E773-AE51-F44E-97B6-E07A2EB68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419" y="871937"/>
            <a:ext cx="3098800" cy="2006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220BAC-B677-FD4A-B408-07D518E2BC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66" t="25852" r="71913" b="31887"/>
          <a:stretch/>
        </p:blipFill>
        <p:spPr>
          <a:xfrm>
            <a:off x="1314450" y="1126710"/>
            <a:ext cx="1280160" cy="1320930"/>
          </a:xfrm>
          <a:prstGeom prst="rect">
            <a:avLst/>
          </a:prstGeom>
        </p:spPr>
      </p:pic>
      <p:sp>
        <p:nvSpPr>
          <p:cNvPr id="9" name="Trapezoid 8">
            <a:extLst>
              <a:ext uri="{FF2B5EF4-FFF2-40B4-BE49-F238E27FC236}">
                <a16:creationId xmlns:a16="http://schemas.microsoft.com/office/drawing/2014/main" id="{C0699D8C-7517-4B4C-99DD-7C3043E9D5D8}"/>
              </a:ext>
            </a:extLst>
          </p:cNvPr>
          <p:cNvSpPr/>
          <p:nvPr/>
        </p:nvSpPr>
        <p:spPr>
          <a:xfrm rot="5400000">
            <a:off x="3132764" y="774724"/>
            <a:ext cx="1229501" cy="2116331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24 conv layers </a:t>
            </a:r>
          </a:p>
        </p:txBody>
      </p:sp>
    </p:spTree>
    <p:extLst>
      <p:ext uri="{BB962C8B-B14F-4D97-AF65-F5344CB8AC3E}">
        <p14:creationId xmlns:p14="http://schemas.microsoft.com/office/powerpoint/2010/main" val="114629035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Optional: Watch the YOLO CVPR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CVPR = Computer Vision and Pattern Recognition, a top vision conference</a:t>
            </a: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https://www.youtube.com/watch?v=NM6lrxy0bxs&amp;list=PLrrmP4uhN47Y-hWs7DVfCmLwUACRigYyT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YOLO </a:t>
            </a:r>
            <a:r>
              <a:rPr lang="en-US" strike="sngStrike" dirty="0"/>
              <a:t>v7</a:t>
            </a:r>
            <a:r>
              <a:rPr lang="en-US" dirty="0"/>
              <a:t>v8 was recently released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72497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169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Applying the voting procedure to lines</a:t>
            </a:r>
          </a:p>
        </p:txBody>
      </p:sp>
      <p:sp>
        <p:nvSpPr>
          <p:cNvPr id="163" name="Google Shape;163;p20"/>
          <p:cNvSpPr txBox="1">
            <a:spLocks noGrp="1"/>
          </p:cNvSpPr>
          <p:nvPr>
            <p:ph type="body" idx="1"/>
          </p:nvPr>
        </p:nvSpPr>
        <p:spPr>
          <a:xfrm>
            <a:off x="3211830" y="922225"/>
            <a:ext cx="567382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en-US" dirty="0"/>
              <a:t>1. Represent a shape using parameters</a:t>
            </a:r>
          </a:p>
          <a:p>
            <a:pPr marL="0" lvl="0" indent="0">
              <a:buSzPts val="1100"/>
            </a:pPr>
            <a:r>
              <a:rPr lang="en-US" dirty="0">
                <a:solidFill>
                  <a:srgbClr val="7F1416"/>
                </a:solidFill>
              </a:rPr>
              <a:t>line: (</a:t>
            </a:r>
            <a:r>
              <a:rPr lang="en-US" dirty="0" err="1">
                <a:solidFill>
                  <a:srgbClr val="7F1416"/>
                </a:solidFill>
              </a:rPr>
              <a:t>m,b</a:t>
            </a:r>
            <a:r>
              <a:rPr lang="en-US" dirty="0">
                <a:solidFill>
                  <a:srgbClr val="7F1416"/>
                </a:solidFill>
              </a:rPr>
              <a:t>) in y=</a:t>
            </a:r>
            <a:r>
              <a:rPr lang="en-US" dirty="0" err="1">
                <a:solidFill>
                  <a:srgbClr val="7F1416"/>
                </a:solidFill>
              </a:rPr>
              <a:t>mx+b</a:t>
            </a:r>
            <a:endParaRPr lang="en-US" dirty="0">
              <a:solidFill>
                <a:srgbClr val="7F1416"/>
              </a:solidFill>
            </a:endParaRPr>
          </a:p>
          <a:p>
            <a:pPr marL="0" lvl="0" indent="0">
              <a:buSzPts val="1100"/>
            </a:pPr>
            <a:r>
              <a:rPr lang="en-US" dirty="0"/>
              <a:t>2. Each edge point in the image casts a vote for all parameter combinations of which it could be part.</a:t>
            </a:r>
          </a:p>
          <a:p>
            <a:pPr marL="0" indent="0">
              <a:buSzPts val="1100"/>
            </a:pPr>
            <a:r>
              <a:rPr lang="en-US" dirty="0">
                <a:solidFill>
                  <a:srgbClr val="7F1416"/>
                </a:solidFill>
              </a:rPr>
              <a:t>What votes does a single point cast?</a:t>
            </a:r>
          </a:p>
          <a:p>
            <a:pPr marL="0" indent="0">
              <a:buSzPts val="1100"/>
            </a:pPr>
            <a:r>
              <a:rPr lang="en-US" dirty="0">
                <a:solidFill>
                  <a:srgbClr val="7F1416"/>
                </a:solidFill>
              </a:rPr>
              <a:t>Is there a pattern to them?</a:t>
            </a:r>
            <a:endParaRPr lang="en-US" dirty="0"/>
          </a:p>
          <a:p>
            <a:pPr marL="0" lvl="0" indent="0">
              <a:buSzPts val="1100"/>
            </a:pPr>
            <a:r>
              <a:rPr lang="en-US" dirty="0"/>
              <a:t>3. The true shape receives the most votes</a:t>
            </a:r>
          </a:p>
          <a:p>
            <a:pPr marL="0" indent="0">
              <a:buSzPts val="1100"/>
            </a:pPr>
            <a:r>
              <a:rPr lang="en-US" dirty="0">
                <a:solidFill>
                  <a:srgbClr val="7F1416"/>
                </a:solidFill>
              </a:rPr>
              <a:t>Look for the intersection.</a:t>
            </a:r>
          </a:p>
          <a:p>
            <a:pPr marL="0" indent="0">
              <a:buSzPts val="1100"/>
            </a:pPr>
            <a:endParaRPr lang="en-US" dirty="0"/>
          </a:p>
          <a:p>
            <a:pPr marL="0" indent="0">
              <a:buSzPts val="1100"/>
            </a:pPr>
            <a:r>
              <a:rPr lang="en-US" dirty="0"/>
              <a:t>Example: apply to the points (4,4), (2,2), and (0,0) to detect the line y=x</a:t>
            </a:r>
          </a:p>
        </p:txBody>
      </p:sp>
      <p:sp>
        <p:nvSpPr>
          <p:cNvPr id="9" name="Google Shape;175;p21">
            <a:extLst>
              <a:ext uri="{FF2B5EF4-FFF2-40B4-BE49-F238E27FC236}">
                <a16:creationId xmlns:a16="http://schemas.microsoft.com/office/drawing/2014/main" id="{F10A5B0B-A30C-7D4F-A96B-79ED3C52D6FB}"/>
              </a:ext>
            </a:extLst>
          </p:cNvPr>
          <p:cNvSpPr txBox="1"/>
          <p:nvPr/>
        </p:nvSpPr>
        <p:spPr>
          <a:xfrm>
            <a:off x="2651760" y="4735575"/>
            <a:ext cx="404294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err="1">
                <a:solidFill>
                  <a:schemeClr val="tx1"/>
                </a:solidFill>
              </a:rPr>
              <a:t>Sonka</a:t>
            </a:r>
            <a:r>
              <a:rPr lang="en" sz="1000" dirty="0">
                <a:solidFill>
                  <a:schemeClr val="tx1"/>
                </a:solidFill>
              </a:rPr>
              <a:t>, 6.2.6, Forsyth and Ponce, </a:t>
            </a:r>
            <a:r>
              <a:rPr lang="en" sz="1000" dirty="0" err="1">
                <a:solidFill>
                  <a:schemeClr val="tx1"/>
                </a:solidFill>
              </a:rPr>
              <a:t>ch</a:t>
            </a:r>
            <a:r>
              <a:rPr lang="en" sz="1000" dirty="0">
                <a:solidFill>
                  <a:schemeClr val="tx1"/>
                </a:solidFill>
              </a:rPr>
              <a:t> 15</a:t>
            </a:r>
            <a:endParaRPr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50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Noisy 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41851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7D154A9B6B4745A92074A700A40869" ma:contentTypeVersion="21" ma:contentTypeDescription="Create a new document." ma:contentTypeScope="" ma:versionID="3e3b2c20220977b5cf118c6f19245e84">
  <xsd:schema xmlns:xsd="http://www.w3.org/2001/XMLSchema" xmlns:xs="http://www.w3.org/2001/XMLSchema" xmlns:p="http://schemas.microsoft.com/office/2006/metadata/properties" xmlns:ns1="http://schemas.microsoft.com/sharepoint/v3" xmlns:ns2="fcae3b96-bd14-4ee2-8386-a94084e60018" xmlns:ns3="56f87f42-bac6-49e2-b9d5-04744cb514ee" targetNamespace="http://schemas.microsoft.com/office/2006/metadata/properties" ma:root="true" ma:fieldsID="7c725e19281c8653180e5e1eb0426fa7" ns1:_="" ns2:_="" ns3:_="">
    <xsd:import namespace="http://schemas.microsoft.com/sharepoint/v3"/>
    <xsd:import namespace="fcae3b96-bd14-4ee2-8386-a94084e60018"/>
    <xsd:import namespace="56f87f42-bac6-49e2-b9d5-04744cb514ee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ae3b96-bd14-4ee2-8386-a94084e600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d16a427a-858a-487d-80a3-21f23792e0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f87f42-bac6-49e2-b9d5-04744cb514e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e345d7-e916-42f7-ade4-36d8c15b0911}" ma:internalName="TaxCatchAll" ma:showField="CatchAllData" ma:web="56f87f42-bac6-49e2-b9d5-04744cb514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6EA40E-2760-4B4D-B885-A2B53E9A1B4A}"/>
</file>

<file path=customXml/itemProps2.xml><?xml version="1.0" encoding="utf-8"?>
<ds:datastoreItem xmlns:ds="http://schemas.openxmlformats.org/officeDocument/2006/customXml" ds:itemID="{76273A2A-BD2A-42AB-BB2C-7CB9DE3916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22263</TotalTime>
  <Words>3691</Words>
  <Application>Microsoft Macintosh PowerPoint</Application>
  <PresentationFormat>On-screen Show (16:9)</PresentationFormat>
  <Paragraphs>433</Paragraphs>
  <Slides>72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8" baseType="lpstr">
      <vt:lpstr>Cambria Math</vt:lpstr>
      <vt:lpstr>Tahoma</vt:lpstr>
      <vt:lpstr>Consolas</vt:lpstr>
      <vt:lpstr>Symbol</vt:lpstr>
      <vt:lpstr>Arial</vt:lpstr>
      <vt:lpstr>Simple Light</vt:lpstr>
      <vt:lpstr>Finding Objects: Hough Transforms, Templates, HOG Features, YOLO</vt:lpstr>
      <vt:lpstr>Detecting shapes in real images </vt:lpstr>
      <vt:lpstr>A Hough transform is a voting procedure in parameter space</vt:lpstr>
      <vt:lpstr>Parameters for lines</vt:lpstr>
      <vt:lpstr>How many parameters does it take to represent a line?</vt:lpstr>
      <vt:lpstr>Voting procedure</vt:lpstr>
      <vt:lpstr>Idea of a voting procedure </vt:lpstr>
      <vt:lpstr>Applying the voting procedure to lines</vt:lpstr>
      <vt:lpstr>Noisy lines</vt:lpstr>
      <vt:lpstr>If the data is clean, there is a sharp peak in the voting space</vt:lpstr>
      <vt:lpstr>Noisier data gives a broader peak</vt:lpstr>
      <vt:lpstr>If the data is random, "phantom lines" will appear</vt:lpstr>
      <vt:lpstr>Online visualization</vt:lpstr>
      <vt:lpstr>Watch this visualization</vt:lpstr>
      <vt:lpstr>What is the accumulator matrix, H?</vt:lpstr>
      <vt:lpstr>MATLAB functions</vt:lpstr>
      <vt:lpstr>MATLAB requires three functions to detect lines</vt:lpstr>
      <vt:lpstr>Handling noisy points</vt:lpstr>
      <vt:lpstr>Handling phantom lines</vt:lpstr>
      <vt:lpstr>Detecting Other Shapes: Circles</vt:lpstr>
      <vt:lpstr>Review: Applying the voting procedure to lines</vt:lpstr>
      <vt:lpstr>Apply the voting procedure to circles of fixed radius</vt:lpstr>
      <vt:lpstr>Apply the voting procedure to circles of fixed radius</vt:lpstr>
      <vt:lpstr>Detecting other shapes: Circles, Big and Small </vt:lpstr>
      <vt:lpstr>Apply the voting procedure to circles of any radius</vt:lpstr>
      <vt:lpstr>Apply the voting procedure to circles of any radius</vt:lpstr>
      <vt:lpstr>Detecting Line Segments and Other Shapes</vt:lpstr>
      <vt:lpstr>Apply the voting procedure to find line segments</vt:lpstr>
      <vt:lpstr>Apply the voting procedure to find arbitrary shapes</vt:lpstr>
      <vt:lpstr>Apply the voting procedure to find arbitrary shapes</vt:lpstr>
      <vt:lpstr>Lab intro</vt:lpstr>
      <vt:lpstr>My circle finder: Wouldn’t this be a great lab?  </vt:lpstr>
      <vt:lpstr>Focusing the votes (optional ideas)</vt:lpstr>
      <vt:lpstr>Template Matching</vt:lpstr>
      <vt:lpstr>How can you look for an exact match of an object in an image?</vt:lpstr>
      <vt:lpstr>Simple algorithm: look for local maxima of a match criterion</vt:lpstr>
      <vt:lpstr>How to match? Use correlation.</vt:lpstr>
      <vt:lpstr>Improved Template Matching </vt:lpstr>
      <vt:lpstr>How to match better ? Use normalized correlation.</vt:lpstr>
      <vt:lpstr>Other Matching Algorithms</vt:lpstr>
      <vt:lpstr>Other matching algorithms</vt:lpstr>
      <vt:lpstr>Histograms of Oriented Gradients</vt:lpstr>
      <vt:lpstr>Edges are more robust features for detection than intensities</vt:lpstr>
      <vt:lpstr>HOG features work well for pedestrian detection</vt:lpstr>
      <vt:lpstr>Matlab has clear docs and examples</vt:lpstr>
      <vt:lpstr>HOG Feature Extraction</vt:lpstr>
      <vt:lpstr>How does HOG feature extraction work?</vt:lpstr>
      <vt:lpstr>1. Calculate edge gradient magnitude and direction</vt:lpstr>
      <vt:lpstr>1b. Edge direction histogram visualization</vt:lpstr>
      <vt:lpstr>2. Repeat for each cell in block</vt:lpstr>
      <vt:lpstr>3. Repeat for each block of cells in the window</vt:lpstr>
      <vt:lpstr>Multiclass SVMs</vt:lpstr>
      <vt:lpstr>Example of pedestrian classifier using HOG features</vt:lpstr>
      <vt:lpstr>Sounds great. How do I start?</vt:lpstr>
      <vt:lpstr>CNNs for Object Detection</vt:lpstr>
      <vt:lpstr>Other matching algorithms (review)</vt:lpstr>
      <vt:lpstr>Reminder: Object Recognition</vt:lpstr>
      <vt:lpstr>Using CNNs to detect objects</vt:lpstr>
      <vt:lpstr>Sliding window: CNNs meet template matching</vt:lpstr>
      <vt:lpstr>R-CNN (2014): Regions with CNN Features</vt:lpstr>
      <vt:lpstr>Region proposals are done using "selective search"</vt:lpstr>
      <vt:lpstr>Regions are padded and warped to 227 x 227</vt:lpstr>
      <vt:lpstr>Ablation studies give early evidence for the effectiveness of feature extraction</vt:lpstr>
      <vt:lpstr>To measure match between true and detected bounding boxes, use IOU</vt:lpstr>
      <vt:lpstr>Summary of R-CNN: ok but slow</vt:lpstr>
      <vt:lpstr>Fast R-CNN (2014) integrates region proposals into the CNN</vt:lpstr>
      <vt:lpstr>Faster R-CNN (2015) uses part of the CNN for region proposals.</vt:lpstr>
      <vt:lpstr>YOLO (2016) uses a single net at once to map images to bounding boxes</vt:lpstr>
      <vt:lpstr>YOLO (2016) uses a single net at once to map images to bounding boxes</vt:lpstr>
      <vt:lpstr>They later pushed it even further in YOLO v2 (2016)</vt:lpstr>
      <vt:lpstr>Optional: Watch the YOLO CVPR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and Convolutional Neural Nets Matt Boutell  boutell@rose-hulman.edu</dc:title>
  <cp:lastModifiedBy>Boutell, Matt</cp:lastModifiedBy>
  <cp:revision>223</cp:revision>
  <dcterms:modified xsi:type="dcterms:W3CDTF">2023-04-12T22:28:34Z</dcterms:modified>
</cp:coreProperties>
</file>