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3"/>
  </p:sldMasterIdLst>
  <p:notesMasterIdLst>
    <p:notesMasterId r:id="rId25"/>
  </p:notesMasterIdLst>
  <p:sldIdLst>
    <p:sldId id="256" r:id="rId4"/>
    <p:sldId id="485" r:id="rId5"/>
    <p:sldId id="401" r:id="rId6"/>
    <p:sldId id="431" r:id="rId7"/>
    <p:sldId id="450" r:id="rId8"/>
    <p:sldId id="451" r:id="rId9"/>
    <p:sldId id="435" r:id="rId10"/>
    <p:sldId id="495" r:id="rId11"/>
    <p:sldId id="443" r:id="rId12"/>
    <p:sldId id="432" r:id="rId13"/>
    <p:sldId id="448" r:id="rId14"/>
    <p:sldId id="436" r:id="rId15"/>
    <p:sldId id="449" r:id="rId16"/>
    <p:sldId id="444" r:id="rId17"/>
    <p:sldId id="484" r:id="rId18"/>
    <p:sldId id="496" r:id="rId19"/>
    <p:sldId id="497" r:id="rId20"/>
    <p:sldId id="498" r:id="rId21"/>
    <p:sldId id="472" r:id="rId22"/>
    <p:sldId id="439" r:id="rId23"/>
    <p:sldId id="441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  <a:srgbClr val="666666"/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5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51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349061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3252285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121851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7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0bf6d0e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0bf6d0e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558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0bf6d0e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0bf6d0e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629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0bf6d0e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0bf6d0e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632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0bf6d0e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0bf6d0e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242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0bf6d0e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0bf6d0e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323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0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34906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2742345" y="1583342"/>
            <a:ext cx="590718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3000" b="0" i="0" u="none" strike="noStrike" cap="none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Unit name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3CE7D-C353-2D42-81F4-C509A29F3F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42344" y="2848186"/>
            <a:ext cx="5907186" cy="914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Image Recognition</a:t>
            </a:r>
          </a:p>
          <a:p>
            <a:pPr lvl="0"/>
            <a:r>
              <a:rPr lang="en-US" dirty="0"/>
              <a:t>Matt Boutell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2226038" y="1125199"/>
            <a:ext cx="6460761" cy="34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153748" y="0"/>
            <a:ext cx="8836503" cy="90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79" y="904974"/>
            <a:ext cx="6655324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two colum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226243" y="0"/>
            <a:ext cx="8672660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80" y="904974"/>
            <a:ext cx="3219997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  <p:sp>
        <p:nvSpPr>
          <p:cNvPr id="5" name="Google Shape;13;p3">
            <a:extLst>
              <a:ext uri="{FF2B5EF4-FFF2-40B4-BE49-F238E27FC236}">
                <a16:creationId xmlns:a16="http://schemas.microsoft.com/office/drawing/2014/main" id="{0E5321B1-B92A-614B-A785-79694DBAECE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563401" y="903369"/>
            <a:ext cx="3335501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6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98A81EB7-4700-FE4A-AD0D-60D5815549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49382" y="1766085"/>
            <a:ext cx="2644399" cy="38845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49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deeplearning/ref/nnet.cnn.layergrap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tackoverflow.com/questions/64792460/how-to-code-a-residual-block-using-two-layers-of-a-basic-cnn-algorithm-built-w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rxiv.org/pdf/1505.04597.pd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xiv.org/pdf/1505.04597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3.07285v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cs.nyu.edu/~fergus/drafts/utexas2.pdf" TargetMode="External"/><Relationship Id="rId4" Type="http://schemas.openxmlformats.org/officeDocument/2006/relationships/hyperlink" Target="https://github.com/vdumoulin/conv_arithmeti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6.0264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6.0264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1.252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12.0824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M6lrxy0bxs&amp;list=PLrrmP4uhN47Y-hWs7DVfCmLwUACRigYy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tlab-deep-learning/MATLAB-Deep-Learning-Model-Hub" TargetMode="External"/><Relationship Id="rId2" Type="http://schemas.openxmlformats.org/officeDocument/2006/relationships/hyperlink" Target="https://www.mathworks.com/help/images/develop-raw-camera-processing-pipeline-using-deep-learning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athworks.com/help/deeplearning/ug/pretrained-convolutional-neural-networks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volutional_neural_networ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mlr.org/papers/volume15/srivastava14a/srivastava14a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abs/1502.0316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aperswithcode.com/method/mnasne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withcode.com/method/mnasne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84A237-64A1-544C-8D8A-195156F63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CNN Architectures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5C979-E9ED-B943-A3C9-D457846652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Image Recognition</a:t>
            </a:r>
          </a:p>
          <a:p>
            <a:r>
              <a:rPr lang="en-US" dirty="0"/>
              <a:t>Matt Boutell</a:t>
            </a:r>
          </a:p>
        </p:txBody>
      </p:sp>
      <p:pic>
        <p:nvPicPr>
          <p:cNvPr id="2" name="Picture 1" descr="Chart, box and whisker chart&#10;&#10;Description automatically generated">
            <a:extLst>
              <a:ext uri="{FF2B5EF4-FFF2-40B4-BE49-F238E27FC236}">
                <a16:creationId xmlns:a16="http://schemas.microsoft.com/office/drawing/2014/main" id="{4A8E1FC4-3ADF-BE3F-A72A-F3C6A9410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397" y="3331597"/>
            <a:ext cx="2633930" cy="18119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400" dirty="0">
                <a:solidFill>
                  <a:srgbClr val="7F1416"/>
                </a:solidFill>
              </a:rPr>
              <a:t>Defining a non-sequential model (one residual connection)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379590" y="1097510"/>
            <a:ext cx="3948570" cy="2970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900" b="1" dirty="0"/>
              <a:t>MATLAB: Sequential-&gt;(graph)</a:t>
            </a:r>
            <a:r>
              <a:rPr lang="en-US" sz="900" dirty="0"/>
              <a:t>	</a:t>
            </a:r>
          </a:p>
          <a:p>
            <a:pPr>
              <a:spcBef>
                <a:spcPts val="0"/>
              </a:spcBef>
            </a:pP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layers = [</a:t>
            </a:r>
          </a:p>
          <a:p>
            <a:pPr>
              <a:spcBef>
                <a:spcPts val="0"/>
              </a:spcBef>
            </a:pP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US" sz="9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imageInputLayer</a:t>
            </a: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([28 28 1]) </a:t>
            </a:r>
          </a:p>
          <a:p>
            <a:pPr>
              <a:spcBef>
                <a:spcPts val="0"/>
              </a:spcBef>
            </a:pP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convolution2dLayer(3,16,'Padding',1)</a:t>
            </a:r>
          </a:p>
          <a:p>
            <a:pPr>
              <a:spcBef>
                <a:spcPts val="0"/>
              </a:spcBef>
            </a:pP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US" sz="9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reluLayer</a:t>
            </a:r>
            <a:r>
              <a:rPr lang="en-US" sz="900" b="1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('Name', 'relu_1')</a:t>
            </a: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maxPooling2dLayer(2,'Stride',2) </a:t>
            </a:r>
          </a:p>
          <a:p>
            <a:pPr>
              <a:spcBef>
                <a:spcPts val="0"/>
              </a:spcBef>
            </a:pP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convolution2dLayer(3,32,'Padding',1)</a:t>
            </a:r>
          </a:p>
          <a:p>
            <a:pPr>
              <a:spcBef>
                <a:spcPts val="0"/>
              </a:spcBef>
            </a:pP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US" sz="900" dirty="0" err="1">
                <a:solidFill>
                  <a:schemeClr val="tx1"/>
                </a:solidFill>
                <a:latin typeface="Menlo" panose="020B0609030804020204" pitchFamily="49" charset="0"/>
              </a:rPr>
              <a:t>reluLayer</a:t>
            </a:r>
            <a:endParaRPr lang="en-US" sz="900" dirty="0">
              <a:solidFill>
                <a:schemeClr val="tx1"/>
              </a:solidFill>
              <a:latin typeface="Menlo" panose="020B06090308040202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Menlo" panose="020B0609030804020204" pitchFamily="49" charset="0"/>
              </a:rPr>
              <a:t>  </a:t>
            </a:r>
            <a:r>
              <a:rPr lang="en-US" sz="900" b="1" dirty="0" err="1">
                <a:solidFill>
                  <a:schemeClr val="tx1"/>
                </a:solidFill>
                <a:latin typeface="Menlo" panose="020B0609030804020204" pitchFamily="49" charset="0"/>
              </a:rPr>
              <a:t>additionLayer</a:t>
            </a: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(2,'Name','add') </a:t>
            </a:r>
          </a:p>
          <a:p>
            <a:pPr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Menlo" panose="020B0609030804020204" pitchFamily="49" charset="0"/>
              </a:rPr>
              <a:t>  </a:t>
            </a:r>
            <a:r>
              <a:rPr lang="en-US" sz="900" dirty="0" err="1">
                <a:solidFill>
                  <a:schemeClr val="tx1"/>
                </a:solidFill>
                <a:latin typeface="Menlo" panose="020B0609030804020204" pitchFamily="49" charset="0"/>
              </a:rPr>
              <a:t>fullyConnectedLayer</a:t>
            </a:r>
            <a:r>
              <a:rPr lang="en-US" sz="900" dirty="0">
                <a:solidFill>
                  <a:schemeClr val="tx1"/>
                </a:solidFill>
                <a:latin typeface="Menlo" panose="020B0609030804020204" pitchFamily="49" charset="0"/>
              </a:rPr>
              <a:t>(10)</a:t>
            </a:r>
          </a:p>
          <a:p>
            <a:pPr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Menlo" panose="020B0609030804020204" pitchFamily="49" charset="0"/>
              </a:rPr>
              <a:t>  </a:t>
            </a:r>
            <a:r>
              <a:rPr lang="en-US" sz="900" dirty="0" err="1">
                <a:solidFill>
                  <a:schemeClr val="tx1"/>
                </a:solidFill>
                <a:latin typeface="Menlo" panose="020B0609030804020204" pitchFamily="49" charset="0"/>
              </a:rPr>
              <a:t>softmaxLayer</a:t>
            </a:r>
            <a:endParaRPr lang="en-US" sz="900" dirty="0">
              <a:solidFill>
                <a:schemeClr val="tx1"/>
              </a:solidFill>
              <a:latin typeface="Menlo" panose="020B06090308040202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US" sz="9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classificationLayer</a:t>
            </a:r>
            <a:endParaRPr lang="en-US" sz="900" b="0" dirty="0">
              <a:solidFill>
                <a:schemeClr val="tx1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pPr>
              <a:spcBef>
                <a:spcPts val="0"/>
              </a:spcBef>
            </a:pPr>
            <a:r>
              <a:rPr lang="en-US" sz="900" b="1" dirty="0" err="1">
                <a:solidFill>
                  <a:schemeClr val="tx1"/>
                </a:solidFill>
                <a:latin typeface="Menlo" panose="020B0609030804020204" pitchFamily="49" charset="0"/>
              </a:rPr>
              <a:t>lgraph</a:t>
            </a: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 = </a:t>
            </a:r>
            <a:r>
              <a:rPr lang="en-US" sz="900" b="1" dirty="0" err="1">
                <a:solidFill>
                  <a:schemeClr val="tx1"/>
                </a:solidFill>
                <a:latin typeface="Menlo" panose="020B0609030804020204" pitchFamily="49" charset="0"/>
              </a:rPr>
              <a:t>layerGraph</a:t>
            </a: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(layers);</a:t>
            </a:r>
          </a:p>
          <a:p>
            <a:pPr>
              <a:spcBef>
                <a:spcPts val="0"/>
              </a:spcBef>
            </a:pPr>
            <a:r>
              <a:rPr lang="en-US" sz="900" b="1" dirty="0" err="1">
                <a:solidFill>
                  <a:schemeClr val="tx1"/>
                </a:solidFill>
                <a:latin typeface="Menlo" panose="020B0609030804020204" pitchFamily="49" charset="0"/>
              </a:rPr>
              <a:t>skipConv</a:t>
            </a: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 = convolution2dLayer(</a:t>
            </a:r>
            <a:b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</a:b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1,32,'Stride',2,'Name','skipConv’); </a:t>
            </a:r>
          </a:p>
          <a:p>
            <a:pPr>
              <a:spcBef>
                <a:spcPts val="0"/>
              </a:spcBef>
            </a:pPr>
            <a:r>
              <a:rPr lang="en-US" sz="900" b="1" dirty="0" err="1">
                <a:solidFill>
                  <a:schemeClr val="tx1"/>
                </a:solidFill>
                <a:latin typeface="Menlo" panose="020B0609030804020204" pitchFamily="49" charset="0"/>
              </a:rPr>
              <a:t>lgraph</a:t>
            </a: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 = </a:t>
            </a:r>
            <a:r>
              <a:rPr lang="en-US" sz="900" b="1" dirty="0" err="1">
                <a:solidFill>
                  <a:schemeClr val="tx1"/>
                </a:solidFill>
                <a:latin typeface="Menlo" panose="020B0609030804020204" pitchFamily="49" charset="0"/>
              </a:rPr>
              <a:t>addLayers</a:t>
            </a: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(</a:t>
            </a:r>
            <a:r>
              <a:rPr lang="en-US" sz="900" b="1" dirty="0" err="1">
                <a:solidFill>
                  <a:schemeClr val="tx1"/>
                </a:solidFill>
                <a:latin typeface="Menlo" panose="020B0609030804020204" pitchFamily="49" charset="0"/>
              </a:rPr>
              <a:t>lgraph,skipConv</a:t>
            </a: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en-US" sz="900" b="1" dirty="0" err="1">
                <a:solidFill>
                  <a:schemeClr val="tx1"/>
                </a:solidFill>
                <a:latin typeface="Menlo" panose="020B0609030804020204" pitchFamily="49" charset="0"/>
              </a:rPr>
              <a:t>lgraph</a:t>
            </a: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 = </a:t>
            </a:r>
            <a:r>
              <a:rPr lang="en-US" sz="900" b="1" dirty="0" err="1">
                <a:solidFill>
                  <a:schemeClr val="tx1"/>
                </a:solidFill>
                <a:latin typeface="Menlo" panose="020B0609030804020204" pitchFamily="49" charset="0"/>
              </a:rPr>
              <a:t>connectLayers</a:t>
            </a: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(lgraph,'relu_1','skipConv’); </a:t>
            </a:r>
          </a:p>
          <a:p>
            <a:pPr>
              <a:spcBef>
                <a:spcPts val="0"/>
              </a:spcBef>
            </a:pPr>
            <a:r>
              <a:rPr lang="en-US" sz="900" b="1" dirty="0" err="1">
                <a:solidFill>
                  <a:schemeClr val="tx1"/>
                </a:solidFill>
                <a:latin typeface="Menlo" panose="020B0609030804020204" pitchFamily="49" charset="0"/>
              </a:rPr>
              <a:t>lgraph</a:t>
            </a: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 = </a:t>
            </a:r>
            <a:r>
              <a:rPr lang="en-US" sz="900" b="1" dirty="0" err="1">
                <a:solidFill>
                  <a:schemeClr val="tx1"/>
                </a:solidFill>
                <a:latin typeface="Menlo" panose="020B0609030804020204" pitchFamily="49" charset="0"/>
              </a:rPr>
              <a:t>connectLayers</a:t>
            </a: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(</a:t>
            </a:r>
            <a:r>
              <a:rPr lang="en-US" sz="900" b="1" dirty="0" err="1">
                <a:solidFill>
                  <a:schemeClr val="tx1"/>
                </a:solidFill>
                <a:latin typeface="Menlo" panose="020B0609030804020204" pitchFamily="49" charset="0"/>
              </a:rPr>
              <a:t>lgraph</a:t>
            </a: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,'</a:t>
            </a:r>
            <a:r>
              <a:rPr lang="en-US" sz="900" b="1" dirty="0" err="1">
                <a:solidFill>
                  <a:schemeClr val="tx1"/>
                </a:solidFill>
                <a:latin typeface="Menlo" panose="020B0609030804020204" pitchFamily="49" charset="0"/>
              </a:rPr>
              <a:t>skipConv</a:t>
            </a:r>
            <a: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  <a:t>','add/in2’);</a:t>
            </a:r>
            <a:br>
              <a:rPr lang="en-US" sz="900" b="1" dirty="0">
                <a:solidFill>
                  <a:schemeClr val="tx1"/>
                </a:solidFill>
                <a:latin typeface="Menlo" panose="020B0609030804020204" pitchFamily="49" charset="0"/>
              </a:rPr>
            </a:br>
            <a:endParaRPr lang="en-US" sz="900" b="1" dirty="0">
              <a:solidFill>
                <a:schemeClr val="tx1"/>
              </a:solidFill>
              <a:latin typeface="Menlo" panose="020B06090308040202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  <a:hlinkClick r:id="rId3"/>
              </a:rPr>
              <a:t>https://www.mathworks.com/help/</a:t>
            </a:r>
            <a:r>
              <a:rPr lang="en-US" sz="9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  <a:hlinkClick r:id="rId3"/>
              </a:rPr>
              <a:t>deeplearning</a:t>
            </a: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  <a:hlinkClick r:id="rId3"/>
              </a:rPr>
              <a:t>/ref/nnet.cnn.layergraph.html</a:t>
            </a:r>
            <a:r>
              <a:rPr lang="en-US" sz="9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sz="900" b="0" dirty="0">
              <a:solidFill>
                <a:schemeClr val="tx1"/>
              </a:solidFill>
              <a:effectLst/>
              <a:latin typeface="Menlo" panose="020B0609030804020204" pitchFamily="49" charset="0"/>
            </a:endParaRPr>
          </a:p>
          <a:p>
            <a:pPr>
              <a:spcBef>
                <a:spcPts val="0"/>
              </a:spcBef>
            </a:pPr>
            <a:endParaRPr lang="en-US" sz="900" dirty="0">
              <a:solidFill>
                <a:schemeClr val="tx1"/>
              </a:solidFill>
              <a:effectLst/>
              <a:latin typeface="Menl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E26E08-D617-D2E1-244E-A894655610D1}"/>
              </a:ext>
            </a:extLst>
          </p:cNvPr>
          <p:cNvSpPr txBox="1"/>
          <p:nvPr/>
        </p:nvSpPr>
        <p:spPr>
          <a:xfrm>
            <a:off x="4452730" y="1127073"/>
            <a:ext cx="1022875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b="1" dirty="0" err="1"/>
              <a:t>Keras</a:t>
            </a:r>
            <a:r>
              <a:rPr lang="en-US" sz="1100" b="1" dirty="0"/>
              <a:t>: Sequential-&gt;Functional API</a:t>
            </a:r>
            <a:endParaRPr lang="en-US" sz="1100" b="1" dirty="0">
              <a:solidFill>
                <a:schemeClr val="tx1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def 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define_model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():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# From Deep Learning with Python, 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ch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8.1.2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# Dimensions are for MNIST digit recognition: 28x28 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greayscale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inputs, 10 outputs (digits 0-9) 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inputs = 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keras.Input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(shape=(28, 28, 1))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x = layers.Conv2D(filters=32, 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kernel_size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=3, activation="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relu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")(inputs)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US" sz="1100" b="1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mp</a:t>
            </a:r>
            <a:r>
              <a:rPr lang="en-US" sz="1100" b="1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= layers.MaxPooling2D(</a:t>
            </a:r>
            <a:r>
              <a:rPr lang="en-US" sz="110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pool_size</a:t>
            </a:r>
            <a:r>
              <a:rPr lang="en-US" sz="110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=2)(x)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x = layers.Conv2D(filters=64, 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kernel_size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=3, activation="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relu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")(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mp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x = layers.MaxPooling2D(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pool_size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=2)(x)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x = layers.Conv2D(filters=128, 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kernel_size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=3, activation="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relu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")(x)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x = layers.MaxPooling2D(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pool_size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=2)(x)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US" sz="1100" b="1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x = </a:t>
            </a:r>
            <a:r>
              <a:rPr lang="en-US" sz="1100" b="1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layers.Add</a:t>
            </a:r>
            <a:r>
              <a:rPr lang="en-US" sz="1100" b="1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()([</a:t>
            </a:r>
            <a:r>
              <a:rPr lang="en-US" sz="1100" b="1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x,</a:t>
            </a:r>
            <a:r>
              <a:rPr lang="en-US" sz="1100" b="1" dirty="0" err="1">
                <a:solidFill>
                  <a:schemeClr val="tx1"/>
                </a:solidFill>
                <a:latin typeface="Menlo" panose="020B0609030804020204" pitchFamily="49" charset="0"/>
              </a:rPr>
              <a:t>mp</a:t>
            </a:r>
            <a:r>
              <a:rPr lang="en-US" sz="1100" b="1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x = 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layers.Flatten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()(x)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outputs = 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layers.Dense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(10, activation="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softmax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")(x)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model = 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keras.Model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(inputs=inputs, outputs=outputs)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opt = SGD(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learning_rate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=0.01, momentum=0.9)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model.compile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(optimizer=opt, loss='</a:t>
            </a:r>
            <a:r>
              <a:rPr lang="en-US" sz="1100" b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categorical_crossentropy</a:t>
            </a:r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', metrics=['accuracy’])</a:t>
            </a:r>
          </a:p>
          <a:p>
            <a:r>
              <a:rPr lang="en-US" sz="1100" b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 return model</a:t>
            </a:r>
          </a:p>
          <a:p>
            <a:r>
              <a:rPr lang="en-US" sz="1100" dirty="0">
                <a:solidFill>
                  <a:schemeClr val="tx1"/>
                </a:solidFill>
                <a:hlinkClick r:id="rId4"/>
              </a:rPr>
              <a:t>https://stackoverflow.com/questions/64792460/how-to-code-a-residual-block-using-two-layers-of-a-basic-cnn-algorithm-built-wit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90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a different problem: classifying each image </a:t>
            </a:r>
            <a:r>
              <a:rPr lang="en-US" i="1" dirty="0"/>
              <a:t>pixel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0403" y="2937349"/>
            <a:ext cx="6655324" cy="1351004"/>
          </a:xfrm>
        </p:spPr>
        <p:txBody>
          <a:bodyPr/>
          <a:lstStyle/>
          <a:p>
            <a:r>
              <a:rPr lang="en-US" dirty="0"/>
              <a:t>Segmented HeLa Cells: colors are predicted regions (yellow borders are truth)</a:t>
            </a:r>
          </a:p>
          <a:p>
            <a:r>
              <a:rPr lang="en-US" dirty="0"/>
              <a:t>Known as </a:t>
            </a:r>
            <a:r>
              <a:rPr lang="en-US" b="1" dirty="0"/>
              <a:t>semantic segmentation</a:t>
            </a:r>
            <a:r>
              <a:rPr lang="en-US" dirty="0"/>
              <a:t>. You did on fruit finder! Labels = {apple, orange, banana, none}.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E186D-6A0A-A6D5-E88A-D242B00BD2CA}"/>
              </a:ext>
            </a:extLst>
          </p:cNvPr>
          <p:cNvSpPr txBox="1"/>
          <p:nvPr/>
        </p:nvSpPr>
        <p:spPr>
          <a:xfrm>
            <a:off x="3502355" y="4656842"/>
            <a:ext cx="358083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HeLa = human cell line from Henrietta Lacks </a:t>
            </a:r>
            <a:br>
              <a:rPr lang="en-US" sz="1050" dirty="0"/>
            </a:br>
            <a:r>
              <a:rPr lang="en-US" sz="1050" dirty="0"/>
              <a:t>U-net: </a:t>
            </a:r>
            <a:r>
              <a:rPr lang="en-US" sz="1050" dirty="0">
                <a:hlinkClick r:id="rId2"/>
              </a:rPr>
              <a:t>https://arxiv.org/pdf/1505.04597.pdf</a:t>
            </a:r>
            <a:r>
              <a:rPr lang="en-US" sz="1050" dirty="0"/>
              <a:t> 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EFD921F-118D-8320-03FA-D4D87A98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15" y="904974"/>
            <a:ext cx="4536173" cy="21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4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classify each pixel, output size = input size = an image!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04974"/>
            <a:ext cx="2685228" cy="3751868"/>
          </a:xfrm>
        </p:spPr>
        <p:txBody>
          <a:bodyPr/>
          <a:lstStyle/>
          <a:p>
            <a:pPr marL="0" indent="0"/>
            <a:r>
              <a:rPr lang="en-US" sz="1600" dirty="0"/>
              <a:t>Example: </a:t>
            </a:r>
            <a:r>
              <a:rPr lang="en-US" sz="1600" b="1" dirty="0"/>
              <a:t>U-Net</a:t>
            </a:r>
            <a:r>
              <a:rPr lang="en-US" sz="1600" dirty="0"/>
              <a:t>. 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sz="1600" dirty="0"/>
              <a:t>What is the up-conv 2x2?</a:t>
            </a:r>
          </a:p>
          <a:p>
            <a:pPr marL="0" indent="0"/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E186D-6A0A-A6D5-E88A-D242B00BD2CA}"/>
              </a:ext>
            </a:extLst>
          </p:cNvPr>
          <p:cNvSpPr txBox="1"/>
          <p:nvPr/>
        </p:nvSpPr>
        <p:spPr>
          <a:xfrm>
            <a:off x="2758552" y="4745658"/>
            <a:ext cx="46982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U-net: </a:t>
            </a:r>
            <a:r>
              <a:rPr lang="en-US" sz="1050" dirty="0">
                <a:hlinkClick r:id="rId2"/>
              </a:rPr>
              <a:t>https://arxiv.org/pdf/1505.04597.pdf</a:t>
            </a:r>
            <a:r>
              <a:rPr lang="en-US" sz="1050" dirty="0"/>
              <a:t> </a:t>
            </a:r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DA4EC732-6530-BA30-7A9E-46FE73C2A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807" y="993790"/>
            <a:ext cx="3943227" cy="27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25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Upconv</a:t>
            </a:r>
            <a:r>
              <a:rPr lang="en-US" dirty="0"/>
              <a:t> is convolution applied with spaced input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8" y="904974"/>
            <a:ext cx="3611311" cy="3751868"/>
          </a:xfrm>
        </p:spPr>
        <p:txBody>
          <a:bodyPr/>
          <a:lstStyle/>
          <a:p>
            <a:pPr marL="0" indent="0"/>
            <a:r>
              <a:rPr lang="en-US" sz="1600" dirty="0"/>
              <a:t>Key: up-conv (or “transposed </a:t>
            </a:r>
            <a:br>
              <a:rPr lang="en-US" sz="1600" dirty="0"/>
            </a:br>
            <a:r>
              <a:rPr lang="en-US" sz="1600" dirty="0"/>
              <a:t>convolution”) to </a:t>
            </a:r>
            <a:r>
              <a:rPr lang="en-US" sz="1600" dirty="0" err="1"/>
              <a:t>upsample</a:t>
            </a:r>
            <a:r>
              <a:rPr lang="en-US" sz="1600" dirty="0"/>
              <a:t> </a:t>
            </a:r>
            <a:r>
              <a:rPr lang="en-US" sz="1400" dirty="0"/>
              <a:t>blue = input, cyan = output </a:t>
            </a:r>
            <a:r>
              <a:rPr lang="en-US" sz="1400" dirty="0">
                <a:sym typeface="Wingdings" pitchFamily="2" charset="2"/>
              </a:rPr>
              <a:t></a:t>
            </a:r>
            <a:endParaRPr lang="en-US" sz="1400" dirty="0"/>
          </a:p>
          <a:p>
            <a:pPr marL="0" indent="0"/>
            <a:endParaRPr lang="en-US" sz="1600" dirty="0"/>
          </a:p>
          <a:p>
            <a:pPr marL="0" indent="0"/>
            <a:r>
              <a:rPr lang="en-US" sz="1600" dirty="0"/>
              <a:t>See </a:t>
            </a:r>
            <a:r>
              <a:rPr lang="en-US" sz="1600" dirty="0" err="1"/>
              <a:t>github</a:t>
            </a:r>
            <a:r>
              <a:rPr lang="en-US" sz="1600" dirty="0"/>
              <a:t> link below for animations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sz="1600" dirty="0"/>
              <a:t>Improved versions use 2x2 strides (instead max-pooling) in regular conv layers. (Taking top left of every 2x2 block works better for this kind of  problem.)</a:t>
            </a:r>
          </a:p>
          <a:p>
            <a:pPr marL="0" indent="0"/>
            <a:endParaRPr lang="en-US" sz="1600" dirty="0"/>
          </a:p>
          <a:p>
            <a:pPr marL="0" indent="0"/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E186D-6A0A-A6D5-E88A-D242B00BD2CA}"/>
              </a:ext>
            </a:extLst>
          </p:cNvPr>
          <p:cNvSpPr txBox="1"/>
          <p:nvPr/>
        </p:nvSpPr>
        <p:spPr>
          <a:xfrm>
            <a:off x="2886076" y="4567059"/>
            <a:ext cx="395763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Paper (</a:t>
            </a:r>
            <a:r>
              <a:rPr lang="en-US" sz="1050" dirty="0">
                <a:hlinkClick r:id="rId3"/>
              </a:rPr>
              <a:t>https://arxiv.org/pdf/1603.07285v1.pdf</a:t>
            </a:r>
            <a:r>
              <a:rPr lang="en-US" sz="1050" dirty="0"/>
              <a:t> ) with </a:t>
            </a:r>
            <a:br>
              <a:rPr lang="en-US" sz="1050" dirty="0"/>
            </a:br>
            <a:r>
              <a:rPr lang="en-US" sz="1050" dirty="0"/>
              <a:t>animations (</a:t>
            </a:r>
            <a:r>
              <a:rPr lang="en-US" sz="1050" dirty="0">
                <a:hlinkClick r:id="rId4"/>
              </a:rPr>
              <a:t>https://github.com/vdumoulin/conv_arithmetic</a:t>
            </a:r>
            <a:r>
              <a:rPr lang="en-US" sz="1050" dirty="0"/>
              <a:t> )</a:t>
            </a:r>
          </a:p>
          <a:p>
            <a:r>
              <a:rPr lang="en-US" sz="1050" dirty="0"/>
              <a:t>Slides (</a:t>
            </a:r>
            <a:r>
              <a:rPr lang="en-US" sz="1050" dirty="0">
                <a:hlinkClick r:id="rId5"/>
              </a:rPr>
              <a:t>https://cs.nyu.edu/~fergus/drafts/utexas2.pdf</a:t>
            </a:r>
            <a:r>
              <a:rPr lang="en-US" sz="1050" dirty="0"/>
              <a:t> 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71C3DF-ACBE-C96D-4FAF-728910306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056" y="993790"/>
            <a:ext cx="2489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6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identify objects, we also want bounding box location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Want to locate them with bounding boxes and give the class of each one</a:t>
            </a:r>
          </a:p>
          <a:p>
            <a:r>
              <a:rPr lang="en-US" dirty="0"/>
              <a:t>Location is numbers (__, __, __, __).</a:t>
            </a:r>
          </a:p>
          <a:p>
            <a:r>
              <a:rPr lang="en-US" dirty="0"/>
              <a:t>So not a classification problem, but ______________</a:t>
            </a:r>
          </a:p>
          <a:p>
            <a:r>
              <a:rPr lang="en-US" dirty="0"/>
              <a:t>It’s </a:t>
            </a:r>
            <a:r>
              <a:rPr lang="en-US" i="1" dirty="0"/>
              <a:t>almost </a:t>
            </a:r>
            <a:r>
              <a:rPr lang="en-US" dirty="0"/>
              <a:t>a classification net: just a different final layer </a:t>
            </a:r>
            <a:br>
              <a:rPr lang="en-US" dirty="0"/>
            </a:br>
            <a:r>
              <a:rPr lang="en-US" dirty="0"/>
              <a:t>(no </a:t>
            </a:r>
            <a:r>
              <a:rPr lang="en-US" dirty="0" err="1"/>
              <a:t>softmax</a:t>
            </a:r>
            <a:r>
              <a:rPr lang="en-US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1C628-ADA6-D595-9EB4-726F6DCC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48" y="1102360"/>
            <a:ext cx="4178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2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(2016) maps images to bounding boxes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442" y="2042212"/>
            <a:ext cx="6655324" cy="273333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Input: an image</a:t>
            </a:r>
          </a:p>
          <a:p>
            <a:r>
              <a:rPr lang="en-US" dirty="0"/>
              <a:t>24 convolutional layers</a:t>
            </a:r>
          </a:p>
          <a:p>
            <a:r>
              <a:rPr lang="en-US" dirty="0"/>
              <a:t>Output: 1470 values (7x7 grid x {2 bounding boxes / grid, each with 5 parameters (</a:t>
            </a:r>
            <a:r>
              <a:rPr lang="en-US" b="1" dirty="0" err="1"/>
              <a:t>x,y,w,h</a:t>
            </a:r>
            <a:r>
              <a:rPr lang="en-US" dirty="0" err="1"/>
              <a:t>,conf</a:t>
            </a:r>
            <a:r>
              <a:rPr lang="en-US" dirty="0"/>
              <a:t>), plus a 20 class probability map)</a:t>
            </a:r>
          </a:p>
          <a:p>
            <a:r>
              <a:rPr lang="en-US" dirty="0"/>
              <a:t>Since outputs are real-valued (and not simply labels), it is formulated as a </a:t>
            </a:r>
            <a:r>
              <a:rPr lang="en-US" b="1" dirty="0"/>
              <a:t>regression </a:t>
            </a:r>
            <a:r>
              <a:rPr lang="en-US" dirty="0"/>
              <a:t>problem.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https://arxiv.org/abs/1506.02640</a:t>
            </a:r>
            <a:r>
              <a:rPr lang="en-US" sz="11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68A3E-0D6A-0998-EC80-0BCEBAF76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556" y="904974"/>
            <a:ext cx="4894264" cy="20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57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(2016) uses a single net at once to map images to bounding boxes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573" y="2520972"/>
            <a:ext cx="6655324" cy="2254576"/>
          </a:xfrm>
        </p:spPr>
        <p:txBody>
          <a:bodyPr/>
          <a:lstStyle/>
          <a:p>
            <a:r>
              <a:rPr lang="en-US" dirty="0"/>
              <a:t>Input: an image</a:t>
            </a:r>
          </a:p>
          <a:p>
            <a:r>
              <a:rPr lang="en-US" dirty="0"/>
              <a:t>Output: 1470 values (7x7 grid x {2 bounding boxes / grid, each with 5 parameters, plus a 20 class probability map})</a:t>
            </a:r>
          </a:p>
          <a:p>
            <a:r>
              <a:rPr lang="en-US" dirty="0"/>
              <a:t>Since the bounding boxes are real-valued (and not simply labels), it is also a </a:t>
            </a:r>
            <a:r>
              <a:rPr lang="en-US" b="1" dirty="0"/>
              <a:t>regression </a:t>
            </a:r>
            <a:r>
              <a:rPr lang="en-US" dirty="0"/>
              <a:t>problem (in addition to classification).</a:t>
            </a:r>
          </a:p>
          <a:p>
            <a:r>
              <a:rPr lang="en-US" dirty="0"/>
              <a:t>It uses only 1 system, not several, so is faster.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https://arxiv.org/abs/1506.02640</a:t>
            </a:r>
            <a:r>
              <a:rPr lang="en-US" sz="11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8E773-AE51-F44E-97B6-E07A2EB6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19" y="871937"/>
            <a:ext cx="3098800" cy="200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20BAC-B677-FD4A-B408-07D518E2B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6" t="25852" r="71913" b="31887"/>
          <a:stretch/>
        </p:blipFill>
        <p:spPr>
          <a:xfrm>
            <a:off x="1314450" y="1126710"/>
            <a:ext cx="1280160" cy="1320930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C0699D8C-7517-4B4C-99DD-7C3043E9D5D8}"/>
              </a:ext>
            </a:extLst>
          </p:cNvPr>
          <p:cNvSpPr/>
          <p:nvPr/>
        </p:nvSpPr>
        <p:spPr>
          <a:xfrm rot="5400000">
            <a:off x="3132764" y="774724"/>
            <a:ext cx="1229501" cy="211633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conv layers</a:t>
            </a:r>
          </a:p>
        </p:txBody>
      </p:sp>
    </p:spTree>
    <p:extLst>
      <p:ext uri="{BB962C8B-B14F-4D97-AF65-F5344CB8AC3E}">
        <p14:creationId xmlns:p14="http://schemas.microsoft.com/office/powerpoint/2010/main" val="1654588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(2016) uses a single net at once to map images to bounding boxes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089" y="2747454"/>
            <a:ext cx="6655324" cy="1779735"/>
          </a:xfrm>
        </p:spPr>
        <p:txBody>
          <a:bodyPr/>
          <a:lstStyle/>
          <a:p>
            <a:r>
              <a:rPr lang="en-US" dirty="0" err="1"/>
              <a:t>mAP</a:t>
            </a:r>
            <a:r>
              <a:rPr lang="en-US" dirty="0"/>
              <a:t> = .634, speed = 0.022 sec/image or 45 FPS (real-time)</a:t>
            </a:r>
          </a:p>
          <a:p>
            <a:r>
              <a:rPr lang="en-US" dirty="0"/>
              <a:t>Pro: Uses whole image, not sliding window or region proposals, so can encode context (powerful, needs more training data). Generalizes across genres (like art) </a:t>
            </a:r>
          </a:p>
          <a:p>
            <a:r>
              <a:rPr lang="en-US" dirty="0"/>
              <a:t>Con: sometimes localizations are wrong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https://arxiv.org/abs/1311.2524</a:t>
            </a: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8E773-AE51-F44E-97B6-E07A2EB6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19" y="860648"/>
            <a:ext cx="3098800" cy="200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20BAC-B677-FD4A-B408-07D518E2B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6" t="25852" r="71913" b="31887"/>
          <a:stretch/>
        </p:blipFill>
        <p:spPr>
          <a:xfrm>
            <a:off x="1314450" y="1115421"/>
            <a:ext cx="1280160" cy="1320930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C0699D8C-7517-4B4C-99DD-7C3043E9D5D8}"/>
              </a:ext>
            </a:extLst>
          </p:cNvPr>
          <p:cNvSpPr/>
          <p:nvPr/>
        </p:nvSpPr>
        <p:spPr>
          <a:xfrm rot="5400000">
            <a:off x="3132764" y="763435"/>
            <a:ext cx="1229501" cy="211633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conv layers</a:t>
            </a:r>
          </a:p>
        </p:txBody>
      </p:sp>
    </p:spTree>
    <p:extLst>
      <p:ext uri="{BB962C8B-B14F-4D97-AF65-F5344CB8AC3E}">
        <p14:creationId xmlns:p14="http://schemas.microsoft.com/office/powerpoint/2010/main" val="2363185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later pushed it even further in YOLO v2 (2016)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089" y="2995813"/>
            <a:ext cx="6655324" cy="1229502"/>
          </a:xfrm>
        </p:spPr>
        <p:txBody>
          <a:bodyPr/>
          <a:lstStyle/>
          <a:p>
            <a:r>
              <a:rPr lang="en-US" dirty="0" err="1"/>
              <a:t>mAP</a:t>
            </a:r>
            <a:r>
              <a:rPr lang="en-US" dirty="0"/>
              <a:t> = 0.768, speed = 0.015 sec/image or 67 FPS (real-time)</a:t>
            </a:r>
          </a:p>
          <a:p>
            <a:r>
              <a:rPr lang="en-US" dirty="0"/>
              <a:t>Higher resolution inputs and grid, batch normalization, anchor boxes, clustering using k-means.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https://arxiv.org/abs/1612.08242</a:t>
            </a:r>
            <a:r>
              <a:rPr lang="en-US" sz="11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8E773-AE51-F44E-97B6-E07A2EB6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19" y="871937"/>
            <a:ext cx="3098800" cy="200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20BAC-B677-FD4A-B408-07D518E2B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6" t="25852" r="71913" b="31887"/>
          <a:stretch/>
        </p:blipFill>
        <p:spPr>
          <a:xfrm>
            <a:off x="1314450" y="1126710"/>
            <a:ext cx="1280160" cy="1320930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C0699D8C-7517-4B4C-99DD-7C3043E9D5D8}"/>
              </a:ext>
            </a:extLst>
          </p:cNvPr>
          <p:cNvSpPr/>
          <p:nvPr/>
        </p:nvSpPr>
        <p:spPr>
          <a:xfrm rot="5400000">
            <a:off x="3132764" y="774724"/>
            <a:ext cx="1229501" cy="211633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conv layers </a:t>
            </a:r>
          </a:p>
        </p:txBody>
      </p:sp>
    </p:spTree>
    <p:extLst>
      <p:ext uri="{BB962C8B-B14F-4D97-AF65-F5344CB8AC3E}">
        <p14:creationId xmlns:p14="http://schemas.microsoft.com/office/powerpoint/2010/main" val="114629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Watch the YOLO CVPR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CVPR = Computer Vision and Pattern Recognition, a top vision conference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https://www.youtube.com/watch?v=NM6lrxy0bxs&amp;list=PLrrmP4uhN47Y-hWs7DVfCmLwUACRigYyT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YOLO </a:t>
            </a:r>
            <a:r>
              <a:rPr lang="en-US" strike="sngStrike" dirty="0"/>
              <a:t>v7</a:t>
            </a:r>
            <a:r>
              <a:rPr lang="en-US" dirty="0"/>
              <a:t>v8 was recently released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2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394E-34FA-A93E-6FFA-DFF4A10E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architectures for image rec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5B6C8-1345-E2EC-042D-776C5DAE6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32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has pre-trained versions of many architectures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ones are in MATLAB?</a:t>
            </a:r>
          </a:p>
          <a:p>
            <a:r>
              <a:rPr lang="en-US" dirty="0"/>
              <a:t>Classification: </a:t>
            </a:r>
            <a:r>
              <a:rPr lang="en-US" dirty="0" err="1"/>
              <a:t>alexnet</a:t>
            </a:r>
            <a:r>
              <a:rPr lang="en-US" dirty="0"/>
              <a:t>, vgg16, resnet50, …</a:t>
            </a:r>
          </a:p>
          <a:p>
            <a:r>
              <a:rPr lang="en-US" dirty="0"/>
              <a:t>Segmentation: Deeplabv3plus, </a:t>
            </a:r>
            <a:r>
              <a:rPr lang="en-US" dirty="0">
                <a:hlinkClick r:id="rId2"/>
              </a:rPr>
              <a:t>U-net tutorial</a:t>
            </a:r>
            <a:endParaRPr lang="en-US" dirty="0"/>
          </a:p>
          <a:p>
            <a:r>
              <a:rPr lang="en-US" dirty="0"/>
              <a:t>YOLO: darknet53-coco, …</a:t>
            </a:r>
          </a:p>
          <a:p>
            <a:r>
              <a:rPr lang="en-US" dirty="0">
                <a:hlinkClick r:id="rId3"/>
              </a:rPr>
              <a:t>https://github.com/matlab-deep-learning/MATLAB-Deep-Learning-Model-Hub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https://www.mathworks.com/help/deeplearning/ug/pretrained-convolutional-neural-networks.html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Others: Search for or use </a:t>
            </a:r>
            <a:r>
              <a:rPr lang="en-US" dirty="0" err="1"/>
              <a:t>Keras</a:t>
            </a:r>
            <a:r>
              <a:rPr lang="en-US" dirty="0"/>
              <a:t> (python)</a:t>
            </a:r>
          </a:p>
        </p:txBody>
      </p:sp>
    </p:spTree>
    <p:extLst>
      <p:ext uri="{BB962C8B-B14F-4D97-AF65-F5344CB8AC3E}">
        <p14:creationId xmlns:p14="http://schemas.microsoft.com/office/powerpoint/2010/main" val="1260468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3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far: whole scene </a:t>
            </a:r>
            <a:r>
              <a:rPr lang="en-US" i="1" dirty="0"/>
              <a:t>classification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{Convolution/</a:t>
            </a:r>
            <a:r>
              <a:rPr lang="en-US" dirty="0" err="1"/>
              <a:t>ReLU</a:t>
            </a:r>
            <a:r>
              <a:rPr lang="en-US" dirty="0"/>
              <a:t>/pooling}*, </a:t>
            </a:r>
            <a:br>
              <a:rPr lang="en-US" dirty="0"/>
            </a:br>
            <a:r>
              <a:rPr lang="en-US" dirty="0"/>
              <a:t>then dense and </a:t>
            </a:r>
            <a:r>
              <a:rPr lang="en-US" dirty="0" err="1"/>
              <a:t>softmax</a:t>
            </a:r>
            <a:r>
              <a:rPr lang="en-US" dirty="0"/>
              <a:t> layers.</a:t>
            </a:r>
          </a:p>
          <a:p>
            <a:endParaRPr lang="en-US" dirty="0"/>
          </a:p>
          <a:p>
            <a:r>
              <a:rPr lang="en-US" dirty="0"/>
              <a:t>Examples: </a:t>
            </a:r>
            <a:r>
              <a:rPr lang="en-US" dirty="0" err="1"/>
              <a:t>LeNet</a:t>
            </a:r>
            <a:r>
              <a:rPr lang="en-US" dirty="0"/>
              <a:t>, </a:t>
            </a:r>
            <a:r>
              <a:rPr lang="en-US" dirty="0" err="1"/>
              <a:t>AlexNet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VGG16, VGG19 nets </a:t>
            </a:r>
            <a:br>
              <a:rPr lang="en-US" dirty="0"/>
            </a:br>
            <a:r>
              <a:rPr lang="en-US" dirty="0"/>
              <a:t>[</a:t>
            </a:r>
            <a:r>
              <a:rPr lang="en-US" i="1" dirty="0"/>
              <a:t>Visual Geometry Group</a:t>
            </a:r>
            <a:r>
              <a:rPr lang="en-US" dirty="0"/>
              <a:t> at Oxford]</a:t>
            </a:r>
          </a:p>
          <a:p>
            <a:endParaRPr lang="en-US" dirty="0"/>
          </a:p>
          <a:p>
            <a:r>
              <a:rPr lang="en-US" dirty="0"/>
              <a:t>VGG16 (total and blocks 1-2) to right: </a:t>
            </a:r>
          </a:p>
          <a:p>
            <a:r>
              <a:rPr lang="en-US" dirty="0"/>
              <a:t>13 convolutions in 4 blocks.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0AB8A-5527-B065-A35C-D1067970E8E5}"/>
              </a:ext>
            </a:extLst>
          </p:cNvPr>
          <p:cNvSpPr txBox="1"/>
          <p:nvPr/>
        </p:nvSpPr>
        <p:spPr>
          <a:xfrm>
            <a:off x="1899056" y="4492555"/>
            <a:ext cx="46970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/>
              <a:t>LeNet</a:t>
            </a:r>
            <a:r>
              <a:rPr lang="en-US" sz="1100" dirty="0"/>
              <a:t> vs </a:t>
            </a:r>
            <a:r>
              <a:rPr lang="en-US" sz="1100" dirty="0" err="1"/>
              <a:t>AlexNet</a:t>
            </a:r>
            <a:r>
              <a:rPr lang="en-US" sz="1100" dirty="0"/>
              <a:t>: </a:t>
            </a:r>
            <a:r>
              <a:rPr lang="en-US" sz="1100" dirty="0">
                <a:hlinkClick r:id="rId3"/>
              </a:rPr>
              <a:t>https://en.wikipedia.org/wiki/Convolutional_neural_network</a:t>
            </a: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3D2EF-B4BE-ADDB-8397-661D8389B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830" y="-4572"/>
            <a:ext cx="825170" cy="4661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420BF7-7454-FB08-8E1D-D9783F546713}"/>
              </a:ext>
            </a:extLst>
          </p:cNvPr>
          <p:cNvSpPr/>
          <p:nvPr/>
        </p:nvSpPr>
        <p:spPr>
          <a:xfrm>
            <a:off x="8318830" y="185738"/>
            <a:ext cx="825170" cy="12268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646EF3-A8D9-1036-BF9F-7D91CEAF2A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07" b="69567"/>
          <a:stretch/>
        </p:blipFill>
        <p:spPr>
          <a:xfrm>
            <a:off x="6596070" y="0"/>
            <a:ext cx="1681474" cy="285603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0653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>
                <a:solidFill>
                  <a:srgbClr val="7F1416"/>
                </a:solidFill>
              </a:rPr>
              <a:t>Newer networks use regularization layers too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973368" y="997528"/>
            <a:ext cx="7912282" cy="2202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/>
              <a:t>Reminder: One way to prevent overfitting is to stop training when validation accuracy increases (after some patience to account for noise).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Other ways are more explicit: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/>
              <a:t>	Dropout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	B</a:t>
            </a:r>
            <a:r>
              <a:rPr lang="en-US" sz="1800" dirty="0"/>
              <a:t>atch-normalization</a:t>
            </a:r>
          </a:p>
        </p:txBody>
      </p:sp>
    </p:spTree>
    <p:extLst>
      <p:ext uri="{BB962C8B-B14F-4D97-AF65-F5344CB8AC3E}">
        <p14:creationId xmlns:p14="http://schemas.microsoft.com/office/powerpoint/2010/main" val="423378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>
                <a:solidFill>
                  <a:srgbClr val="7F1416"/>
                </a:solidFill>
              </a:rPr>
              <a:t>Dropout randomly sets activations to 0.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973368" y="997528"/>
            <a:ext cx="7912282" cy="2202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/>
              <a:t>The Dropout layer randomly sets a neuron’s output to 0 with a frequency of p at each step during training time. All neurons are used at test time.</a:t>
            </a: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/>
              <a:t>The idea is that neurons can rely too much on a neighboring neuron’s output during training and removing it temporarily breaks this.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In practice, we only need drop out on dense layers, not conv layers.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B9FAB-9CAB-EA69-B410-E0B99DCB4B99}"/>
              </a:ext>
            </a:extLst>
          </p:cNvPr>
          <p:cNvSpPr txBox="1"/>
          <p:nvPr/>
        </p:nvSpPr>
        <p:spPr>
          <a:xfrm>
            <a:off x="1765205" y="4399767"/>
            <a:ext cx="4699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https://jmlr.org/papers/volume15/srivastava14a/srivastava14a.pdf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46D37-C794-23C7-9AE3-1AEECD1B5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95" y="3200399"/>
            <a:ext cx="2087336" cy="11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2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>
                <a:solidFill>
                  <a:srgbClr val="7F1416"/>
                </a:solidFill>
              </a:rPr>
              <a:t>Batch normalization averages activations across a batch</a:t>
            </a:r>
            <a:endParaRPr sz="2400" dirty="0">
              <a:solidFill>
                <a:srgbClr val="7F141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Google Shape;181;p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73368" y="997528"/>
                <a:ext cx="7912282" cy="270916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sz="1800" dirty="0"/>
                  <a:t>Consider activations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n-US" sz="1800" dirty="0"/>
                  <a:t>of a single neuron in a mini-batch with m images.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Replace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/>
                  <a:t> .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This is just standardizing the data so it has mean b and variance a – and a and b can be learned during backpropagation.</a:t>
                </a:r>
              </a:p>
              <a:p>
                <a:pPr marL="0" lvl="0" indent="0">
                  <a:buSzPts val="1100"/>
                </a:pPr>
                <a:endParaRPr lang="en-US" sz="1800" dirty="0"/>
              </a:p>
              <a:p>
                <a:pPr marL="0" lvl="0" indent="0">
                  <a:buSzPts val="1100"/>
                </a:pPr>
                <a:r>
                  <a:rPr lang="en-US" sz="1800" dirty="0"/>
                  <a:t>This has been shown to make the algorithm more stable.</a:t>
                </a: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-US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-US" sz="18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181" name="Google Shape;181;p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3368" y="997528"/>
                <a:ext cx="7912282" cy="2709167"/>
              </a:xfrm>
              <a:prstGeom prst="rect">
                <a:avLst/>
              </a:prstGeom>
              <a:blipFill>
                <a:blip r:embed="rId3"/>
                <a:stretch>
                  <a:fillRect l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8ADF4D3-20C1-9D8E-7006-880AEEEF79D6}"/>
              </a:ext>
            </a:extLst>
          </p:cNvPr>
          <p:cNvSpPr txBox="1"/>
          <p:nvPr/>
        </p:nvSpPr>
        <p:spPr>
          <a:xfrm>
            <a:off x="1603419" y="4617733"/>
            <a:ext cx="47007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https://arxiv.org/abs/1502.03167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213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 with residual connections help with vanishing gradients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8341" y="904974"/>
            <a:ext cx="3924312" cy="2745006"/>
          </a:xfrm>
        </p:spPr>
        <p:txBody>
          <a:bodyPr/>
          <a:lstStyle/>
          <a:p>
            <a:r>
              <a:rPr lang="en-US" dirty="0"/>
              <a:t>Problem with deeper networks: </a:t>
            </a:r>
            <a:br>
              <a:rPr lang="en-US" dirty="0"/>
            </a:br>
            <a:r>
              <a:rPr lang="en-US" dirty="0"/>
              <a:t>the chain rule has many terms, and if many activations close to 0 are multiplied, the product goes to 0.</a:t>
            </a:r>
          </a:p>
          <a:p>
            <a:r>
              <a:rPr lang="en-US" dirty="0"/>
              <a:t>Solution: add skip connections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r>
              <a:rPr lang="en-US" dirty="0"/>
              <a:t>Examples: </a:t>
            </a:r>
            <a:br>
              <a:rPr lang="en-US" dirty="0"/>
            </a:br>
            <a:r>
              <a:rPr lang="en-US" dirty="0" err="1"/>
              <a:t>ResNet</a:t>
            </a:r>
            <a:r>
              <a:rPr lang="en-US" dirty="0"/>
              <a:t> , </a:t>
            </a:r>
            <a:br>
              <a:rPr lang="en-US" dirty="0"/>
            </a:br>
            <a:r>
              <a:rPr lang="en-US" dirty="0" err="1"/>
              <a:t>Xception</a:t>
            </a:r>
            <a:r>
              <a:rPr lang="en-US" dirty="0"/>
              <a:t> (40 conv layers)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EfficientNet</a:t>
            </a:r>
            <a:r>
              <a:rPr lang="en-US" dirty="0"/>
              <a:t> (B0-B7; scalable)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D42E1-7961-F814-1F04-4EC6C3BEA3F1}"/>
              </a:ext>
            </a:extLst>
          </p:cNvPr>
          <p:cNvSpPr txBox="1"/>
          <p:nvPr/>
        </p:nvSpPr>
        <p:spPr>
          <a:xfrm>
            <a:off x="2243579" y="4502953"/>
            <a:ext cx="469824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ResNet</a:t>
            </a:r>
            <a:r>
              <a:rPr lang="en-US" sz="1000" dirty="0"/>
              <a:t> </a:t>
            </a:r>
            <a:r>
              <a:rPr lang="en-US" sz="1000" dirty="0">
                <a:hlinkClick r:id="rId2"/>
              </a:rPr>
              <a:t>https://arxiv.org/abs/1512.03385</a:t>
            </a:r>
          </a:p>
          <a:p>
            <a:r>
              <a:rPr lang="en-US" sz="1000" dirty="0" err="1"/>
              <a:t>EfficientNet</a:t>
            </a:r>
            <a:r>
              <a:rPr lang="en-US" sz="1000" dirty="0"/>
              <a:t> </a:t>
            </a:r>
            <a:r>
              <a:rPr lang="en-US" sz="1000" dirty="0">
                <a:hlinkClick r:id="rId2"/>
              </a:rPr>
              <a:t>https://arxiv.org/abs/1905.11946 </a:t>
            </a:r>
            <a:r>
              <a:rPr lang="en-US" sz="1000" dirty="0"/>
              <a:t>referring to</a:t>
            </a:r>
            <a:br>
              <a:rPr lang="en-US" sz="1000" dirty="0"/>
            </a:br>
            <a:r>
              <a:rPr lang="en-US" sz="1000" dirty="0">
                <a:hlinkClick r:id="rId2"/>
              </a:rPr>
              <a:t>https://paperswithcode.com/method/mnasnet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A9DFB-3AB1-12A7-E754-9B20EB240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402" y="1980967"/>
            <a:ext cx="2451100" cy="139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8EA77-043B-2867-524A-1176F08F4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068" y="0"/>
            <a:ext cx="3839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8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GradCam</a:t>
            </a:r>
            <a:r>
              <a:rPr lang="en-US" dirty="0"/>
              <a:t> Example from </a:t>
            </a:r>
            <a:r>
              <a:rPr lang="en-US" dirty="0" err="1"/>
              <a:t>EfficientNet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2C0F83-D0AD-DA8D-35DB-3E6E8AAE3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3" y="1894206"/>
            <a:ext cx="7772400" cy="115182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FA02A-8CFC-BB85-C37D-925341FB65FA}"/>
              </a:ext>
            </a:extLst>
          </p:cNvPr>
          <p:cNvSpPr txBox="1"/>
          <p:nvPr/>
        </p:nvSpPr>
        <p:spPr>
          <a:xfrm>
            <a:off x="3133867" y="4738834"/>
            <a:ext cx="46982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EfficientNet</a:t>
            </a:r>
            <a:r>
              <a:rPr lang="en-US" sz="1000" dirty="0"/>
              <a:t> </a:t>
            </a:r>
            <a:r>
              <a:rPr lang="en-US" sz="1000" dirty="0">
                <a:hlinkClick r:id="rId3"/>
              </a:rPr>
              <a:t>https://arxiv.org/abs/1905.11946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723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Wait, this isn’t a plain sequence any more?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2537460" y="951808"/>
            <a:ext cx="6412208" cy="2202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S</a:t>
            </a:r>
            <a:r>
              <a:rPr lang="en-US" sz="1800" dirty="0"/>
              <a:t>kip-connections between layers mean the pipeline is no longer a simple sequence, but a </a:t>
            </a:r>
            <a:r>
              <a:rPr lang="en-US" sz="1800" b="1" dirty="0"/>
              <a:t>graph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1017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7D154A9B6B4745A92074A700A40869" ma:contentTypeVersion="21" ma:contentTypeDescription="Create a new document." ma:contentTypeScope="" ma:versionID="db66c5d23a1ef79ec8017d39985bdf0a">
  <xsd:schema xmlns:xsd="http://www.w3.org/2001/XMLSchema" xmlns:xs="http://www.w3.org/2001/XMLSchema" xmlns:p="http://schemas.microsoft.com/office/2006/metadata/properties" xmlns:ns1="http://schemas.microsoft.com/sharepoint/v3" xmlns:ns2="fcae3b96-bd14-4ee2-8386-a94084e60018" xmlns:ns3="56f87f42-bac6-49e2-b9d5-04744cb514ee" targetNamespace="http://schemas.microsoft.com/office/2006/metadata/properties" ma:root="true" ma:fieldsID="798ff49200ecbc8004bbf0e58bc4a3f3" ns1:_="" ns2:_="" ns3:_="">
    <xsd:import namespace="http://schemas.microsoft.com/sharepoint/v3"/>
    <xsd:import namespace="fcae3b96-bd14-4ee2-8386-a94084e60018"/>
    <xsd:import namespace="56f87f42-bac6-49e2-b9d5-04744cb514e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e3b96-bd14-4ee2-8386-a94084e60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16a427a-858a-487d-80a3-21f23792e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87f42-bac6-49e2-b9d5-04744cb51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e345d7-e916-42f7-ade4-36d8c15b0911}" ma:internalName="TaxCatchAll" ma:showField="CatchAllData" ma:web="56f87f42-bac6-49e2-b9d5-04744cb51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872349-D740-4E7E-993D-68E75E1DA0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B820C4-8D3B-42C0-8822-6D5E9721A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ae3b96-bd14-4ee2-8386-a94084e60018"/>
    <ds:schemaRef ds:uri="56f87f42-bac6-49e2-b9d5-04744cb51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18485</TotalTime>
  <Words>1600</Words>
  <Application>Microsoft Macintosh PowerPoint</Application>
  <PresentationFormat>On-screen Show (16:9)</PresentationFormat>
  <Paragraphs>161</Paragraphs>
  <Slides>21</Slides>
  <Notes>12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Menlo</vt:lpstr>
      <vt:lpstr>Tahoma</vt:lpstr>
      <vt:lpstr>Simple Light</vt:lpstr>
      <vt:lpstr>CNN Architectures</vt:lpstr>
      <vt:lpstr>Network architectures for image rec tasks</vt:lpstr>
      <vt:lpstr>So far: whole scene classification</vt:lpstr>
      <vt:lpstr>Newer networks use regularization layers too</vt:lpstr>
      <vt:lpstr>Dropout randomly sets activations to 0.</vt:lpstr>
      <vt:lpstr>Batch normalization averages activations across a batch</vt:lpstr>
      <vt:lpstr>Nets with residual connections help with vanishing gradients</vt:lpstr>
      <vt:lpstr>GradCam Example from EfficientNet</vt:lpstr>
      <vt:lpstr>Wait, this isn’t a plain sequence any more?</vt:lpstr>
      <vt:lpstr>Defining a non-sequential model (one residual connection)</vt:lpstr>
      <vt:lpstr>Consider a different problem: classifying each image pixel</vt:lpstr>
      <vt:lpstr>To classify each pixel, output size = input size = an image!</vt:lpstr>
      <vt:lpstr>Upconv is convolution applied with spaced input</vt:lpstr>
      <vt:lpstr>To identify objects, we also want bounding box location</vt:lpstr>
      <vt:lpstr>YOLO (2016) maps images to bounding boxes</vt:lpstr>
      <vt:lpstr>YOLO (2016) uses a single net at once to map images to bounding boxes</vt:lpstr>
      <vt:lpstr>YOLO (2016) uses a single net at once to map images to bounding boxes</vt:lpstr>
      <vt:lpstr>They later pushed it even further in YOLO v2 (2016)</vt:lpstr>
      <vt:lpstr>Optional: Watch the YOLO CVPR presentation</vt:lpstr>
      <vt:lpstr>MATLAB has pre-trained versions of many architectures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Boutell, Matt</cp:lastModifiedBy>
  <cp:revision>198</cp:revision>
  <dcterms:modified xsi:type="dcterms:W3CDTF">2023-07-24T16:03:20Z</dcterms:modified>
</cp:coreProperties>
</file>