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3"/>
  </p:sldMasterIdLst>
  <p:notesMasterIdLst>
    <p:notesMasterId r:id="rId77"/>
  </p:notesMasterIdLst>
  <p:sldIdLst>
    <p:sldId id="256" r:id="rId4"/>
    <p:sldId id="257" r:id="rId5"/>
    <p:sldId id="258" r:id="rId6"/>
    <p:sldId id="259" r:id="rId7"/>
    <p:sldId id="356" r:id="rId8"/>
    <p:sldId id="260" r:id="rId9"/>
    <p:sldId id="261" r:id="rId10"/>
    <p:sldId id="263" r:id="rId11"/>
    <p:sldId id="409" r:id="rId12"/>
    <p:sldId id="264" r:id="rId13"/>
    <p:sldId id="265" r:id="rId14"/>
    <p:sldId id="266" r:id="rId15"/>
    <p:sldId id="267" r:id="rId16"/>
    <p:sldId id="414" r:id="rId17"/>
    <p:sldId id="268" r:id="rId18"/>
    <p:sldId id="269" r:id="rId19"/>
    <p:sldId id="408" r:id="rId20"/>
    <p:sldId id="270" r:id="rId21"/>
    <p:sldId id="430" r:id="rId22"/>
    <p:sldId id="415" r:id="rId23"/>
    <p:sldId id="306" r:id="rId24"/>
    <p:sldId id="262" r:id="rId25"/>
    <p:sldId id="433" r:id="rId26"/>
    <p:sldId id="434" r:id="rId27"/>
    <p:sldId id="422" r:id="rId28"/>
    <p:sldId id="283" r:id="rId29"/>
    <p:sldId id="271" r:id="rId30"/>
    <p:sldId id="284" r:id="rId31"/>
    <p:sldId id="357" r:id="rId32"/>
    <p:sldId id="285" r:id="rId33"/>
    <p:sldId id="286" r:id="rId34"/>
    <p:sldId id="358" r:id="rId35"/>
    <p:sldId id="303" r:id="rId36"/>
    <p:sldId id="429" r:id="rId37"/>
    <p:sldId id="427" r:id="rId38"/>
    <p:sldId id="428" r:id="rId39"/>
    <p:sldId id="287" r:id="rId40"/>
    <p:sldId id="423" r:id="rId41"/>
    <p:sldId id="424" r:id="rId42"/>
    <p:sldId id="425" r:id="rId43"/>
    <p:sldId id="417" r:id="rId44"/>
    <p:sldId id="305" r:id="rId45"/>
    <p:sldId id="304" r:id="rId46"/>
    <p:sldId id="426" r:id="rId47"/>
    <p:sldId id="442" r:id="rId48"/>
    <p:sldId id="445" r:id="rId49"/>
    <p:sldId id="446" r:id="rId50"/>
    <p:sldId id="447" r:id="rId51"/>
    <p:sldId id="486" r:id="rId52"/>
    <p:sldId id="492" r:id="rId53"/>
    <p:sldId id="493" r:id="rId54"/>
    <p:sldId id="494" r:id="rId55"/>
    <p:sldId id="487" r:id="rId56"/>
    <p:sldId id="491" r:id="rId57"/>
    <p:sldId id="488" r:id="rId58"/>
    <p:sldId id="485" r:id="rId59"/>
    <p:sldId id="401" r:id="rId60"/>
    <p:sldId id="431" r:id="rId61"/>
    <p:sldId id="450" r:id="rId62"/>
    <p:sldId id="451" r:id="rId63"/>
    <p:sldId id="435" r:id="rId64"/>
    <p:sldId id="495" r:id="rId65"/>
    <p:sldId id="443" r:id="rId66"/>
    <p:sldId id="432" r:id="rId67"/>
    <p:sldId id="448" r:id="rId68"/>
    <p:sldId id="436" r:id="rId69"/>
    <p:sldId id="449" r:id="rId70"/>
    <p:sldId id="444" r:id="rId71"/>
    <p:sldId id="484" r:id="rId72"/>
    <p:sldId id="438" r:id="rId73"/>
    <p:sldId id="440" r:id="rId74"/>
    <p:sldId id="439" r:id="rId75"/>
    <p:sldId id="441" r:id="rId7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1416"/>
    <a:srgbClr val="666666"/>
    <a:srgbClr val="FF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5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51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e20010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e20010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0bf6d0e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0bf6d0e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917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a2f284e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d5a2f284e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TODO: Bring in more visualizations (even from MATLAB)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0715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0bf6d0e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c0bf6d0e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g(x)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\begin{cases}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x  \text{ if } x &gt;= 0\\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0 \text{ otherwise }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\end{cases}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94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0bf6d0e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c0bf6d0e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6508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24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3551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0bf6d0e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c0bf6d0e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4690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5a2f28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d5a2f28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6542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810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991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c0bf6d0e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2c0bf6d0e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127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c0bf6d0ec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c0bf6d0ec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9205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5a2f284e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5a2f284e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767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d5a2f284e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d5a2f284e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151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d5a2f284e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d5a2f284e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5330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0bf6d0e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0bf6d0e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4630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0bf6d0e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0bf6d0e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4876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0bf6d0e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0bf6d0e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84662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0bf6d0e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0bf6d0e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01960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d5a2f284e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d5a2f284e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2652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d5a2f284e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d5a2f284e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897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c1807f1a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2c1807f1a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case is fully connected between each layer.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Width of each layer can vary.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8677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 min) Architecture: Conv net, will discuss filter banks, nonlinear activation, max-pooling, classification, and that learned filters are . [The most purely-ML technical part of the talk, so I'll want to dwell here longest, relating it to successful use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ConvNets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image recognition] Filter banks learn things like smoothing, 1D, 2D.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6F461B-CADE-474A-9077-734B1BF659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31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 min) Architecture: Conv net, will discuss filter banks, nonlinear activation, max-pooling, classification, and that learned filters are . [The most purely-ML technical part of the talk, so I'll want to dwell here longest, relating it to successful use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ConvNets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image recognition] Filter banks learn things like smoothing, 1D, 2D.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6F461B-CADE-474A-9077-734B1BF659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601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779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5583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62947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86320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2421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0bf6d0e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0bf6d0ec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3239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083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/abs/1311.2524</a:t>
            </a:r>
          </a:p>
        </p:txBody>
      </p:sp>
    </p:spTree>
    <p:extLst>
      <p:ext uri="{BB962C8B-B14F-4D97-AF65-F5344CB8AC3E}">
        <p14:creationId xmlns:p14="http://schemas.microsoft.com/office/powerpoint/2010/main" val="34906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d5a2f284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d5a2f284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536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d5a2f284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d5a2f284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36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0bf6d0e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c0bf6d0e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7481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0bf6d0e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c0bf6d0e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399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0bf6d0ec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0bf6d0ec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85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0bf6d0e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c0bf6d0e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053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2742345" y="1583342"/>
            <a:ext cx="590718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000" b="0" i="0" u="none" strike="noStrike" cap="none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dirty="0"/>
              <a:t>Unit name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B3CE7D-C353-2D42-81F4-C509A29F3F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742344" y="2848186"/>
            <a:ext cx="5907186" cy="914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666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Image Recognition</a:t>
            </a:r>
          </a:p>
          <a:p>
            <a:pPr lvl="0"/>
            <a:r>
              <a:rPr lang="en-US" dirty="0"/>
              <a:t>Matt Boutell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Section heade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7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Lesson title</a:t>
            </a:r>
            <a:endParaRPr dirty="0"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2226038" y="1125199"/>
            <a:ext cx="6460761" cy="346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153748" y="0"/>
            <a:ext cx="8836503" cy="904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79" y="904974"/>
            <a:ext cx="6655324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two colum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26243" y="0"/>
            <a:ext cx="8672660" cy="82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2400" b="0">
                <a:solidFill>
                  <a:srgbClr val="7F14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 hasCustomPrompt="1"/>
          </p:nvPr>
        </p:nvSpPr>
        <p:spPr>
          <a:xfrm>
            <a:off x="2243580" y="904974"/>
            <a:ext cx="3219997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0E5321B1-B92A-614B-A785-79694DBAECE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563401" y="903369"/>
            <a:ext cx="3335501" cy="3751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r>
              <a:rPr lang="en-US" dirty="0"/>
              <a:t>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268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EA1693E-3F62-564F-A354-5126C81FBEA4}" type="datetimeFigureOut">
              <a:rPr lang="en-US" smtClean="0"/>
              <a:t>7/24/23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B50C7D-9820-A147-8F52-895ACB75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User">
            <a:extLst>
              <a:ext uri="{FF2B5EF4-FFF2-40B4-BE49-F238E27FC236}">
                <a16:creationId xmlns:a16="http://schemas.microsoft.com/office/drawing/2014/main" id="{98A81EB7-4700-FE4A-AD0D-60D5815549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9382" y="1766085"/>
            <a:ext cx="2644399" cy="388453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49" r:id="rId3"/>
    <p:sldLayoutId id="2147483651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mathworks.com/discovery/convolutional-neural-network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google.com/presentation/d/15Lm6_LTtWnWp1HRPQ6loI3vN55EKNOUi8hOSUypsFw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en.wikipedia.org/w/index.php?curid=4881727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Max_pooling.png#filelink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athworks.com/help/deeplearning/deep-networks-for-images.html?s_tid=CRUX_lftnav" TargetMode="External"/><Relationship Id="rId4" Type="http://schemas.openxmlformats.org/officeDocument/2006/relationships/hyperlink" Target="https://www.mathworks.com/help/deeplearning/ug/layers-of-a-convolutional-neural-network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eplearningbook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oloclub.github.io/cnn-explainer/#article-convolutio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athworks.com/help/deeplearning/deep-networks-for-images.html?s_tid=CRUX_lftnav" TargetMode="External"/><Relationship Id="rId4" Type="http://schemas.openxmlformats.org/officeDocument/2006/relationships/hyperlink" Target="https://www.mathworks.com/help/deeplearning/ug/layers-of-a-convolutional-neural-network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x.shu.edu.tw/~purplewoo/Literature/!DataAnalysis/three%20activation%20functions.files/NN1.gi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help/deeplearning/ug/create-simple-deep-learning-network-for-classification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works.com/help/releases/R2017b/nnet/deep-learning-image-classification.html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msacl.org/view_abstract/view_abstract_in_program.php?id=722&amp;event=2019%20US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debuggercafe.com/visualizing-filters-and-feature-maps-in-convolutional-neural-networks-using-pytorch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earning.oreilly.com/library/view/deep-learning-with/9781617296864/Text/09.xhtml#heading_id_13" TargetMode="Externa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.oreilly.com/library/view/deep-learning-with/9781617296864/Text/09.xhtml#heading_id_13" TargetMode="External"/><Relationship Id="rId2" Type="http://schemas.openxmlformats.org/officeDocument/2006/relationships/hyperlink" Target="https://colab.research.google.com/github/fchollet/deep-learning-with-python-notebooks/blob/master/chapter09_part03_interpreting-what-convnets-learn.ipynb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610.02391" TargetMode="Externa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learning.oreilly.com/library/view/deep-learning-with/9781617296864/Text/09.xhtml#heading_id_13" TargetMode="Externa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arning.oreilly.com/library/view/deep-learning-with/9781617296864/Text/09.xhtml#heading_id_13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volutional_neural_network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jmlr.org/papers/volume15/srivastava14a/srivastava14a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Geeks_Lab/aibigdata-lab-2016-transfer-learn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1502.03167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aperswithcode.com/method/mnasne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method/mnasne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help/deeplearning/ref/nnet.cnn.layergraph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tackoverflow.com/questions/64792460/how-to-code-a-residual-block-using-two-layers-of-a-basic-cnn-algorithm-built-wit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arxiv.org/pdf/1505.04597.pdf" TargetMode="Externa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rxiv.org/pdf/1505.04597.pdf" TargetMode="Externa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3.07285v1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hyperlink" Target="https://cs.nyu.edu/~fergus/drafts/utexas2.pdf" TargetMode="External"/><Relationship Id="rId4" Type="http://schemas.openxmlformats.org/officeDocument/2006/relationships/hyperlink" Target="https://github.com/vdumoulin/conv_arithmetic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640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thworks.com/discovery/convolutional-neural-network.html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tlab-deep-learning/MATLAB-Deep-Learning-Model-Hub" TargetMode="External"/><Relationship Id="rId2" Type="http://schemas.openxmlformats.org/officeDocument/2006/relationships/hyperlink" Target="https://www.mathworks.com/help/images/develop-raw-camera-processing-pipeline-using-deep-learning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thworks.com/help/deeplearning/ug/pretrained-convolutional-neural-networks.html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thworks.com/discovery/convolutional-neural-network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4790650" y="4635175"/>
            <a:ext cx="4353300" cy="50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84A237-64A1-544C-8D8A-195156F63F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and </a:t>
            </a:r>
            <a:br>
              <a:rPr lang="en-US" dirty="0"/>
            </a:br>
            <a:r>
              <a:rPr lang="en-US" dirty="0"/>
              <a:t>Convolutional Neural Networks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25C979-E9ED-B943-A3C9-D4578466529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Image Recognition</a:t>
            </a:r>
          </a:p>
          <a:p>
            <a:r>
              <a:rPr lang="en-US" dirty="0"/>
              <a:t>Matt Boutell</a:t>
            </a:r>
          </a:p>
        </p:txBody>
      </p:sp>
      <p:pic>
        <p:nvPicPr>
          <p:cNvPr id="6" name="Google Shape;30;p8">
            <a:extLst>
              <a:ext uri="{FF2B5EF4-FFF2-40B4-BE49-F238E27FC236}">
                <a16:creationId xmlns:a16="http://schemas.microsoft.com/office/drawing/2014/main" id="{DD56DF6F-EA9C-F84F-8DAA-361892E41A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3515205"/>
            <a:ext cx="4114801" cy="115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4F242F-0AC4-1F4E-9A41-121AC0276BB6}"/>
              </a:ext>
            </a:extLst>
          </p:cNvPr>
          <p:cNvSpPr/>
          <p:nvPr/>
        </p:nvSpPr>
        <p:spPr>
          <a:xfrm>
            <a:off x="4496816" y="478155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800" u="sng" dirty="0">
                <a:solidFill>
                  <a:schemeClr val="hlink"/>
                </a:solidFill>
                <a:hlinkClick r:id="rId4"/>
              </a:rPr>
              <a:t>Image Credit: </a:t>
            </a:r>
            <a:r>
              <a:rPr lang="en" sz="800" u="sng" dirty="0">
                <a:solidFill>
                  <a:schemeClr val="hlink"/>
                </a:solidFill>
                <a:hlinkClick r:id="rId4"/>
              </a:rPr>
              <a:t>https://www.mathworks.com/discovery/convolutional-neural-network.html</a:t>
            </a:r>
            <a:r>
              <a:rPr lang="en" sz="80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Convolution of filters with input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627500" y="922225"/>
            <a:ext cx="7261278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The network learns what weights to use from data</a:t>
            </a:r>
            <a:endParaRPr sz="1800" dirty="0"/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775" y="1829825"/>
            <a:ext cx="4400550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2261062" y="4735575"/>
            <a:ext cx="4479063" cy="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AJ Piergiovanni, CSSE463 Guest Lecture </a:t>
            </a: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https://docs.google.com/presentation/d/15Lm6_LTtWnWp1HRPQ6loI3vN55EKNOUi8hOSUypsFw8/</a:t>
            </a: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73559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Convolution of filters with input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627499" y="922225"/>
            <a:ext cx="6671075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en-US" dirty="0"/>
              <a:t>The network learns what weights to use from data</a:t>
            </a:r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775" y="1829825"/>
            <a:ext cx="4400550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7775" y="1829825"/>
            <a:ext cx="4400550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75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Convolution of filters with input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1"/>
          </p:nvPr>
        </p:nvSpPr>
        <p:spPr>
          <a:xfrm>
            <a:off x="627500" y="922225"/>
            <a:ext cx="825815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100"/>
            </a:pPr>
            <a:r>
              <a:rPr lang="en-US" dirty="0"/>
              <a:t>The network learns what weights to use from data</a:t>
            </a:r>
            <a:r>
              <a:rPr lang="en" sz="1800" dirty="0"/>
              <a:t>. </a:t>
            </a:r>
            <a:r>
              <a:rPr lang="en" sz="1400" dirty="0"/>
              <a:t>A set of 3x3 weights must be learned for each filter</a:t>
            </a:r>
            <a:r>
              <a:rPr lang="en-US" sz="1400" dirty="0"/>
              <a:t>. But the same 3x3 filter connects every 3x3 patch in the first layer with every corresponding neuron in the next layer. W</a:t>
            </a:r>
            <a:r>
              <a:rPr lang="en" sz="1400" dirty="0"/>
              <a:t>e usually have 10</a:t>
            </a:r>
            <a:r>
              <a:rPr lang="en-US" sz="1400" dirty="0"/>
              <a:t>-100</a:t>
            </a:r>
            <a:r>
              <a:rPr lang="en" sz="1400" dirty="0"/>
              <a:t> </a:t>
            </a:r>
            <a:r>
              <a:rPr lang="en-US" sz="1400" dirty="0"/>
              <a:t>such </a:t>
            </a:r>
            <a:r>
              <a:rPr lang="en" sz="1400" dirty="0"/>
              <a:t>filters per level.</a:t>
            </a:r>
            <a:endParaRPr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775" y="1829825"/>
            <a:ext cx="4400550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2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Convolutional layers learn familiar features</a:t>
            </a:r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body" idx="1"/>
          </p:nvPr>
        </p:nvSpPr>
        <p:spPr>
          <a:xfrm>
            <a:off x="682825" y="10132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The first layer filters learn edges and opponent colors (color edges), 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Higher level filters learn more complex features</a:t>
            </a:r>
            <a:endParaRPr sz="1800" dirty="0"/>
          </a:p>
        </p:txBody>
      </p:sp>
      <p:sp>
        <p:nvSpPr>
          <p:cNvPr id="148" name="Google Shape;148;p19"/>
          <p:cNvSpPr/>
          <p:nvPr/>
        </p:nvSpPr>
        <p:spPr>
          <a:xfrm>
            <a:off x="3892775" y="2716200"/>
            <a:ext cx="495900" cy="18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9"/>
          <p:cNvSpPr/>
          <p:nvPr/>
        </p:nvSpPr>
        <p:spPr>
          <a:xfrm>
            <a:off x="1551150" y="2716200"/>
            <a:ext cx="495900" cy="18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19"/>
          <p:cNvGrpSpPr/>
          <p:nvPr/>
        </p:nvGrpSpPr>
        <p:grpSpPr>
          <a:xfrm>
            <a:off x="7011519" y="1502542"/>
            <a:ext cx="1620900" cy="1823100"/>
            <a:chOff x="6492900" y="2944800"/>
            <a:chExt cx="1620900" cy="1823100"/>
          </a:xfrm>
        </p:grpSpPr>
        <p:grpSp>
          <p:nvGrpSpPr>
            <p:cNvPr id="151" name="Google Shape;151;p19"/>
            <p:cNvGrpSpPr/>
            <p:nvPr/>
          </p:nvGrpSpPr>
          <p:grpSpPr>
            <a:xfrm>
              <a:off x="7040488" y="3283575"/>
              <a:ext cx="525725" cy="1484325"/>
              <a:chOff x="1339600" y="3174775"/>
              <a:chExt cx="525725" cy="1484325"/>
            </a:xfrm>
          </p:grpSpPr>
          <p:pic>
            <p:nvPicPr>
              <p:cNvPr id="152" name="Google Shape;152;p19"/>
              <p:cNvPicPr preferRelativeResize="0"/>
              <p:nvPr/>
            </p:nvPicPr>
            <p:blipFill rotWithShape="1">
              <a:blip r:embed="rId3">
                <a:alphaModFix/>
              </a:blip>
              <a:srcRect l="38434" t="34374" r="37906"/>
              <a:stretch/>
            </p:blipFill>
            <p:spPr>
              <a:xfrm>
                <a:off x="1339600" y="3627725"/>
                <a:ext cx="495775" cy="103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19"/>
              <p:cNvPicPr preferRelativeResize="0"/>
              <p:nvPr/>
            </p:nvPicPr>
            <p:blipFill rotWithShape="1">
              <a:blip r:embed="rId4">
                <a:alphaModFix/>
              </a:blip>
              <a:srcRect l="40046" t="6152" r="36837" b="65764"/>
              <a:stretch/>
            </p:blipFill>
            <p:spPr>
              <a:xfrm>
                <a:off x="1369550" y="3174775"/>
                <a:ext cx="495775" cy="452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4" name="Google Shape;154;p19"/>
            <p:cNvSpPr txBox="1"/>
            <p:nvPr/>
          </p:nvSpPr>
          <p:spPr>
            <a:xfrm>
              <a:off x="6492900" y="2944800"/>
              <a:ext cx="1620900" cy="3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Example Filters</a:t>
              </a:r>
              <a:endParaRPr b="1"/>
            </a:p>
          </p:txBody>
        </p:sp>
      </p:grpSp>
      <p:pic>
        <p:nvPicPr>
          <p:cNvPr id="155" name="Google Shape;155;p19"/>
          <p:cNvPicPr preferRelativeResize="0"/>
          <p:nvPr/>
        </p:nvPicPr>
        <p:blipFill rotWithShape="1">
          <a:blip r:embed="rId5">
            <a:alphaModFix/>
          </a:blip>
          <a:srcRect b="72800"/>
          <a:stretch/>
        </p:blipFill>
        <p:spPr>
          <a:xfrm>
            <a:off x="1897913" y="1852675"/>
            <a:ext cx="4779625" cy="16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 txBox="1"/>
          <p:nvPr/>
        </p:nvSpPr>
        <p:spPr>
          <a:xfrm>
            <a:off x="2194560" y="4693150"/>
            <a:ext cx="451314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" sz="1000" dirty="0" err="1"/>
              <a:t>Kunihiko</a:t>
            </a:r>
            <a:r>
              <a:rPr lang="en" sz="1000" dirty="0"/>
              <a:t> Fukushima. “</a:t>
            </a:r>
            <a:r>
              <a:rPr lang="en" sz="1000" dirty="0" err="1"/>
              <a:t>Neocognitron</a:t>
            </a:r>
            <a:r>
              <a:rPr lang="en" sz="1000" dirty="0"/>
              <a:t>: A self-organizing neural network model for a mechanism of pattern recognition unaffected by shift in position”. 1980.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sp>
        <p:nvSpPr>
          <p:cNvPr id="157" name="Google Shape;157;p19"/>
          <p:cNvSpPr txBox="1"/>
          <p:nvPr/>
        </p:nvSpPr>
        <p:spPr>
          <a:xfrm>
            <a:off x="8748625" y="4628350"/>
            <a:ext cx="3276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326222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layers; </a:t>
            </a:r>
            <a:r>
              <a:rPr lang="en-US" dirty="0" err="1"/>
              <a:t>ReLU</a:t>
            </a:r>
            <a:r>
              <a:rPr lang="en-US" dirty="0"/>
              <a:t>, Pooling, </a:t>
            </a:r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0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 err="1"/>
              <a:t>ReLU</a:t>
            </a:r>
            <a:r>
              <a:rPr lang="en-US" dirty="0"/>
              <a:t> (Rectified Linear Unit) is one of the simplest non-linear transfer functions.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Google Shape;163;p2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03366" y="922225"/>
                <a:ext cx="3651884" cy="3770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800" dirty="0"/>
                  <a:t>Remember step and sigmoid:</a:t>
                </a:r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dirty="0"/>
                  <a:t>N</a:t>
                </a:r>
                <a:r>
                  <a:rPr lang="en-US" sz="1800" dirty="0"/>
                  <a:t>onlinearity prevents collapsing.</a:t>
                </a:r>
              </a:p>
              <a:p>
                <a:pPr marL="0" indent="0">
                  <a:buSzPts val="1100"/>
                </a:pPr>
                <a:r>
                  <a:rPr lang="en-US" dirty="0"/>
                  <a:t>Transfer function #3:</a:t>
                </a:r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b="1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b="1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800" dirty="0"/>
                  <a:t>Simple (fast). What is derivative?</a:t>
                </a:r>
              </a:p>
              <a:p>
                <a:pPr marL="0" lvl="0" indent="0">
                  <a:buSzPts val="1100"/>
                </a:pPr>
                <a:r>
                  <a:rPr lang="en-US" sz="1800" dirty="0"/>
                  <a:t>Can you re-write using max? </a:t>
                </a:r>
                <a:br>
                  <a:rPr lang="en-US" sz="1800" dirty="0"/>
                </a:b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" dirty="0"/>
                  <a:t> </a:t>
                </a:r>
                <a:r>
                  <a:rPr lang="en" sz="1600" dirty="0"/>
                  <a:t>max(______, ______)</a:t>
                </a:r>
                <a:endParaRPr sz="1800" dirty="0"/>
              </a:p>
            </p:txBody>
          </p:sp>
        </mc:Choice>
        <mc:Fallback xmlns="">
          <p:sp>
            <p:nvSpPr>
              <p:cNvPr id="163" name="Google Shape;163;p2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03366" y="922225"/>
                <a:ext cx="3651884" cy="3770700"/>
              </a:xfrm>
              <a:prstGeom prst="rect">
                <a:avLst/>
              </a:prstGeom>
              <a:blipFill>
                <a:blip r:embed="rId3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Google Shape;165;p20"/>
          <p:cNvSpPr txBox="1"/>
          <p:nvPr/>
        </p:nvSpPr>
        <p:spPr>
          <a:xfrm>
            <a:off x="3305398" y="4793833"/>
            <a:ext cx="3510566" cy="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CC0, </a:t>
            </a: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https://en.wikipedia.org/w/index.php?curid=48817276</a:t>
            </a:r>
            <a:r>
              <a:rPr lang="en" sz="1000" dirty="0"/>
              <a:t> </a:t>
            </a:r>
            <a:endParaRPr sz="1000" dirty="0"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0283" y="2767192"/>
            <a:ext cx="2578850" cy="7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35694-28B1-7B4B-8714-0FC7A711F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760" y="1447821"/>
            <a:ext cx="527908" cy="419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B2BBE-52D1-6640-BF0E-4249DD84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195" y="1458020"/>
            <a:ext cx="544203" cy="438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EF4ECF-D01E-5C48-9956-A5495F2AF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417" y="1019206"/>
            <a:ext cx="3025233" cy="23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99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Pooling fights an increase of dimensionality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72" name="Google Shape;172;p21"/>
          <p:cNvSpPr txBox="1">
            <a:spLocks noGrp="1"/>
          </p:cNvSpPr>
          <p:nvPr>
            <p:ph type="body" idx="1"/>
          </p:nvPr>
        </p:nvSpPr>
        <p:spPr>
          <a:xfrm>
            <a:off x="5634549" y="987528"/>
            <a:ext cx="3250976" cy="23947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Since we learn multiple filters at each level, the dimensionality would continue to increase. The solution is to </a:t>
            </a:r>
            <a:r>
              <a:rPr lang="en" sz="1800" i="1" dirty="0"/>
              <a:t>pool</a:t>
            </a:r>
            <a:r>
              <a:rPr lang="en" sz="1800" dirty="0"/>
              <a:t> data at each layer and </a:t>
            </a:r>
            <a:r>
              <a:rPr lang="en" sz="1800" dirty="0" err="1"/>
              <a:t>downsample</a:t>
            </a:r>
            <a:r>
              <a:rPr lang="en" sz="1800" dirty="0"/>
              <a:t>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Types:</a:t>
            </a:r>
            <a:endParaRPr sz="1800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Max-pooling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Average-pooling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Subsampling only 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</p:txBody>
      </p:sp>
      <p:pic>
        <p:nvPicPr>
          <p:cNvPr id="173" name="Google Shape;17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002" y="925714"/>
            <a:ext cx="3946899" cy="228504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1969001" y="3095675"/>
            <a:ext cx="35139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/>
              <a:t>Example of </a:t>
            </a:r>
            <a:r>
              <a:rPr lang="en" sz="1600" i="1" dirty="0"/>
              <a:t>max-pooling.</a:t>
            </a:r>
            <a:r>
              <a:rPr lang="en" sz="1600" dirty="0"/>
              <a:t> </a:t>
            </a:r>
            <a:endParaRPr sz="1600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2651760" y="4735575"/>
            <a:ext cx="404294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https://commons.wikimedia.org/wiki/File:Max_pooling.png#filelinks</a:t>
            </a: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94832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turns a layer's values into a "probability distribution"</a:t>
            </a:r>
          </a:p>
        </p:txBody>
      </p:sp>
      <p:pic>
        <p:nvPicPr>
          <p:cNvPr id="4" name="Google Shape;102;p13">
            <a:extLst>
              <a:ext uri="{FF2B5EF4-FFF2-40B4-BE49-F238E27FC236}">
                <a16:creationId xmlns:a16="http://schemas.microsoft.com/office/drawing/2014/main" id="{450BDF4B-1734-C54E-9D8C-0746F0B590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0027" t="18080"/>
          <a:stretch/>
        </p:blipFill>
        <p:spPr>
          <a:xfrm>
            <a:off x="6907762" y="992504"/>
            <a:ext cx="1936843" cy="26838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4196" y="992505"/>
            <a:ext cx="498764" cy="58898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4.3</a:t>
            </a:r>
          </a:p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1.1</a:t>
            </a:r>
          </a:p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-3.0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201C9A-0048-D046-8E83-14362860F9E4}"/>
                  </a:ext>
                </a:extLst>
              </p:cNvPr>
              <p:cNvSpPr txBox="1"/>
              <p:nvPr/>
            </p:nvSpPr>
            <p:spPr>
              <a:xfrm>
                <a:off x="2434590" y="920201"/>
                <a:ext cx="4360910" cy="4169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Which vehicle is it?</a:t>
                </a:r>
              </a:p>
              <a:p>
                <a:r>
                  <a:rPr lang="en-US" sz="1800" dirty="0"/>
                  <a:t>Car! Because </a:t>
                </a:r>
                <a:r>
                  <a:rPr lang="en-US" sz="1800" dirty="0" err="1"/>
                  <a:t>argmax</a:t>
                </a:r>
                <a:r>
                  <a:rPr lang="en-US" sz="1800" baseline="-25000" dirty="0" err="1"/>
                  <a:t>i</a:t>
                </a:r>
                <a:r>
                  <a:rPr lang="en-US" sz="1800" dirty="0"/>
                  <a:t>(</a:t>
                </a:r>
                <a:r>
                  <a:rPr lang="en-US" sz="1800" dirty="0" err="1"/>
                  <a:t>out</a:t>
                </a:r>
                <a:r>
                  <a:rPr lang="en-US" sz="1800" baseline="-25000" dirty="0" err="1"/>
                  <a:t>i</a:t>
                </a:r>
                <a:r>
                  <a:rPr lang="en-US" sz="1800" dirty="0"/>
                  <a:t>) = index 1, so (1,0,0,….)</a:t>
                </a:r>
              </a:p>
              <a:p>
                <a:r>
                  <a:rPr lang="en-US" sz="1800" dirty="0"/>
                  <a:t>But we'd lose the measure of </a:t>
                </a:r>
                <a:r>
                  <a:rPr lang="en-US" sz="1800" i="1" dirty="0"/>
                  <a:t>confidence </a:t>
                </a:r>
                <a:r>
                  <a:rPr lang="en-US" sz="1800" dirty="0"/>
                  <a:t>in the output.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Use the </a:t>
                </a:r>
                <a:r>
                  <a:rPr lang="en-US" sz="1800" i="1" dirty="0" err="1"/>
                  <a:t>soft</a:t>
                </a:r>
                <a:r>
                  <a:rPr lang="en-US" sz="1800" dirty="0" err="1"/>
                  <a:t>max</a:t>
                </a:r>
                <a:r>
                  <a:rPr lang="en-US" sz="1800" dirty="0"/>
                  <a:t> function: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1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800" b="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1800" dirty="0"/>
              </a:p>
              <a:p>
                <a:r>
                  <a:rPr lang="en-US" sz="1800" dirty="0"/>
                  <a:t>Easy to show that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and they sum to 1, just like probabilities.</a:t>
                </a:r>
              </a:p>
              <a:p>
                <a:br>
                  <a:rPr lang="en-US" sz="1800" b="0" dirty="0"/>
                </a:br>
                <a:r>
                  <a:rPr lang="en-US" sz="1800" b="0" dirty="0"/>
                  <a:t>Here,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(4.3, 1.1, −3.0)=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73.70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76.75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3.00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76.75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0.05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76.75</m:t>
                            </m:r>
                          </m:den>
                        </m:f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=(0.960, 0.039, 0.001)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201C9A-0048-D046-8E83-14362860F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590" y="920201"/>
                <a:ext cx="4360910" cy="4169796"/>
              </a:xfrm>
              <a:prstGeom prst="rect">
                <a:avLst/>
              </a:prstGeom>
              <a:blipFill>
                <a:blip r:embed="rId3"/>
                <a:stretch>
                  <a:fillRect l="-1117" t="-877" r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F6D71B1-32CA-6D48-BA2C-64917F3C6C43}"/>
              </a:ext>
            </a:extLst>
          </p:cNvPr>
          <p:cNvSpPr txBox="1">
            <a:spLocks/>
          </p:cNvSpPr>
          <p:nvPr/>
        </p:nvSpPr>
        <p:spPr>
          <a:xfrm>
            <a:off x="7863840" y="908771"/>
            <a:ext cx="720090" cy="58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0.960</a:t>
            </a:r>
          </a:p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0.039</a:t>
            </a:r>
          </a:p>
          <a:p>
            <a:pPr>
              <a:spcBef>
                <a:spcPts val="0"/>
              </a:spcBef>
            </a:pPr>
            <a:r>
              <a:rPr lang="en-US" sz="900" b="1" dirty="0">
                <a:latin typeface="Consolas" panose="020B0609020204030204" pitchFamily="49" charset="0"/>
                <a:cs typeface="Consolas" panose="020B0609020204030204" pitchFamily="49" charset="0"/>
              </a:rPr>
              <a:t> 0.001</a:t>
            </a:r>
          </a:p>
        </p:txBody>
      </p:sp>
    </p:spTree>
    <p:extLst>
      <p:ext uri="{BB962C8B-B14F-4D97-AF65-F5344CB8AC3E}">
        <p14:creationId xmlns:p14="http://schemas.microsoft.com/office/powerpoint/2010/main" val="2102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Putting it all together: </a:t>
            </a:r>
            <a:br>
              <a:rPr lang="en" sz="2400" dirty="0">
                <a:solidFill>
                  <a:srgbClr val="7F1416"/>
                </a:solidFill>
              </a:rPr>
            </a:br>
            <a:r>
              <a:rPr lang="en" sz="2400" dirty="0">
                <a:solidFill>
                  <a:srgbClr val="7F1416"/>
                </a:solidFill>
              </a:rPr>
              <a:t>{</a:t>
            </a:r>
            <a:r>
              <a:rPr lang="en-US" dirty="0"/>
              <a:t>Convolution, </a:t>
            </a:r>
            <a:r>
              <a:rPr lang="en-US" dirty="0" err="1"/>
              <a:t>ReLU</a:t>
            </a:r>
            <a:r>
              <a:rPr lang="en-US" dirty="0"/>
              <a:t>, Pooling}</a:t>
            </a:r>
            <a:r>
              <a:rPr lang="en-US" baseline="30000" dirty="0"/>
              <a:t>N</a:t>
            </a:r>
            <a:r>
              <a:rPr lang="en-US" dirty="0"/>
              <a:t>, Fully-connected, </a:t>
            </a:r>
            <a:r>
              <a:rPr lang="en-US" dirty="0" err="1"/>
              <a:t>Softmax</a:t>
            </a:r>
            <a:endParaRPr sz="2400" dirty="0">
              <a:solidFill>
                <a:srgbClr val="7F1416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868" y="1234225"/>
            <a:ext cx="6500228" cy="21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D953C-723A-2453-DFA7-0141476BE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4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Putting it all together: Defining a model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379590" y="1097509"/>
            <a:ext cx="3731234" cy="1955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 = [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imageInputLayer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([28 28 1])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convolution2dLayer(3,16,'Padding',1)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maxPooling2dLayer(2,'Stride',2)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convolution2dLayer(3,32,'Padding',1)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fullyConnectedLayer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softmaxLayer</a:t>
            </a: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classificationLayer</a:t>
            </a: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];</a:t>
            </a:r>
          </a:p>
          <a:p>
            <a:pPr>
              <a:spcBef>
                <a:spcPts val="0"/>
              </a:spcBef>
            </a:pP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chemeClr val="tx1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4537" y="995542"/>
            <a:ext cx="2148790" cy="72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26E08-D617-D2E1-244E-A894655610D1}"/>
              </a:ext>
            </a:extLst>
          </p:cNvPr>
          <p:cNvSpPr txBox="1"/>
          <p:nvPr/>
        </p:nvSpPr>
        <p:spPr>
          <a:xfrm>
            <a:off x="4132038" y="2070905"/>
            <a:ext cx="5484998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, Deep Learning with Python,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ch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8.1.2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Dimensions are for MNIST digit recognition: </a:t>
            </a:r>
            <a:b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</a:b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28x28 grayscale inputs, 10 outputs (digits 0-9) 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model = </a:t>
            </a:r>
            <a:r>
              <a:rPr lang="en-US" sz="1000" dirty="0" err="1">
                <a:solidFill>
                  <a:schemeClr val="tx1"/>
                </a:solidFill>
                <a:latin typeface="Menlo" panose="020B0609030804020204" pitchFamily="49" charset="0"/>
              </a:rPr>
              <a:t>keras.Sequential</a:t>
            </a:r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( [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keras.Input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(shape=(28, 28, 1)),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layers.Conv2D(filters=32,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layers.Conv2D(filters=64,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layers.Conv2D(filters=128,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layers.Flatten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(),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1000" dirty="0" err="1">
                <a:solidFill>
                  <a:schemeClr val="tx1"/>
                </a:solidFill>
                <a:latin typeface="Menlo" panose="020B0609030804020204" pitchFamily="49" charset="0"/>
              </a:rPr>
              <a:t>l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ayers.Dense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")(x),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]</a:t>
            </a:r>
            <a:endParaRPr lang="en-US" sz="10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C041E-252E-CE32-6BA3-6AF491B39213}"/>
              </a:ext>
            </a:extLst>
          </p:cNvPr>
          <p:cNvSpPr txBox="1"/>
          <p:nvPr/>
        </p:nvSpPr>
        <p:spPr>
          <a:xfrm>
            <a:off x="492981" y="4681835"/>
            <a:ext cx="5998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4"/>
              </a:rPr>
              <a:t>https://www.mathworks.com/help/deeplearning/ug/layers-of-a-convolutional-neural-network.html</a:t>
            </a:r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5"/>
              </a:rPr>
              <a:t>https://www.mathworks.com/help/deeplearning/deep-networks-for-images.html?s_tid=CRUX_lftnav</a:t>
            </a:r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1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Background: we are detecting sunsets using the classical image recognition paradigm  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2951018" y="3827742"/>
            <a:ext cx="6192982" cy="1315758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400" dirty="0"/>
              <a:t>Build model (choose kernel, C)</a:t>
            </a:r>
            <a:endParaRPr sz="14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400" dirty="0"/>
              <a:t>Train (quadratic programming optimization with Lagrange </a:t>
            </a:r>
            <a:r>
              <a:rPr lang="en" sz="1400" dirty="0" err="1"/>
              <a:t>mult</a:t>
            </a:r>
            <a:r>
              <a:rPr lang="en-US" sz="1400" dirty="0" err="1"/>
              <a:t>ipliers</a:t>
            </a:r>
            <a:r>
              <a:rPr lang="en-US" sz="1400" dirty="0"/>
              <a:t> bounded by </a:t>
            </a:r>
            <a:r>
              <a:rPr lang="en-US" sz="1400" dirty="0" err="1"/>
              <a:t>BoxConstraints</a:t>
            </a:r>
            <a:r>
              <a:rPr lang="en" sz="1400" dirty="0"/>
              <a:t>)</a:t>
            </a:r>
            <a:endParaRPr sz="14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400" dirty="0"/>
              <a:t>Predict the class of a new vector by taking the weighted sum of functions of the distances of the vector to the support vectors </a:t>
            </a:r>
            <a:endParaRPr sz="1400" dirty="0"/>
          </a:p>
        </p:txBody>
      </p:sp>
      <p:pic>
        <p:nvPicPr>
          <p:cNvPr id="37" name="Google Shape;3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696" y="1010478"/>
            <a:ext cx="891025" cy="65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Google Shape;38;p9"/>
          <p:cNvCxnSpPr/>
          <p:nvPr/>
        </p:nvCxnSpPr>
        <p:spPr>
          <a:xfrm>
            <a:off x="3230246" y="1185654"/>
            <a:ext cx="2280900" cy="45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9"/>
          <p:cNvCxnSpPr>
            <a:stCxn id="40" idx="3"/>
            <a:endCxn id="41" idx="3"/>
          </p:cNvCxnSpPr>
          <p:nvPr/>
        </p:nvCxnSpPr>
        <p:spPr>
          <a:xfrm rot="10800000" flipH="1">
            <a:off x="2400477" y="2577066"/>
            <a:ext cx="3004500" cy="58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9"/>
          <p:cNvSpPr/>
          <p:nvPr/>
        </p:nvSpPr>
        <p:spPr>
          <a:xfrm>
            <a:off x="2306671" y="1185666"/>
            <a:ext cx="923700" cy="1973100"/>
          </a:xfrm>
          <a:prstGeom prst="cube">
            <a:avLst>
              <a:gd name="adj" fmla="val 796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/>
          <p:nvPr/>
        </p:nvSpPr>
        <p:spPr>
          <a:xfrm>
            <a:off x="5355746" y="1641966"/>
            <a:ext cx="155400" cy="935100"/>
          </a:xfrm>
          <a:prstGeom prst="cube">
            <a:avLst>
              <a:gd name="adj" fmla="val 366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" name="Google Shape;42;p9"/>
          <p:cNvCxnSpPr/>
          <p:nvPr/>
        </p:nvCxnSpPr>
        <p:spPr>
          <a:xfrm>
            <a:off x="5511146" y="1641954"/>
            <a:ext cx="786900" cy="3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9"/>
          <p:cNvCxnSpPr>
            <a:stCxn id="41" idx="3"/>
          </p:cNvCxnSpPr>
          <p:nvPr/>
        </p:nvCxnSpPr>
        <p:spPr>
          <a:xfrm rot="10800000" flipH="1">
            <a:off x="5404996" y="2086566"/>
            <a:ext cx="893100" cy="4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9"/>
          <p:cNvSpPr/>
          <p:nvPr/>
        </p:nvSpPr>
        <p:spPr>
          <a:xfrm>
            <a:off x="6249446" y="1961191"/>
            <a:ext cx="155400" cy="159600"/>
          </a:xfrm>
          <a:prstGeom prst="cube">
            <a:avLst>
              <a:gd name="adj" fmla="val 366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3348621" y="1516566"/>
            <a:ext cx="17121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Human- engineered feature extraction </a:t>
            </a:r>
            <a:endParaRPr sz="1600"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3230246" y="3158766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Grid-based Color moments</a:t>
            </a:r>
            <a:endParaRPr sz="1600"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1764121" y="3311166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384x256x3</a:t>
            </a:r>
            <a:endParaRPr sz="1600"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5039996" y="2702466"/>
            <a:ext cx="7869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7x7x6</a:t>
            </a:r>
            <a:br>
              <a:rPr lang="en" sz="1600"/>
            </a:br>
            <a:r>
              <a:rPr lang="en" sz="1600"/>
              <a:t>=294</a:t>
            </a:r>
            <a:endParaRPr sz="160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5511146" y="1391166"/>
            <a:ext cx="13458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/>
              <a:t>Classifier </a:t>
            </a:r>
            <a:br>
              <a:rPr lang="en" sz="1600" dirty="0"/>
            </a:br>
            <a:r>
              <a:rPr lang="en" sz="1600" dirty="0"/>
              <a:t>(1</a:t>
            </a:r>
            <a:r>
              <a:rPr lang="en-US" sz="1600" dirty="0"/>
              <a:t>hidden</a:t>
            </a:r>
            <a:r>
              <a:rPr lang="en" sz="1600" dirty="0"/>
              <a:t> layer)</a:t>
            </a:r>
            <a:endParaRPr sz="1600" dirty="0"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5636596" y="2273441"/>
            <a:ext cx="1003500" cy="9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Support vector machine</a:t>
            </a:r>
            <a:endParaRPr sz="1600"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6496096" y="1864266"/>
            <a:ext cx="15102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Class [-1, 1]</a:t>
            </a:r>
            <a:endParaRPr sz="1600"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 rot="-5400000">
            <a:off x="4337296" y="1727316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feature vector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7966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deep learning now?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18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While deep learning is a "new" paradigm in machine learning…</a:t>
            </a:r>
            <a:endParaRPr sz="2400" dirty="0">
              <a:solidFill>
                <a:srgbClr val="7F1416"/>
              </a:solidFill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288" y="1040130"/>
            <a:ext cx="6464088" cy="218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865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… it is really just an old idea that is now practical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2293750" y="922225"/>
            <a:ext cx="659190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In 2012, a deep network was used to win the </a:t>
            </a:r>
            <a:r>
              <a:rPr lang="en" sz="1800" b="1" dirty="0"/>
              <a:t>ImageNet Large Scale Visual Recognition Challenge</a:t>
            </a:r>
            <a:r>
              <a:rPr lang="en" sz="1800" dirty="0"/>
              <a:t> (14M annotated images), bringing the top-5 error rate down from the previous 26.1% to 15.3%.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Deep networks keep winning and improving each year.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Why?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Faster hardware (GPUs)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Access to more training data</a:t>
            </a:r>
            <a:r>
              <a:rPr lang="en-US" sz="1800" dirty="0"/>
              <a:t> (www)</a:t>
            </a:r>
            <a:endParaRPr sz="1800"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Algorithmic advances</a:t>
            </a:r>
            <a:endParaRPr sz="1800" dirty="0"/>
          </a:p>
        </p:txBody>
      </p:sp>
      <p:sp>
        <p:nvSpPr>
          <p:cNvPr id="110" name="Google Shape;110;p14"/>
          <p:cNvSpPr txBox="1"/>
          <p:nvPr/>
        </p:nvSpPr>
        <p:spPr>
          <a:xfrm>
            <a:off x="2125980" y="4221275"/>
            <a:ext cx="4465920" cy="92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3"/>
              </a:rPr>
              <a:t>www.deeplearningbook.org/</a:t>
            </a:r>
            <a:endParaRPr sz="1000" dirty="0">
              <a:solidFill>
                <a:srgbClr val="1F1F1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1F1F1F"/>
                </a:solidFill>
              </a:rPr>
              <a:t>Olga </a:t>
            </a:r>
            <a:r>
              <a:rPr lang="en" sz="1000" dirty="0" err="1">
                <a:solidFill>
                  <a:srgbClr val="1F1F1F"/>
                </a:solidFill>
              </a:rPr>
              <a:t>Russakovsky</a:t>
            </a:r>
            <a:r>
              <a:rPr lang="en" sz="1000" dirty="0">
                <a:solidFill>
                  <a:srgbClr val="1F1F1F"/>
                </a:solidFill>
              </a:rPr>
              <a:t>*, Jia Deng*, Hao </a:t>
            </a:r>
            <a:r>
              <a:rPr lang="en" sz="1000" dirty="0" err="1">
                <a:solidFill>
                  <a:srgbClr val="1F1F1F"/>
                </a:solidFill>
              </a:rPr>
              <a:t>Su</a:t>
            </a:r>
            <a:r>
              <a:rPr lang="en" sz="1000" dirty="0">
                <a:solidFill>
                  <a:srgbClr val="1F1F1F"/>
                </a:solidFill>
              </a:rPr>
              <a:t>, Jonathan Krause, Sanjeev Satheesh, Sean Ma, </a:t>
            </a:r>
            <a:r>
              <a:rPr lang="en" sz="1000" dirty="0" err="1">
                <a:solidFill>
                  <a:srgbClr val="1F1F1F"/>
                </a:solidFill>
              </a:rPr>
              <a:t>Zhiheng</a:t>
            </a:r>
            <a:r>
              <a:rPr lang="en" sz="1000" dirty="0">
                <a:solidFill>
                  <a:srgbClr val="1F1F1F"/>
                </a:solidFill>
              </a:rPr>
              <a:t> Huang, Andrej </a:t>
            </a:r>
            <a:r>
              <a:rPr lang="en" sz="1000" dirty="0" err="1">
                <a:solidFill>
                  <a:srgbClr val="1F1F1F"/>
                </a:solidFill>
              </a:rPr>
              <a:t>Karpathy</a:t>
            </a:r>
            <a:r>
              <a:rPr lang="en" sz="1000" dirty="0">
                <a:solidFill>
                  <a:srgbClr val="1F1F1F"/>
                </a:solidFill>
              </a:rPr>
              <a:t>, Aditya Khosla, Michael Bernstein, Alexander C. Berg and Li Fei-Fei. </a:t>
            </a:r>
            <a:r>
              <a:rPr lang="en" sz="1000" b="1" dirty="0">
                <a:solidFill>
                  <a:srgbClr val="1F1F1F"/>
                </a:solidFill>
              </a:rPr>
              <a:t>ImageNet Large Scale Visual Recognition Challenge</a:t>
            </a:r>
            <a:r>
              <a:rPr lang="en" sz="1000" dirty="0">
                <a:solidFill>
                  <a:srgbClr val="1F1F1F"/>
                </a:solidFill>
              </a:rPr>
              <a:t>. </a:t>
            </a:r>
            <a:r>
              <a:rPr lang="en" sz="1000" i="1" dirty="0">
                <a:solidFill>
                  <a:srgbClr val="1F1F1F"/>
                </a:solidFill>
              </a:rPr>
              <a:t>IJCV,</a:t>
            </a:r>
            <a:r>
              <a:rPr lang="en" sz="1000" dirty="0">
                <a:solidFill>
                  <a:srgbClr val="1F1F1F"/>
                </a:solidFill>
              </a:rPr>
              <a:t> 2015.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56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Review (temp slide)</a:t>
            </a:r>
            <a:br>
              <a:rPr lang="en" sz="2400" dirty="0">
                <a:solidFill>
                  <a:srgbClr val="7F1416"/>
                </a:solidFill>
              </a:rPr>
            </a:br>
            <a:r>
              <a:rPr lang="en" sz="2400" dirty="0">
                <a:solidFill>
                  <a:srgbClr val="7F1416"/>
                </a:solidFill>
              </a:rPr>
              <a:t>{</a:t>
            </a:r>
            <a:r>
              <a:rPr lang="en-US" dirty="0"/>
              <a:t>Convolution, </a:t>
            </a:r>
            <a:r>
              <a:rPr lang="en-US" dirty="0" err="1"/>
              <a:t>ReLU</a:t>
            </a:r>
            <a:r>
              <a:rPr lang="en-US" dirty="0"/>
              <a:t>, Pooling}</a:t>
            </a:r>
            <a:r>
              <a:rPr lang="en-US" baseline="30000" dirty="0"/>
              <a:t>N</a:t>
            </a:r>
            <a:r>
              <a:rPr lang="en-US" dirty="0"/>
              <a:t>, Fully-connected, </a:t>
            </a:r>
            <a:r>
              <a:rPr lang="en-US" dirty="0" err="1"/>
              <a:t>Softmax</a:t>
            </a:r>
            <a:endParaRPr sz="2400" dirty="0">
              <a:solidFill>
                <a:srgbClr val="7F1416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1868" y="1234225"/>
            <a:ext cx="6500228" cy="21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D953C-723A-2453-DFA7-0141476BE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3839641"/>
            <a:ext cx="6655324" cy="1043857"/>
          </a:xfrm>
        </p:spPr>
        <p:txBody>
          <a:bodyPr/>
          <a:lstStyle/>
          <a:p>
            <a:r>
              <a:rPr lang="en-US" sz="1200" dirty="0"/>
              <a:t>Aesthetics: smaller and deeper as move away from image</a:t>
            </a:r>
          </a:p>
          <a:p>
            <a:r>
              <a:rPr lang="en-US" sz="1200" dirty="0"/>
              <a:t>See </a:t>
            </a:r>
            <a:r>
              <a:rPr lang="en-US" sz="1200" dirty="0">
                <a:hlinkClick r:id="rId4"/>
              </a:rPr>
              <a:t>demo site</a:t>
            </a:r>
            <a:r>
              <a:rPr lang="en-US" sz="1200" dirty="0"/>
              <a:t>:  (blue vs orange, blockier)</a:t>
            </a:r>
          </a:p>
          <a:p>
            <a:r>
              <a:rPr lang="en-US" sz="1200" dirty="0"/>
              <a:t>Does a convolutional layer have more weights to learn than a dense layer?</a:t>
            </a:r>
          </a:p>
          <a:p>
            <a:r>
              <a:rPr lang="en-US" sz="1200" dirty="0"/>
              <a:t>How many weights in max-pooling? </a:t>
            </a:r>
            <a:r>
              <a:rPr lang="en-US" sz="1200" dirty="0" err="1"/>
              <a:t>ReLU</a:t>
            </a:r>
            <a:r>
              <a:rPr lang="en-US" sz="1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844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Putting it all together: Defining a model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379590" y="1097509"/>
            <a:ext cx="3731234" cy="1955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 = [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imageInputLayer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([28 28 1])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convolution2dLayer(3,16,'Padding',1)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maxPooling2dLayer(2,'Stride',2)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convolution2dLayer(3,32,'Padding',1)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fullyConnectedLayer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(10)</a:t>
            </a: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softmaxLayer</a:t>
            </a: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classificationLayer</a:t>
            </a: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];</a:t>
            </a:r>
          </a:p>
          <a:p>
            <a:pPr>
              <a:spcBef>
                <a:spcPts val="0"/>
              </a:spcBef>
            </a:pPr>
            <a:endParaRPr lang="en-US" sz="11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chemeClr val="tx1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4537" y="995542"/>
            <a:ext cx="2148790" cy="72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26E08-D617-D2E1-244E-A894655610D1}"/>
              </a:ext>
            </a:extLst>
          </p:cNvPr>
          <p:cNvSpPr txBox="1"/>
          <p:nvPr/>
        </p:nvSpPr>
        <p:spPr>
          <a:xfrm>
            <a:off x="4132038" y="2070905"/>
            <a:ext cx="5484998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, Deep Learning with Python,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ch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8.1.2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Dimensions are for MNIST digit recognition: </a:t>
            </a:r>
            <a:b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</a:b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# 28x28 grayscale inputs, 10 outputs (digits 0-9) 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model = </a:t>
            </a:r>
            <a:r>
              <a:rPr lang="en-US" sz="1000" dirty="0" err="1">
                <a:solidFill>
                  <a:schemeClr val="tx1"/>
                </a:solidFill>
                <a:latin typeface="Menlo" panose="020B0609030804020204" pitchFamily="49" charset="0"/>
              </a:rPr>
              <a:t>keras.Sequential</a:t>
            </a:r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( [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keras.Input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(shape=(28, 28, 1)),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layers.Conv2D(filters=32,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layers.Conv2D(filters=64,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layers.Conv2D(filters=128,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layers.MaxPooling2D(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=2),</a:t>
            </a:r>
          </a:p>
          <a:p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layers.Flatten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(),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1000" dirty="0" err="1">
                <a:solidFill>
                  <a:schemeClr val="tx1"/>
                </a:solidFill>
                <a:latin typeface="Menlo" panose="020B0609030804020204" pitchFamily="49" charset="0"/>
              </a:rPr>
              <a:t>l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ayers.Dense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(10, activation="</a:t>
            </a:r>
            <a:r>
              <a:rPr lang="en-US" sz="10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</a:t>
            </a:r>
            <a:r>
              <a:rPr lang="en-US" sz="10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")(x),</a:t>
            </a:r>
          </a:p>
          <a:p>
            <a:r>
              <a:rPr lang="en-US" sz="1000" dirty="0">
                <a:solidFill>
                  <a:schemeClr val="tx1"/>
                </a:solidFill>
                <a:latin typeface="Menlo" panose="020B0609030804020204" pitchFamily="49" charset="0"/>
              </a:rPr>
              <a:t>]</a:t>
            </a:r>
            <a:endParaRPr lang="en-US" sz="10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C041E-252E-CE32-6BA3-6AF491B39213}"/>
              </a:ext>
            </a:extLst>
          </p:cNvPr>
          <p:cNvSpPr txBox="1"/>
          <p:nvPr/>
        </p:nvSpPr>
        <p:spPr>
          <a:xfrm>
            <a:off x="492981" y="4681835"/>
            <a:ext cx="5998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4"/>
              </a:rPr>
              <a:t>https://www.mathworks.com/help/deeplearning/ug/layers-of-a-convolutional-neural-network.html</a:t>
            </a:r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5"/>
              </a:rPr>
              <a:t>https://www.mathworks.com/help/deeplearning/deep-networks-for-images.html?s_tid=CRUX_lftnav</a:t>
            </a:r>
            <a:r>
              <a:rPr lang="en-US" sz="8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36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and stochastic gradient descent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00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Back to the big picture</a:t>
            </a:r>
            <a:endParaRPr sz="2400" dirty="0">
              <a:solidFill>
                <a:srgbClr val="7F1416"/>
              </a:solidFill>
            </a:endParaRPr>
          </a:p>
        </p:txBody>
      </p:sp>
      <p:pic>
        <p:nvPicPr>
          <p:cNvPr id="333" name="Google Shape;3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634" y="982249"/>
            <a:ext cx="5876016" cy="17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5"/>
          <p:cNvSpPr txBox="1">
            <a:spLocks noGrp="1"/>
          </p:cNvSpPr>
          <p:nvPr>
            <p:ph type="body" idx="1"/>
          </p:nvPr>
        </p:nvSpPr>
        <p:spPr>
          <a:xfrm>
            <a:off x="5251265" y="3028610"/>
            <a:ext cx="3804900" cy="15852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Build model (many layers)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Train (</a:t>
            </a:r>
            <a:r>
              <a:rPr lang="en" sz="1600" b="1" dirty="0"/>
              <a:t>gradient descent</a:t>
            </a:r>
            <a:r>
              <a:rPr lang="en-US" sz="1600" b="1" dirty="0"/>
              <a:t> </a:t>
            </a:r>
            <a:r>
              <a:rPr lang="en-US" sz="1600" dirty="0"/>
              <a:t>to minimize loss function</a:t>
            </a:r>
            <a:r>
              <a:rPr lang="en" sz="1600" dirty="0"/>
              <a:t>)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Predict the class of a new vector by forward propagation through the network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329252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457200" y="102875"/>
            <a:ext cx="82296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Recall that gradient </a:t>
            </a:r>
            <a:r>
              <a:rPr lang="en" dirty="0"/>
              <a:t>d</a:t>
            </a:r>
            <a:r>
              <a:rPr lang="en" sz="2400" dirty="0">
                <a:solidFill>
                  <a:srgbClr val="7F1416"/>
                </a:solidFill>
              </a:rPr>
              <a:t>escent is used to find a local optimum of </a:t>
            </a:r>
            <a:r>
              <a:rPr lang="en" dirty="0"/>
              <a:t>the loss </a:t>
            </a:r>
            <a:r>
              <a:rPr lang="en" sz="2400" dirty="0">
                <a:solidFill>
                  <a:srgbClr val="7F1416"/>
                </a:solidFill>
              </a:rPr>
              <a:t>function </a:t>
            </a:r>
            <a:endParaRPr sz="2400" dirty="0">
              <a:solidFill>
                <a:srgbClr val="7F141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Google Shape;189;p2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026500" y="1200150"/>
                <a:ext cx="6660300" cy="3725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Recall that the loss J depends on the training data, comparing the label to the forward-calculated output. 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So each weight gets a small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for </a:t>
                </a:r>
                <a:r>
                  <a:rPr lang="en-US" b="1" dirty="0">
                    <a:ea typeface="Cambria Math" panose="02040503050406030204" pitchFamily="18" charset="0"/>
                  </a:rPr>
                  <a:t>each </a:t>
                </a:r>
                <a:r>
                  <a:rPr lang="en-US" dirty="0">
                    <a:ea typeface="Cambria Math" panose="02040503050406030204" pitchFamily="18" charset="0"/>
                  </a:rPr>
                  <a:t>training example.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Define an epoch as 1 pass through all the training data.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So in one epoch, we compute many little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, sum them, and then add them to w in a single monolithic update. 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Simple…</a:t>
                </a:r>
              </a:p>
            </p:txBody>
          </p:sp>
        </mc:Choice>
        <mc:Fallback xmlns="">
          <p:sp>
            <p:nvSpPr>
              <p:cNvPr id="189" name="Google Shape;189;p2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26500" y="1200150"/>
                <a:ext cx="6660300" cy="3725700"/>
              </a:xfrm>
              <a:prstGeom prst="rect">
                <a:avLst/>
              </a:prstGeom>
              <a:blipFill>
                <a:blip r:embed="rId3"/>
                <a:stretch>
                  <a:fillRect l="-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2038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>
            <a:spLocks noGrp="1"/>
          </p:cNvSpPr>
          <p:nvPr>
            <p:ph type="body" idx="1"/>
          </p:nvPr>
        </p:nvSpPr>
        <p:spPr>
          <a:xfrm>
            <a:off x="2194560" y="1200150"/>
            <a:ext cx="649224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…b</a:t>
            </a:r>
            <a:r>
              <a:rPr lang="en" sz="1800" dirty="0"/>
              <a:t>ut what if the training set is large? You don't get the benefit of the updates until the next epoch.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Stochastic gradient descent divides the training data into many </a:t>
            </a:r>
            <a:r>
              <a:rPr lang="en" sz="1800" b="1" dirty="0"/>
              <a:t>mini-batches</a:t>
            </a:r>
            <a:r>
              <a:rPr lang="en" sz="1800" dirty="0"/>
              <a:t>, which are far smaller than the whole data set</a:t>
            </a:r>
            <a:endParaRPr sz="1800" dirty="0"/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Often converges much faster</a:t>
            </a: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More random </a:t>
            </a:r>
            <a:r>
              <a:rPr lang="en" sz="1800" dirty="0">
                <a:sym typeface="Wingdings" pitchFamily="2" charset="2"/>
              </a:rPr>
              <a:t></a:t>
            </a:r>
            <a:r>
              <a:rPr lang="en" sz="1800" dirty="0"/>
              <a:t> local minima often better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So 1 </a:t>
            </a:r>
            <a:r>
              <a:rPr lang="en" sz="1800" i="1" dirty="0"/>
              <a:t>epoch</a:t>
            </a:r>
            <a:r>
              <a:rPr lang="en" sz="1800" dirty="0"/>
              <a:t> is made of many </a:t>
            </a:r>
            <a:r>
              <a:rPr lang="en" sz="1800" i="1" dirty="0"/>
              <a:t>mini-batches</a:t>
            </a:r>
            <a:r>
              <a:rPr lang="en" sz="1800" dirty="0"/>
              <a:t>.</a:t>
            </a:r>
            <a:endParaRPr sz="1800" dirty="0"/>
          </a:p>
        </p:txBody>
      </p:sp>
      <p:sp>
        <p:nvSpPr>
          <p:cNvPr id="341" name="Google Shape;341;p36"/>
          <p:cNvSpPr txBox="1">
            <a:spLocks noGrp="1"/>
          </p:cNvSpPr>
          <p:nvPr>
            <p:ph type="title"/>
          </p:nvPr>
        </p:nvSpPr>
        <p:spPr>
          <a:xfrm>
            <a:off x="457200" y="102875"/>
            <a:ext cx="82296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Stochastic Gradient Descent is used more often</a:t>
            </a:r>
            <a:endParaRPr sz="2400" dirty="0">
              <a:solidFill>
                <a:srgbClr val="7F1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00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Hyperparameters and validation sets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90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343925" y="274401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Reminder: Basic neural network architecture</a:t>
            </a:r>
            <a:endParaRPr sz="2400">
              <a:solidFill>
                <a:srgbClr val="7F1416"/>
              </a:solidFill>
            </a:endParaRPr>
          </a:p>
        </p:txBody>
      </p:sp>
      <p:pic>
        <p:nvPicPr>
          <p:cNvPr id="58" name="Google Shape;5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638" y="1234950"/>
            <a:ext cx="4418675" cy="28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/>
          <p:nvPr/>
        </p:nvSpPr>
        <p:spPr>
          <a:xfrm>
            <a:off x="2161308" y="4763025"/>
            <a:ext cx="4455623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4" invalidUrl="http://tx.shu.edu.tw/~purplewoo/Literature/!DataAnalysis/three activation functions.files/NN1.gif"/>
              </a:rPr>
              <a:t>http://tx.shu.edu.tw/~purplewoo/Literature/!DataAnalysis/three%20activation%20functions.files/NN1.gif</a:t>
            </a:r>
            <a:r>
              <a:rPr lang="en" sz="1000" dirty="0"/>
              <a:t> </a:t>
            </a:r>
            <a:endParaRPr sz="1000" dirty="0"/>
          </a:p>
        </p:txBody>
      </p:sp>
      <p:sp>
        <p:nvSpPr>
          <p:cNvPr id="60" name="Google Shape;60;p10"/>
          <p:cNvSpPr txBox="1"/>
          <p:nvPr/>
        </p:nvSpPr>
        <p:spPr>
          <a:xfrm>
            <a:off x="8242568" y="2260461"/>
            <a:ext cx="78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Width</a:t>
            </a:r>
            <a:endParaRPr dirty="0"/>
          </a:p>
        </p:txBody>
      </p:sp>
      <p:sp>
        <p:nvSpPr>
          <p:cNvPr id="61" name="Google Shape;61;p10"/>
          <p:cNvSpPr txBox="1"/>
          <p:nvPr/>
        </p:nvSpPr>
        <p:spPr>
          <a:xfrm>
            <a:off x="5143050" y="4382625"/>
            <a:ext cx="7863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Depth</a:t>
            </a:r>
            <a:endParaRPr/>
          </a:p>
        </p:txBody>
      </p:sp>
      <p:sp>
        <p:nvSpPr>
          <p:cNvPr id="62" name="Google Shape;62;p10"/>
          <p:cNvSpPr/>
          <p:nvPr/>
        </p:nvSpPr>
        <p:spPr>
          <a:xfrm rot="10800000">
            <a:off x="8069821" y="1992000"/>
            <a:ext cx="229113" cy="1352700"/>
          </a:xfrm>
          <a:prstGeom prst="leftBrace">
            <a:avLst>
              <a:gd name="adj1" fmla="val 8333"/>
              <a:gd name="adj2" fmla="val 6599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0"/>
          <p:cNvSpPr/>
          <p:nvPr/>
        </p:nvSpPr>
        <p:spPr>
          <a:xfrm rot="-5400000">
            <a:off x="5524800" y="2192500"/>
            <a:ext cx="577800" cy="4018500"/>
          </a:xfrm>
          <a:prstGeom prst="leftBrace">
            <a:avLst>
              <a:gd name="adj1" fmla="val 8333"/>
              <a:gd name="adj2" fmla="val 4214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1558013" y="1495814"/>
            <a:ext cx="19305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Each neuron p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 = f(</a:t>
            </a:r>
            <a:r>
              <a:rPr lang="en" b="1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 a layer is </a:t>
            </a:r>
            <a:r>
              <a:rPr lang="en" b="1" dirty="0"/>
              <a:t>p</a:t>
            </a:r>
            <a:r>
              <a:rPr lang="en" dirty="0"/>
              <a:t> = f(</a:t>
            </a:r>
            <a:r>
              <a:rPr lang="en" b="1" dirty="0"/>
              <a:t>x</a:t>
            </a:r>
            <a:r>
              <a:rPr lang="en" dirty="0"/>
              <a:t>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1948250" y="919713"/>
            <a:ext cx="567930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“Shallow” net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944456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Training a neural network 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347" name="Google Shape;347;p37"/>
          <p:cNvSpPr txBox="1">
            <a:spLocks noGrp="1"/>
          </p:cNvSpPr>
          <p:nvPr>
            <p:ph type="body" idx="1"/>
          </p:nvPr>
        </p:nvSpPr>
        <p:spPr>
          <a:xfrm>
            <a:off x="2738810" y="868145"/>
            <a:ext cx="533531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Inputs: </a:t>
            </a:r>
            <a:endParaRPr sz="1800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the training set (set of images)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the network architecture (an array of layers)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the options that include hyper-parameters:</a:t>
            </a:r>
            <a:endParaRPr sz="1800" dirty="0"/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options = 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trainingOptions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'</a:t>
            </a:r>
            <a:r>
              <a:rPr lang="en" sz="900" b="1" dirty="0" err="1">
                <a:latin typeface="Consolas"/>
                <a:ea typeface="Consolas"/>
                <a:cs typeface="Consolas"/>
                <a:sym typeface="Consolas"/>
              </a:rPr>
              <a:t>sgdm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'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MiniBatchSize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',32,...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'MaxEpochs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',4,...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b="1" dirty="0">
                <a:latin typeface="Consolas"/>
                <a:ea typeface="Consolas"/>
                <a:cs typeface="Consolas"/>
                <a:sym typeface="Consolas"/>
              </a:rPr>
              <a:t>InitialLearnRate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',1e-4,...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'VerboseFrequency',1,...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Plots','training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-progress',...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ValidationData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validateImages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,...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    '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ValidationFrequency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',</a:t>
            </a:r>
            <a:r>
              <a:rPr lang="en" sz="900" dirty="0" err="1">
                <a:latin typeface="Consolas"/>
                <a:ea typeface="Consolas"/>
                <a:cs typeface="Consolas"/>
                <a:sym typeface="Consolas"/>
              </a:rPr>
              <a:t>numIterationsPerEpoch</a:t>
            </a:r>
            <a:r>
              <a:rPr lang="en" sz="900" dirty="0"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9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Output: a trained network (with learned </a:t>
            </a:r>
            <a:r>
              <a:rPr lang="en" sz="1800" b="1" dirty="0"/>
              <a:t>weights</a:t>
            </a:r>
            <a:r>
              <a:rPr lang="en" sz="1800" dirty="0"/>
              <a:t>) </a:t>
            </a:r>
            <a:endParaRPr sz="1800" dirty="0"/>
          </a:p>
        </p:txBody>
      </p:sp>
      <p:pic>
        <p:nvPicPr>
          <p:cNvPr id="348" name="Google Shape;3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2220" y="2286000"/>
            <a:ext cx="2686050" cy="1484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908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F1416"/>
                </a:solidFill>
              </a:rPr>
              <a:t>Training a neural network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2336532" y="922224"/>
            <a:ext cx="3947468" cy="4221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Why do we split our data into 3 sets?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We learn something from each one!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Alternative do k-fold cross-validation on </a:t>
            </a:r>
            <a:r>
              <a:rPr lang="en-US" dirty="0" err="1"/>
              <a:t>training+validation</a:t>
            </a:r>
            <a:r>
              <a:rPr lang="en-US" dirty="0"/>
              <a:t> set.</a:t>
            </a: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</p:txBody>
      </p:sp>
      <p:sp>
        <p:nvSpPr>
          <p:cNvPr id="5" name="Rectangle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972" y="1597036"/>
            <a:ext cx="1775460" cy="18477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72847" y="1435327"/>
            <a:ext cx="2078181" cy="26355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72847" y="2026032"/>
            <a:ext cx="2078181" cy="2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72847" y="2360778"/>
            <a:ext cx="207818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2847" y="1444008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2846" y="1987900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Validation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2845" y="2854728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975497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CNN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51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Building a CNN from Layers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4046220" y="922225"/>
            <a:ext cx="483943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/>
              <a:t>Different languages allow you to do this.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You can build one in MATLAB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Uses Layer objects.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Learn from examples: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hlinkClick r:id="rId3"/>
              </a:rPr>
              <a:t>https://www.mathworks.com/help/deeplearning/ug/create-simple-deep-learning-network-for-classification.html</a:t>
            </a:r>
            <a:r>
              <a:rPr lang="en-US" sz="1400" dirty="0"/>
              <a:t>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Do you have enough data to train it?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	That tiny net has &gt; 6000 weights</a:t>
            </a:r>
          </a:p>
          <a:p>
            <a:r>
              <a:rPr lang="en-US" dirty="0"/>
              <a:t>		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nsolas" panose="020B0609020204030204" pitchFamily="49" charset="0"/>
              </a:rPr>
              <a:t>analyzeNetwork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nsolas" panose="020B0609020204030204" pitchFamily="49" charset="0"/>
              </a:rPr>
              <a:t>(layers)</a:t>
            </a:r>
            <a:endParaRPr lang="en-US" sz="1400" dirty="0">
              <a:latin typeface="Consolas" panose="020B0609020204030204" pitchFamily="49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	</a:t>
            </a:r>
            <a:r>
              <a:rPr lang="en-US" dirty="0" err="1"/>
              <a:t>AlexNet</a:t>
            </a:r>
            <a:r>
              <a:rPr lang="en-US" dirty="0"/>
              <a:t> has 61M weights.</a:t>
            </a:r>
            <a:endParaRPr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D305132-366E-4D6A-8622-502DC5285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00" y="1005406"/>
            <a:ext cx="3349037" cy="24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Importing a CNN 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4046220" y="922225"/>
            <a:ext cx="483943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/>
              <a:t>Different languages allow you to do this.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You can import one from another package like </a:t>
            </a:r>
            <a:r>
              <a:rPr lang="en-US" sz="1800" dirty="0" err="1"/>
              <a:t>Keras</a:t>
            </a:r>
            <a:r>
              <a:rPr lang="en-US" sz="1800" dirty="0"/>
              <a:t>/</a:t>
            </a:r>
            <a:r>
              <a:rPr lang="en-US" sz="1800" dirty="0" err="1"/>
              <a:t>Tensorflow</a:t>
            </a:r>
            <a:r>
              <a:rPr lang="en-US" sz="1800" dirty="0"/>
              <a:t> or </a:t>
            </a:r>
            <a:r>
              <a:rPr lang="en-US" sz="1800" dirty="0" err="1"/>
              <a:t>PyTorch</a:t>
            </a:r>
            <a:r>
              <a:rPr lang="en-US" sz="1800" dirty="0"/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Still: do you have enough data to train it?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55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Learning: Leveraging pre-trained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71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Limitations of CNNs 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4046220" y="922225"/>
            <a:ext cx="483943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dirty="0"/>
              <a:t>Deep learning </a:t>
            </a:r>
            <a:r>
              <a:rPr lang="en" dirty="0"/>
              <a:t>can be</a:t>
            </a:r>
            <a:r>
              <a:rPr lang="en" sz="1800" dirty="0"/>
              <a:t> a black box - the learned weights are often not intuitive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They require LOTS of training data.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Need many, many (millions) images to get good accuracy when training from scratch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994777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Overcoming limitations: transfer learning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60" name="Google Shape;360;p39"/>
          <p:cNvSpPr txBox="1">
            <a:spLocks noGrp="1"/>
          </p:cNvSpPr>
          <p:nvPr>
            <p:ph type="body" idx="1"/>
          </p:nvPr>
        </p:nvSpPr>
        <p:spPr>
          <a:xfrm>
            <a:off x="2800350" y="922225"/>
            <a:ext cx="596646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Some researchers have released their trained networks. </a:t>
            </a:r>
            <a:endParaRPr sz="1800" dirty="0"/>
          </a:p>
          <a:p>
            <a:pPr marL="0" lvl="0" indent="457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 err="1"/>
              <a:t>AlexNet</a:t>
            </a:r>
            <a:r>
              <a:rPr lang="en" sz="1800" dirty="0"/>
              <a:t>,</a:t>
            </a:r>
            <a:r>
              <a:rPr lang="en" sz="1800" b="1" dirty="0"/>
              <a:t> </a:t>
            </a:r>
            <a:r>
              <a:rPr lang="en" sz="1800" b="1" dirty="0" err="1"/>
              <a:t>GoogleNet</a:t>
            </a:r>
            <a:r>
              <a:rPr lang="en" sz="1800" dirty="0"/>
              <a:t>, </a:t>
            </a:r>
            <a:r>
              <a:rPr lang="en" sz="1800" b="1" dirty="0" err="1"/>
              <a:t>ResNet</a:t>
            </a:r>
            <a:r>
              <a:rPr lang="en-US" sz="1800" b="1" dirty="0"/>
              <a:t>-x</a:t>
            </a:r>
            <a:r>
              <a:rPr lang="en" sz="1800" dirty="0"/>
              <a:t>, or </a:t>
            </a:r>
            <a:r>
              <a:rPr lang="en" sz="1800" b="1" dirty="0"/>
              <a:t>VGG-19</a:t>
            </a:r>
            <a:r>
              <a:rPr lang="en" sz="1800" dirty="0"/>
              <a:t>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Why would we do this? # images, speed, accuracy.</a:t>
            </a:r>
            <a:endParaRPr sz="1800"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Can you use them directly?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endParaRPr lang="en" sz="1800"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i="1" dirty="0"/>
              <a:t>Transfer</a:t>
            </a:r>
            <a:r>
              <a:rPr lang="en" sz="1800" dirty="0"/>
              <a:t>: Can you swap out and re-train only the classification layers for your problem?</a:t>
            </a:r>
          </a:p>
          <a:p>
            <a:pPr marL="571500" lvl="1" indent="0">
              <a:buSzPts val="1800"/>
              <a:buNone/>
            </a:pPr>
            <a:r>
              <a:rPr lang="en" sz="1600" dirty="0"/>
              <a:t>If the filters learned in t</a:t>
            </a:r>
            <a:r>
              <a:rPr lang="en-US" sz="1600" dirty="0"/>
              <a:t>he</a:t>
            </a:r>
            <a:r>
              <a:rPr lang="en" sz="1600" dirty="0"/>
              <a:t> early, convolutional layers are decent, why take the time to re-train them from scratch?</a:t>
            </a:r>
            <a:endParaRPr sz="1600" dirty="0"/>
          </a:p>
        </p:txBody>
      </p:sp>
      <p:pic>
        <p:nvPicPr>
          <p:cNvPr id="361" name="Google Shape;3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75" y="922225"/>
            <a:ext cx="2438875" cy="137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698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pre-trained networks: Feature extraction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14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7F1416"/>
                </a:solidFill>
              </a:rPr>
              <a:t>Overcoming limitations: feature extraction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360" name="Google Shape;360;p39"/>
          <p:cNvSpPr txBox="1">
            <a:spLocks noGrp="1"/>
          </p:cNvSpPr>
          <p:nvPr>
            <p:ph type="body" idx="1"/>
          </p:nvPr>
        </p:nvSpPr>
        <p:spPr>
          <a:xfrm>
            <a:off x="2800350" y="2366009"/>
            <a:ext cx="5966460" cy="2326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 startAt="3"/>
            </a:pPr>
            <a:r>
              <a:rPr lang="en" sz="1800" dirty="0"/>
              <a:t>Can you run the </a:t>
            </a:r>
            <a:r>
              <a:rPr lang="en" sz="1800" i="1" dirty="0"/>
              <a:t>feature extraction</a:t>
            </a:r>
            <a:r>
              <a:rPr lang="en" sz="1800" dirty="0"/>
              <a:t> part only and save the activations as features?</a:t>
            </a:r>
            <a:endParaRPr lang="en" dirty="0"/>
          </a:p>
          <a:p>
            <a:pPr marL="571500" lvl="1" indent="0">
              <a:buSzPts val="1800"/>
              <a:buNone/>
            </a:pPr>
            <a:r>
              <a:rPr lang="en" sz="1800" dirty="0"/>
              <a:t>Example: replace the 294 LST features with 4096 </a:t>
            </a:r>
            <a:r>
              <a:rPr lang="en" sz="1800" dirty="0" err="1"/>
              <a:t>AlexNet</a:t>
            </a:r>
            <a:r>
              <a:rPr lang="en" sz="1800" dirty="0"/>
              <a:t> features? Why not use an SVM?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endParaRPr lang="en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+mj-lt"/>
              <a:buAutoNum type="arabicPeriod" startAt="4"/>
            </a:pPr>
            <a:r>
              <a:rPr lang="en" sz="1800" dirty="0"/>
              <a:t>Last resort: start from scratch?</a:t>
            </a:r>
            <a:endParaRPr sz="1800" dirty="0"/>
          </a:p>
        </p:txBody>
      </p:sp>
      <p:pic>
        <p:nvPicPr>
          <p:cNvPr id="361" name="Google Shape;3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600" y="879575"/>
            <a:ext cx="2438875" cy="137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84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Background: We could swap out the SVM for a traditional (shallow) neural network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2261062" y="3866663"/>
            <a:ext cx="6883492" cy="1294500"/>
          </a:xfrm>
          <a:prstGeom prst="rect">
            <a:avLst/>
          </a:prstGeom>
          <a:solidFill>
            <a:srgbClr val="EFEFE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Build model (1-2 fully-connected hidden network layers) 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Train (backpropagation to minimize loss function)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 dirty="0"/>
              <a:t>Predict the class of a new vector by extracting features and forward-propagating the features through the neural network…</a:t>
            </a:r>
            <a:endParaRPr sz="1600" dirty="0"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321" y="996144"/>
            <a:ext cx="891025" cy="658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1"/>
          <p:cNvCxnSpPr/>
          <p:nvPr/>
        </p:nvCxnSpPr>
        <p:spPr>
          <a:xfrm>
            <a:off x="3221932" y="1171320"/>
            <a:ext cx="2280900" cy="45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Google Shape;74;p11"/>
          <p:cNvCxnSpPr>
            <a:stCxn id="75" idx="3"/>
            <a:endCxn id="76" idx="3"/>
          </p:cNvCxnSpPr>
          <p:nvPr/>
        </p:nvCxnSpPr>
        <p:spPr>
          <a:xfrm rot="10800000" flipH="1">
            <a:off x="2417102" y="2562732"/>
            <a:ext cx="3004500" cy="58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" name="Google Shape;75;p11"/>
          <p:cNvSpPr/>
          <p:nvPr/>
        </p:nvSpPr>
        <p:spPr>
          <a:xfrm>
            <a:off x="2323296" y="1171332"/>
            <a:ext cx="923700" cy="1973100"/>
          </a:xfrm>
          <a:prstGeom prst="cube">
            <a:avLst>
              <a:gd name="adj" fmla="val 796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/>
          <p:nvPr/>
        </p:nvSpPr>
        <p:spPr>
          <a:xfrm>
            <a:off x="5372371" y="1627632"/>
            <a:ext cx="155400" cy="935100"/>
          </a:xfrm>
          <a:prstGeom prst="cube">
            <a:avLst>
              <a:gd name="adj" fmla="val 366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7" name="Google Shape;77;p11"/>
          <p:cNvCxnSpPr/>
          <p:nvPr/>
        </p:nvCxnSpPr>
        <p:spPr>
          <a:xfrm>
            <a:off x="5527771" y="1627620"/>
            <a:ext cx="786900" cy="376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78;p11"/>
          <p:cNvCxnSpPr>
            <a:stCxn id="76" idx="3"/>
          </p:cNvCxnSpPr>
          <p:nvPr/>
        </p:nvCxnSpPr>
        <p:spPr>
          <a:xfrm rot="10800000" flipH="1">
            <a:off x="5421621" y="2072232"/>
            <a:ext cx="893100" cy="4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1"/>
          <p:cNvSpPr/>
          <p:nvPr/>
        </p:nvSpPr>
        <p:spPr>
          <a:xfrm>
            <a:off x="6266071" y="1946857"/>
            <a:ext cx="155400" cy="159600"/>
          </a:xfrm>
          <a:prstGeom prst="cube">
            <a:avLst>
              <a:gd name="adj" fmla="val 3661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3365246" y="1502232"/>
            <a:ext cx="17121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Human- engineered feature extraction </a:t>
            </a:r>
            <a:endParaRPr sz="1600"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3246871" y="3144432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Grid-based Color moments</a:t>
            </a:r>
            <a:endParaRPr sz="1600"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1780746" y="3296832"/>
            <a:ext cx="17121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384x256x3</a:t>
            </a:r>
            <a:endParaRPr sz="1600"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5056621" y="2688132"/>
            <a:ext cx="7869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7x7x6</a:t>
            </a:r>
            <a:br>
              <a:rPr lang="en" sz="1600"/>
            </a:br>
            <a:r>
              <a:rPr lang="en" sz="1600"/>
              <a:t>=294</a:t>
            </a:r>
            <a:endParaRPr sz="1600"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>
            <a:off x="5527771" y="1376832"/>
            <a:ext cx="13458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Classifier </a:t>
            </a:r>
            <a:br>
              <a:rPr lang="en" sz="1600"/>
            </a:br>
            <a:r>
              <a:rPr lang="en" sz="1600"/>
              <a:t>(1-3 layers)</a:t>
            </a:r>
            <a:endParaRPr sz="1600"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>
            <a:off x="5653221" y="2259107"/>
            <a:ext cx="1003500" cy="9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/>
              <a:t>Neural net</a:t>
            </a:r>
            <a:endParaRPr sz="1600" b="1"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6512721" y="1849932"/>
            <a:ext cx="1216200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/>
              <a:t>Class (0-1)</a:t>
            </a:r>
            <a:endParaRPr sz="1600"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 rot="-5400000">
            <a:off x="4471626" y="1772496"/>
            <a:ext cx="1526568" cy="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dirty="0"/>
              <a:t>feature vector</a:t>
            </a:r>
            <a:endParaRPr sz="1600" dirty="0"/>
          </a:p>
        </p:txBody>
      </p:sp>
      <p:sp>
        <p:nvSpPr>
          <p:cNvPr id="20" name="Google Shape;71;p11"/>
          <p:cNvSpPr txBox="1">
            <a:spLocks/>
          </p:cNvSpPr>
          <p:nvPr/>
        </p:nvSpPr>
        <p:spPr>
          <a:xfrm>
            <a:off x="5827357" y="3115557"/>
            <a:ext cx="3318700" cy="7133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9900" indent="-342900">
              <a:spcBef>
                <a:spcPts val="0"/>
              </a:spcBef>
              <a:buSzPts val="1600"/>
              <a:buFont typeface="+mj-lt"/>
              <a:buAutoNum type="arabicPeriod" startAt="4"/>
            </a:pPr>
            <a:r>
              <a:rPr lang="en-US" sz="1600" dirty="0"/>
              <a:t>…but our choice of features may limit accuracy</a:t>
            </a:r>
            <a:endParaRPr lang="en" sz="1600" dirty="0"/>
          </a:p>
        </p:txBody>
      </p:sp>
    </p:spTree>
    <p:extLst>
      <p:ext uri="{BB962C8B-B14F-4D97-AF65-F5344CB8AC3E}">
        <p14:creationId xmlns:p14="http://schemas.microsoft.com/office/powerpoint/2010/main" val="11526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intro and applications to signal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89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en-US" dirty="0"/>
              <a:t>The options of {pre-trained net, transfer-learning, </a:t>
            </a:r>
            <a:br>
              <a:rPr lang="en-US" dirty="0"/>
            </a:br>
            <a:r>
              <a:rPr lang="en-US" dirty="0"/>
              <a:t>feature-extraction, or your-own-net} are the basis for the next lab and the sunset detector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u="sng" dirty="0">
                <a:solidFill>
                  <a:schemeClr val="hlink"/>
                </a:solidFill>
                <a:hlinkClick r:id="rId2"/>
              </a:rPr>
              <a:t>MATLAB docs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29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5.googleusercontent.com/hqZcuZkxmIP070ztTg5SS7rfyIOBkrLYc4g5faTA5hXP6IVbQU1V5xrOvhJHgDG6YwpC3rHufDAVOYnllhhvuAi5r9EqqR-EbICNU--ftxjlmJMCjj4Y_0Kb-DN8cK-6uVm9JHYJjM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13613" r="7370" b="50869"/>
          <a:stretch/>
        </p:blipFill>
        <p:spPr bwMode="auto">
          <a:xfrm rot="16200000">
            <a:off x="-319287" y="2577769"/>
            <a:ext cx="2778635" cy="5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24849" y="1443268"/>
            <a:ext cx="119495" cy="2778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176735" y="1443268"/>
            <a:ext cx="233793" cy="2778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317678" y="1193026"/>
            <a:ext cx="114300" cy="3279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3755025" y="2413283"/>
            <a:ext cx="501364" cy="81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748319" y="2126001"/>
            <a:ext cx="218208" cy="141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5305129" y="2603982"/>
            <a:ext cx="752777" cy="49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1594931" y="2756183"/>
            <a:ext cx="202703" cy="125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3099418" y="2756183"/>
            <a:ext cx="487409" cy="125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4440173" y="2671491"/>
            <a:ext cx="681171" cy="295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6691081" y="1999987"/>
            <a:ext cx="114300" cy="170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7065075" y="2368928"/>
            <a:ext cx="113563" cy="9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7437195" y="2368928"/>
            <a:ext cx="113563" cy="9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ectangle 41"/>
          <p:cNvSpPr/>
          <p:nvPr/>
        </p:nvSpPr>
        <p:spPr>
          <a:xfrm>
            <a:off x="7607365" y="2382452"/>
            <a:ext cx="1378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rgbClr val="595959"/>
                </a:solidFill>
              </a:rPr>
              <a:t>0.00 Hi No-peak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0.17 No-peak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0.83 Small-peak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0.00 Peak</a:t>
            </a:r>
            <a:endParaRPr lang="en-US" sz="1050" dirty="0"/>
          </a:p>
        </p:txBody>
      </p:sp>
      <p:sp>
        <p:nvSpPr>
          <p:cNvPr id="44" name="Rectangle 43"/>
          <p:cNvSpPr/>
          <p:nvPr/>
        </p:nvSpPr>
        <p:spPr>
          <a:xfrm>
            <a:off x="3153449" y="4586048"/>
            <a:ext cx="263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Each box is a matrix of weights or intermediate values (of neurons) </a:t>
            </a:r>
            <a:endParaRPr lang="en-US" sz="12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74567" y="137398"/>
            <a:ext cx="8512233" cy="58306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F1416"/>
                </a:solidFill>
              </a:rPr>
              <a:t>CNNs aren't just for images: </a:t>
            </a:r>
            <a:br>
              <a:rPr lang="en-US" sz="2000" dirty="0">
                <a:solidFill>
                  <a:srgbClr val="7F1416"/>
                </a:solidFill>
              </a:rPr>
            </a:br>
            <a:r>
              <a:rPr lang="en-US" sz="2000" dirty="0">
                <a:solidFill>
                  <a:srgbClr val="7F1416"/>
                </a:solidFill>
              </a:rPr>
              <a:t>They can classify 1D signals, like chromatograms, as well. </a:t>
            </a:r>
          </a:p>
        </p:txBody>
      </p:sp>
    </p:spTree>
    <p:extLst>
      <p:ext uri="{BB962C8B-B14F-4D97-AF65-F5344CB8AC3E}">
        <p14:creationId xmlns:p14="http://schemas.microsoft.com/office/powerpoint/2010/main" val="2838310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5.googleusercontent.com/hqZcuZkxmIP070ztTg5SS7rfyIOBkrLYc4g5faTA5hXP6IVbQU1V5xrOvhJHgDG6YwpC3rHufDAVOYnllhhvuAi5r9EqqR-EbICNU--ftxjlmJMCjj4Y_0Kb-DN8cK-6uVm9JHYJjM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13613" r="7370" b="50869"/>
          <a:stretch/>
        </p:blipFill>
        <p:spPr bwMode="auto">
          <a:xfrm rot="16200000">
            <a:off x="-319287" y="2577769"/>
            <a:ext cx="2778635" cy="50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24849" y="1443268"/>
            <a:ext cx="119495" cy="2778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176735" y="1443268"/>
            <a:ext cx="233793" cy="2778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317678" y="1193026"/>
            <a:ext cx="114300" cy="3279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3755025" y="2413283"/>
            <a:ext cx="501364" cy="81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748319" y="2126001"/>
            <a:ext cx="218208" cy="141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5305129" y="2603982"/>
            <a:ext cx="752777" cy="49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1594931" y="2756183"/>
            <a:ext cx="202703" cy="125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3099418" y="2756183"/>
            <a:ext cx="487409" cy="125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4440173" y="2671491"/>
            <a:ext cx="681171" cy="295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6691081" y="1999987"/>
            <a:ext cx="114300" cy="1704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7065075" y="2368928"/>
            <a:ext cx="113563" cy="9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7437195" y="2368928"/>
            <a:ext cx="113563" cy="9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7607365" y="2382452"/>
            <a:ext cx="1378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rgbClr val="595959"/>
                </a:solidFill>
              </a:rPr>
              <a:t>0.00 Hi No-peak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0.17 No-peak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0.83 Small-peak</a:t>
            </a:r>
            <a:br>
              <a:rPr lang="en-US" sz="1050" dirty="0">
                <a:solidFill>
                  <a:srgbClr val="595959"/>
                </a:solidFill>
              </a:rPr>
            </a:br>
            <a:r>
              <a:rPr lang="en-US" sz="1050" dirty="0">
                <a:solidFill>
                  <a:srgbClr val="595959"/>
                </a:solidFill>
              </a:rPr>
              <a:t>0.00 Peak</a:t>
            </a: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744373" y="4245467"/>
            <a:ext cx="1653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Convolution: learn (3x1) filters x16, </a:t>
            </a:r>
            <a:r>
              <a:rPr lang="en-US" sz="1200" dirty="0" err="1">
                <a:solidFill>
                  <a:srgbClr val="595959"/>
                </a:solidFill>
                <a:latin typeface="Arial" charset="0"/>
              </a:rPr>
              <a:t>ReLU</a:t>
            </a:r>
            <a:r>
              <a:rPr lang="en-US" sz="1200" dirty="0">
                <a:solidFill>
                  <a:srgbClr val="595959"/>
                </a:solidFill>
                <a:latin typeface="Arial" charset="0"/>
              </a:rPr>
              <a:t> (nonlinear)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696282" y="2966632"/>
            <a:ext cx="0" cy="1255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569118" y="2966632"/>
            <a:ext cx="0" cy="1255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49771" y="4245467"/>
            <a:ext cx="821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Max-pool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3071361" y="4245467"/>
            <a:ext cx="1162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Conv (3x16)x32, </a:t>
            </a:r>
            <a:br>
              <a:rPr lang="en-US" sz="1200" dirty="0"/>
            </a:br>
            <a:r>
              <a:rPr lang="en-US" sz="1200" dirty="0" err="1"/>
              <a:t>ReLU</a:t>
            </a:r>
            <a:r>
              <a:rPr lang="en-US" sz="1200" dirty="0"/>
              <a:t>, MP</a:t>
            </a:r>
            <a:endParaRPr lang="en-US" sz="1200" dirty="0">
              <a:solidFill>
                <a:srgbClr val="595959"/>
              </a:solidFill>
              <a:latin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390000" y="2966632"/>
            <a:ext cx="0" cy="1255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803164" y="3096487"/>
            <a:ext cx="7827" cy="11254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927940" y="2881940"/>
            <a:ext cx="284904" cy="13399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234305" y="4239106"/>
            <a:ext cx="1162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Conv (3x32)x64, </a:t>
            </a:r>
            <a:br>
              <a:rPr lang="en-US" sz="1200" dirty="0"/>
            </a:br>
            <a:r>
              <a:rPr lang="en-US" sz="1200" dirty="0" err="1"/>
              <a:t>ReLU</a:t>
            </a:r>
            <a:r>
              <a:rPr lang="en-US" sz="1200" dirty="0"/>
              <a:t>, MP</a:t>
            </a:r>
            <a:endParaRPr lang="en-US" sz="1200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02084" y="4328051"/>
            <a:ext cx="7237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>
                <a:solidFill>
                  <a:srgbClr val="595959"/>
                </a:solidFill>
                <a:latin typeface="Arial" charset="0"/>
              </a:rPr>
              <a:t>Flatten</a:t>
            </a:r>
            <a:endParaRPr lang="en-US" sz="1200" dirty="0"/>
          </a:p>
        </p:txBody>
      </p:sp>
      <p:cxnSp>
        <p:nvCxnSpPr>
          <p:cNvPr id="33" name="Straight Arrow Connector 32"/>
          <p:cNvCxnSpPr>
            <a:stCxn id="39" idx="0"/>
          </p:cNvCxnSpPr>
          <p:nvPr/>
        </p:nvCxnSpPr>
        <p:spPr>
          <a:xfrm flipH="1" flipV="1">
            <a:off x="6971956" y="2902073"/>
            <a:ext cx="20790" cy="14112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518702" y="2923637"/>
            <a:ext cx="64431" cy="13896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34734" y="4313323"/>
            <a:ext cx="111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Fully-connected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7064496" y="4011865"/>
            <a:ext cx="866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 err="1">
                <a:solidFill>
                  <a:srgbClr val="595959"/>
                </a:solidFill>
                <a:latin typeface="Arial" charset="0"/>
              </a:rPr>
              <a:t>Softmax</a:t>
            </a:r>
            <a:endParaRPr lang="en-US" sz="12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7329793" y="2832582"/>
            <a:ext cx="4775" cy="11792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073100" y="1147006"/>
            <a:ext cx="6262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100x1</a:t>
            </a:r>
            <a:endParaRPr lang="en-US" sz="1200" b="1" dirty="0"/>
          </a:p>
        </p:txBody>
      </p:sp>
      <p:sp>
        <p:nvSpPr>
          <p:cNvPr id="51" name="Rectangle 50"/>
          <p:cNvSpPr/>
          <p:nvPr/>
        </p:nvSpPr>
        <p:spPr>
          <a:xfrm>
            <a:off x="1945941" y="1147006"/>
            <a:ext cx="8023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>
                <a:solidFill>
                  <a:srgbClr val="595959"/>
                </a:solidFill>
                <a:latin typeface="Arial" charset="0"/>
              </a:rPr>
              <a:t>100x16</a:t>
            </a:r>
            <a:endParaRPr lang="en-US" sz="1200" b="1" dirty="0"/>
          </a:p>
        </p:txBody>
      </p:sp>
      <p:sp>
        <p:nvSpPr>
          <p:cNvPr id="52" name="Rectangle 51"/>
          <p:cNvSpPr/>
          <p:nvPr/>
        </p:nvSpPr>
        <p:spPr>
          <a:xfrm>
            <a:off x="2585102" y="1853934"/>
            <a:ext cx="662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50x16</a:t>
            </a:r>
            <a:endParaRPr lang="en-US" sz="1200" b="1" dirty="0"/>
          </a:p>
        </p:txBody>
      </p:sp>
      <p:sp>
        <p:nvSpPr>
          <p:cNvPr id="53" name="Rectangle 52"/>
          <p:cNvSpPr/>
          <p:nvPr/>
        </p:nvSpPr>
        <p:spPr>
          <a:xfrm>
            <a:off x="3721430" y="2122987"/>
            <a:ext cx="662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25x32</a:t>
            </a:r>
            <a:endParaRPr lang="en-US" sz="1200" b="1" dirty="0"/>
          </a:p>
        </p:txBody>
      </p:sp>
      <p:sp>
        <p:nvSpPr>
          <p:cNvPr id="54" name="Rectangle 53"/>
          <p:cNvSpPr/>
          <p:nvPr/>
        </p:nvSpPr>
        <p:spPr>
          <a:xfrm>
            <a:off x="5401277" y="2327462"/>
            <a:ext cx="662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12x64</a:t>
            </a:r>
            <a:endParaRPr lang="en-US" sz="1200" b="1" dirty="0"/>
          </a:p>
        </p:txBody>
      </p:sp>
      <p:sp>
        <p:nvSpPr>
          <p:cNvPr id="48" name="Left Brace 47"/>
          <p:cNvSpPr/>
          <p:nvPr/>
        </p:nvSpPr>
        <p:spPr>
          <a:xfrm rot="16200000">
            <a:off x="3473117" y="2320556"/>
            <a:ext cx="127636" cy="50669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Rectangle 55"/>
          <p:cNvSpPr/>
          <p:nvPr/>
        </p:nvSpPr>
        <p:spPr>
          <a:xfrm>
            <a:off x="3126139" y="4890606"/>
            <a:ext cx="16770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Extract Features </a:t>
            </a:r>
            <a:endParaRPr lang="en-US" sz="1200" dirty="0"/>
          </a:p>
        </p:txBody>
      </p:sp>
      <p:sp>
        <p:nvSpPr>
          <p:cNvPr id="57" name="Rectangle 56"/>
          <p:cNvSpPr/>
          <p:nvPr/>
        </p:nvSpPr>
        <p:spPr>
          <a:xfrm>
            <a:off x="6151656" y="4867949"/>
            <a:ext cx="1296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595959"/>
                </a:solidFill>
                <a:latin typeface="Arial" charset="0"/>
              </a:rPr>
              <a:t>Classify</a:t>
            </a:r>
            <a:endParaRPr lang="en-US" sz="1200" dirty="0"/>
          </a:p>
        </p:txBody>
      </p:sp>
      <p:sp>
        <p:nvSpPr>
          <p:cNvPr id="58" name="Left Brace 57"/>
          <p:cNvSpPr/>
          <p:nvPr/>
        </p:nvSpPr>
        <p:spPr>
          <a:xfrm rot="16200000">
            <a:off x="6905622" y="4131913"/>
            <a:ext cx="114299" cy="14737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ectangle 41"/>
          <p:cNvSpPr/>
          <p:nvPr/>
        </p:nvSpPr>
        <p:spPr>
          <a:xfrm>
            <a:off x="6187595" y="947825"/>
            <a:ext cx="503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768</a:t>
            </a:r>
            <a:endParaRPr lang="en-US" sz="1200" b="1" dirty="0"/>
          </a:p>
        </p:txBody>
      </p:sp>
      <p:sp>
        <p:nvSpPr>
          <p:cNvPr id="43" name="Rectangle 42"/>
          <p:cNvSpPr/>
          <p:nvPr/>
        </p:nvSpPr>
        <p:spPr>
          <a:xfrm>
            <a:off x="6606553" y="1679796"/>
            <a:ext cx="422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 dirty="0">
                <a:solidFill>
                  <a:srgbClr val="595959"/>
                </a:solidFill>
                <a:latin typeface="Arial" charset="0"/>
              </a:rPr>
              <a:t>30</a:t>
            </a:r>
            <a:endParaRPr lang="en-US" sz="1200" b="1" dirty="0"/>
          </a:p>
        </p:txBody>
      </p:sp>
      <p:sp>
        <p:nvSpPr>
          <p:cNvPr id="44" name="Rectangle 43"/>
          <p:cNvSpPr/>
          <p:nvPr/>
        </p:nvSpPr>
        <p:spPr>
          <a:xfrm>
            <a:off x="7022303" y="2095298"/>
            <a:ext cx="226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b="1">
                <a:solidFill>
                  <a:srgbClr val="595959"/>
                </a:solidFill>
                <a:latin typeface="Arial" charset="0"/>
              </a:rPr>
              <a:t>4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59912" y="3758664"/>
            <a:ext cx="839109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Boutell and Julian, </a:t>
            </a:r>
            <a:r>
              <a:rPr lang="en-US" sz="1000" dirty="0">
                <a:hlinkClick r:id="rId4" invalidUrl="https://www.msacl.org/view_abstract/view_abstract_in_program.php?id=722&amp;event=2019 US"/>
              </a:rPr>
              <a:t>MSACL 2019</a:t>
            </a:r>
            <a:endParaRPr lang="en-US" sz="1000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74567" y="205978"/>
            <a:ext cx="8512233" cy="583069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rgbClr val="7F1416"/>
                </a:solidFill>
              </a:rPr>
              <a:t>Note: </a:t>
            </a:r>
            <a:r>
              <a:rPr lang="en-US" sz="2000" dirty="0">
                <a:solidFill>
                  <a:srgbClr val="7F1416"/>
                </a:solidFill>
              </a:rPr>
              <a:t>CNNs can classify 1D signals, like chromatograms, as well. </a:t>
            </a:r>
          </a:p>
        </p:txBody>
      </p:sp>
    </p:spTree>
    <p:extLst>
      <p:ext uri="{BB962C8B-B14F-4D97-AF65-F5344CB8AC3E}">
        <p14:creationId xmlns:p14="http://schemas.microsoft.com/office/powerpoint/2010/main" val="283125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" grpId="0"/>
      <p:bldP spid="24" grpId="0"/>
      <p:bldP spid="25" grpId="0"/>
      <p:bldP spid="31" grpId="0"/>
      <p:bldP spid="32" grpId="0"/>
      <p:bldP spid="50" grpId="0"/>
      <p:bldP spid="51" grpId="0"/>
      <p:bldP spid="52" grpId="0"/>
      <p:bldP spid="53" grpId="0"/>
      <p:bldP spid="54" grpId="0"/>
      <p:bldP spid="48" grpId="0" animBg="1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CNNs have been applied to other domains as well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dirty="0"/>
              <a:t>Speech recognition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/>
              <a:t>Music generation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/>
              <a:t>But other network architectures have been developed to handle time-series data of variable length, like language models: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n-US" dirty="0"/>
              <a:t>Recurrent nets, LSTM, transformers (like </a:t>
            </a:r>
            <a:r>
              <a:rPr lang="en-US" dirty="0" err="1"/>
              <a:t>ChatGPT</a:t>
            </a:r>
            <a:r>
              <a:rPr lang="en-US" dirty="0"/>
              <a:t>)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45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394E-34FA-A93E-6FFA-DFF4A1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Visualizations of convolutional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B6C8-1345-E2EC-042D-776C5DAE6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29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Activations</a:t>
            </a:r>
          </a:p>
          <a:p>
            <a:r>
              <a:rPr lang="en-US" dirty="0"/>
              <a:t>Filters (sort of)</a:t>
            </a:r>
          </a:p>
          <a:p>
            <a:r>
              <a:rPr lang="en-US" dirty="0"/>
              <a:t>Grad-CAM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89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activations of a filter are just another image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one channel of the first-layer activations: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More activations: </a:t>
            </a:r>
          </a:p>
          <a:p>
            <a:r>
              <a:rPr lang="en-US" sz="1000" dirty="0">
                <a:hlinkClick r:id="rId2"/>
              </a:rPr>
              <a:t>https://debuggercafe.com/visualizing-filters-and-feature-maps-in-convolutional-neural-networks-using-pytorch/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7B7F1-100D-0E63-0DC4-E5CDE95B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82" y="1455420"/>
            <a:ext cx="2091049" cy="205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A23CC-0EB3-69A6-E02E-362847F5C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626" y="1853565"/>
            <a:ext cx="1261110" cy="1261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10840-0AC2-F62A-F675-96253E67E1ED}"/>
              </a:ext>
            </a:extLst>
          </p:cNvPr>
          <p:cNvSpPr txBox="1"/>
          <p:nvPr/>
        </p:nvSpPr>
        <p:spPr>
          <a:xfrm>
            <a:off x="0" y="4628688"/>
            <a:ext cx="6720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Francois Chollet, Deep Learning with Python, </a:t>
            </a:r>
            <a:br>
              <a:rPr lang="en-US" sz="1000" dirty="0"/>
            </a:br>
            <a:r>
              <a:rPr lang="en-US" sz="1000" dirty="0">
                <a:hlinkClick r:id="rId5"/>
              </a:rPr>
              <a:t>https://learning.oreilly.com/library/view/deep-learning-with/9781617296864/Text/09.xhtml#heading_id_13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6406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visualize the filters of a network by showing which images are maximally activated by them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593E70-8C35-F450-B79B-D6A608E70B99}"/>
              </a:ext>
            </a:extLst>
          </p:cNvPr>
          <p:cNvSpPr txBox="1"/>
          <p:nvPr/>
        </p:nvSpPr>
        <p:spPr>
          <a:xfrm>
            <a:off x="508000" y="1257300"/>
            <a:ext cx="67208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Next section generated by code modified from this repo </a:t>
            </a:r>
            <a:r>
              <a:rPr lang="en-US" dirty="0">
                <a:hlinkClick r:id="rId2"/>
              </a:rPr>
              <a:t>https://colab.research.google.com/github/fchollet/deep-learning-with-python-notebooks/blob/master/chapter09_part03_interpreting-what-convnets-learn.ipynb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Provided by Francois Chollet, Deep Learning with Python, </a:t>
            </a:r>
            <a:br>
              <a:rPr lang="en-US" dirty="0"/>
            </a:br>
            <a:r>
              <a:rPr lang="en-US" dirty="0">
                <a:hlinkClick r:id="rId3"/>
              </a:rPr>
              <a:t>https://learning.oreilly.com/library/view/deep-learning-with/9781617296864/Text/09.xhtml#heading_id_13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49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Xception</a:t>
            </a:r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191" y="1000072"/>
            <a:ext cx="6655324" cy="3751868"/>
          </a:xfrm>
        </p:spPr>
        <p:txBody>
          <a:bodyPr/>
          <a:lstStyle/>
          <a:p>
            <a:r>
              <a:rPr lang="en-US" dirty="0"/>
              <a:t>Conv layer 3 (of 40)</a:t>
            </a:r>
          </a:p>
          <a:p>
            <a:r>
              <a:rPr lang="en-US" dirty="0"/>
              <a:t>Oriented opponent color edges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404EE-A7D7-BFC4-274E-DB5206D5C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1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and convolutional neural nets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2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Xception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191" y="1000072"/>
            <a:ext cx="6655324" cy="3751868"/>
          </a:xfrm>
        </p:spPr>
        <p:txBody>
          <a:bodyPr/>
          <a:lstStyle/>
          <a:p>
            <a:r>
              <a:rPr lang="en-US" dirty="0"/>
              <a:t>Conv layer 6 (of 40)</a:t>
            </a:r>
          </a:p>
          <a:p>
            <a:r>
              <a:rPr lang="en-US" dirty="0"/>
              <a:t>Textures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624CE-EDFB-6619-4BA6-7D81AB8A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D4CCF-7330-9645-AE3D-28605B2C1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55" y="2216081"/>
            <a:ext cx="234392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89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Xception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191" y="1000072"/>
            <a:ext cx="6655324" cy="3751868"/>
          </a:xfrm>
        </p:spPr>
        <p:txBody>
          <a:bodyPr/>
          <a:lstStyle/>
          <a:p>
            <a:r>
              <a:rPr lang="en-US" dirty="0"/>
              <a:t>Conv layer 21 (of 40)</a:t>
            </a:r>
          </a:p>
          <a:p>
            <a:r>
              <a:rPr lang="en-US" dirty="0"/>
              <a:t>Larger, abstract structures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3DA3AB-2801-A50C-3606-521B96F72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2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Xception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191" y="1000072"/>
            <a:ext cx="6655324" cy="3751868"/>
          </a:xfrm>
        </p:spPr>
        <p:txBody>
          <a:bodyPr/>
          <a:lstStyle/>
          <a:p>
            <a:r>
              <a:rPr lang="en-US" dirty="0"/>
              <a:t>Conv layer 40 (of 40)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88932-679D-D8D0-9AE7-D8122BF90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1EC1E-64EA-8E14-D720-16104833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96" y="1776734"/>
            <a:ext cx="2503054" cy="24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9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much do various parts of an input image activate a class?</a:t>
            </a:r>
          </a:p>
          <a:p>
            <a:r>
              <a:rPr lang="en-US" dirty="0"/>
              <a:t>We can break this down into 2 parts:</a:t>
            </a:r>
          </a:p>
          <a:p>
            <a:r>
              <a:rPr lang="en-US" dirty="0"/>
              <a:t> - how much do various parts of the image activate various channels in a layer?</a:t>
            </a:r>
          </a:p>
          <a:p>
            <a:r>
              <a:rPr lang="en-US" dirty="0"/>
              <a:t> - how much do those channels activate a class?</a:t>
            </a:r>
          </a:p>
          <a:p>
            <a:r>
              <a:rPr lang="en-US" dirty="0"/>
              <a:t>Combine by taking a weighted sum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Grad-CAM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A3702-7405-63AF-A73B-BFC98CE25149}"/>
              </a:ext>
            </a:extLst>
          </p:cNvPr>
          <p:cNvSpPr txBox="1"/>
          <p:nvPr/>
        </p:nvSpPr>
        <p:spPr>
          <a:xfrm>
            <a:off x="4147185" y="4656842"/>
            <a:ext cx="4697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https://arxiv.org/abs/1610.02391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0309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Grad CAM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parts of this image caused this photo to be recognized as an elephant? Why does this matter?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A939F-3711-126B-D6EB-D478E049E895}"/>
              </a:ext>
            </a:extLst>
          </p:cNvPr>
          <p:cNvSpPr txBox="1"/>
          <p:nvPr/>
        </p:nvSpPr>
        <p:spPr>
          <a:xfrm>
            <a:off x="153748" y="4656842"/>
            <a:ext cx="6544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Francois Chollet, Deep Learning with Python, </a:t>
            </a:r>
            <a:br>
              <a:rPr lang="en-US" sz="1000" dirty="0"/>
            </a:br>
            <a:r>
              <a:rPr lang="en-US" sz="1000" dirty="0">
                <a:hlinkClick r:id="rId2"/>
              </a:rPr>
              <a:t>https://learning.oreilly.com/library/view/deep-learning-with/9781617296864/Text/09.xhtml#heading_id_13</a:t>
            </a:r>
            <a:r>
              <a:rPr lang="en-US" sz="1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4BE67-453A-9206-9514-0D2955BF9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733550"/>
            <a:ext cx="2750820" cy="275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Grad CAM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 map and result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C8DD6-FD21-6AD9-F757-6EDD81ADC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333" y="904974"/>
            <a:ext cx="2901570" cy="2910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B8766-1CFA-7B4E-B14E-C84165C6B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580" y="1609189"/>
            <a:ext cx="1493675" cy="1502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A939F-3711-126B-D6EB-D478E049E895}"/>
              </a:ext>
            </a:extLst>
          </p:cNvPr>
          <p:cNvSpPr txBox="1"/>
          <p:nvPr/>
        </p:nvSpPr>
        <p:spPr>
          <a:xfrm>
            <a:off x="153748" y="4656842"/>
            <a:ext cx="6544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Francois Chollet, Deep Learning with Python, </a:t>
            </a:r>
            <a:br>
              <a:rPr lang="en-US" sz="1000" dirty="0"/>
            </a:br>
            <a:r>
              <a:rPr lang="en-US" sz="1000" dirty="0">
                <a:hlinkClick r:id="rId4"/>
              </a:rPr>
              <a:t>https://learning.oreilly.com/library/view/deep-learning-with/9781617296864/Text/09.xhtml#heading_id_13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33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394E-34FA-A93E-6FFA-DFF4A1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architectures for image rec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B6C8-1345-E2EC-042D-776C5DAE6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326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far: whole scene </a:t>
            </a:r>
            <a:r>
              <a:rPr lang="en-US" i="1" dirty="0"/>
              <a:t>classification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{Convolution/</a:t>
            </a:r>
            <a:r>
              <a:rPr lang="en-US" dirty="0" err="1"/>
              <a:t>ReLU</a:t>
            </a:r>
            <a:r>
              <a:rPr lang="en-US" dirty="0"/>
              <a:t>/pooling}*, </a:t>
            </a:r>
            <a:br>
              <a:rPr lang="en-US" dirty="0"/>
            </a:br>
            <a:r>
              <a:rPr lang="en-US" dirty="0"/>
              <a:t>then dense and </a:t>
            </a:r>
            <a:r>
              <a:rPr lang="en-US" dirty="0" err="1"/>
              <a:t>softmax</a:t>
            </a:r>
            <a:r>
              <a:rPr lang="en-US" dirty="0"/>
              <a:t> layers.</a:t>
            </a:r>
          </a:p>
          <a:p>
            <a:endParaRPr lang="en-US" dirty="0"/>
          </a:p>
          <a:p>
            <a:r>
              <a:rPr lang="en-US" dirty="0"/>
              <a:t>Examples: </a:t>
            </a:r>
            <a:r>
              <a:rPr lang="en-US" dirty="0" err="1"/>
              <a:t>LeNet</a:t>
            </a:r>
            <a:r>
              <a:rPr lang="en-US" dirty="0"/>
              <a:t>, </a:t>
            </a:r>
            <a:r>
              <a:rPr lang="en-US" dirty="0" err="1"/>
              <a:t>AlexNet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VGG16, VGG19 nets </a:t>
            </a:r>
            <a:br>
              <a:rPr lang="en-US" dirty="0"/>
            </a:br>
            <a:r>
              <a:rPr lang="en-US" dirty="0"/>
              <a:t>[</a:t>
            </a:r>
            <a:r>
              <a:rPr lang="en-US" i="1" dirty="0"/>
              <a:t>Visual Geometry Group</a:t>
            </a:r>
            <a:r>
              <a:rPr lang="en-US" dirty="0"/>
              <a:t> at Oxford]</a:t>
            </a:r>
          </a:p>
          <a:p>
            <a:endParaRPr lang="en-US" dirty="0"/>
          </a:p>
          <a:p>
            <a:r>
              <a:rPr lang="en-US" dirty="0"/>
              <a:t>VGG16 (total and blocks 1-2) to right: </a:t>
            </a:r>
          </a:p>
          <a:p>
            <a:r>
              <a:rPr lang="en-US" dirty="0"/>
              <a:t>13 convolutions in 4 blocks.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0AB8A-5527-B065-A35C-D1067970E8E5}"/>
              </a:ext>
            </a:extLst>
          </p:cNvPr>
          <p:cNvSpPr txBox="1"/>
          <p:nvPr/>
        </p:nvSpPr>
        <p:spPr>
          <a:xfrm>
            <a:off x="1899056" y="4492555"/>
            <a:ext cx="46970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/>
              <a:t>LeNet</a:t>
            </a:r>
            <a:r>
              <a:rPr lang="en-US" sz="1100" dirty="0"/>
              <a:t> vs </a:t>
            </a:r>
            <a:r>
              <a:rPr lang="en-US" sz="1100" dirty="0" err="1"/>
              <a:t>AlexNet</a:t>
            </a:r>
            <a:r>
              <a:rPr lang="en-US" sz="1100" dirty="0"/>
              <a:t>: </a:t>
            </a:r>
            <a:r>
              <a:rPr lang="en-US" sz="1100" dirty="0">
                <a:hlinkClick r:id="rId3"/>
              </a:rPr>
              <a:t>https://en.wikipedia.org/wiki/Convolutional_neural_network</a:t>
            </a: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3D2EF-B4BE-ADDB-8397-661D8389B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830" y="-4572"/>
            <a:ext cx="825170" cy="46614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420BF7-7454-FB08-8E1D-D9783F546713}"/>
              </a:ext>
            </a:extLst>
          </p:cNvPr>
          <p:cNvSpPr/>
          <p:nvPr/>
        </p:nvSpPr>
        <p:spPr>
          <a:xfrm>
            <a:off x="8318830" y="185738"/>
            <a:ext cx="825170" cy="12268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46EF3-A8D9-1036-BF9F-7D91CEAF2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7" b="69567"/>
          <a:stretch/>
        </p:blipFill>
        <p:spPr>
          <a:xfrm>
            <a:off x="6596070" y="0"/>
            <a:ext cx="1681474" cy="285603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06533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>
                <a:solidFill>
                  <a:srgbClr val="7F1416"/>
                </a:solidFill>
              </a:rPr>
              <a:t>Newer networks use regularization layers too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973368" y="997528"/>
            <a:ext cx="7912282" cy="2202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Reminder: One way to prevent overfitting is to stop training when validation accuracy increases (after some patience to account for noise).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Other ways are more explicit: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	Dropout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	B</a:t>
            </a:r>
            <a:r>
              <a:rPr lang="en-US" sz="1800" dirty="0"/>
              <a:t>atch-normalization</a:t>
            </a:r>
          </a:p>
        </p:txBody>
      </p:sp>
    </p:spTree>
    <p:extLst>
      <p:ext uri="{BB962C8B-B14F-4D97-AF65-F5344CB8AC3E}">
        <p14:creationId xmlns:p14="http://schemas.microsoft.com/office/powerpoint/2010/main" val="42337897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>
                <a:solidFill>
                  <a:srgbClr val="7F1416"/>
                </a:solidFill>
              </a:rPr>
              <a:t>Dropout randomly sets activations to 0.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973368" y="997528"/>
            <a:ext cx="7912282" cy="2202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The Dropout layer randomly sets a neuron’s output to 0 with a frequency of p at each step during training time. All neurons are used at test time.</a:t>
            </a: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dirty="0"/>
              <a:t>The idea is that neurons can rely too much on a neighboring neuron’s output during training and removing it temporarily breaks this.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In practice, we only need drop out on dense layers, not conv layers.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B9FAB-9CAB-EA69-B410-E0B99DCB4B99}"/>
              </a:ext>
            </a:extLst>
          </p:cNvPr>
          <p:cNvSpPr txBox="1"/>
          <p:nvPr/>
        </p:nvSpPr>
        <p:spPr>
          <a:xfrm>
            <a:off x="1765205" y="4399767"/>
            <a:ext cx="4699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https://jmlr.org/papers/volume15/srivastava14a/srivastava14a.pdf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46D37-C794-23C7-9AE3-1AEECD1B5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95" y="3200399"/>
            <a:ext cx="2087336" cy="111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2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Deep learning is a vague term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5835534" y="922225"/>
            <a:ext cx="3192087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“Deep” networks typically have 10+ layers.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For example, 25, 144, or 177 (we’ll use some of these!)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That’s many weights to learn.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And more choices of architectures.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Should layers be fully connected?</a:t>
            </a:r>
            <a:endParaRPr sz="1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/>
              <a:t>How to train them fast enough?</a:t>
            </a:r>
            <a:endParaRPr sz="1800" dirty="0"/>
          </a:p>
        </p:txBody>
      </p:sp>
      <p:sp>
        <p:nvSpPr>
          <p:cNvPr id="94" name="Google Shape;94;p12"/>
          <p:cNvSpPr txBox="1"/>
          <p:nvPr/>
        </p:nvSpPr>
        <p:spPr>
          <a:xfrm>
            <a:off x="2518757" y="4757709"/>
            <a:ext cx="4397340" cy="3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Fig: </a:t>
            </a: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https://www.slideshare.net/Geeks_Lab/aibigdata-lab-2016-transfer-learning</a:t>
            </a:r>
            <a:r>
              <a:rPr lang="en" sz="1000" dirty="0"/>
              <a:t> </a:t>
            </a:r>
            <a:endParaRPr sz="1000" dirty="0"/>
          </a:p>
        </p:txBody>
      </p:sp>
      <p:pic>
        <p:nvPicPr>
          <p:cNvPr id="95" name="Google Shape;9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4601" y="1030681"/>
            <a:ext cx="3732200" cy="21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6488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dirty="0">
                <a:solidFill>
                  <a:srgbClr val="7F1416"/>
                </a:solidFill>
              </a:rPr>
              <a:t>Batch normalization averages activations across a batch</a:t>
            </a:r>
            <a:endParaRPr sz="2400" dirty="0">
              <a:solidFill>
                <a:srgbClr val="7F141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Google Shape;181;p2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73368" y="997528"/>
                <a:ext cx="7912282" cy="270916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buSzPts val="1100"/>
                </a:pPr>
                <a:r>
                  <a:rPr lang="en-US" sz="1800" dirty="0"/>
                  <a:t>Consider activations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…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n-US" sz="1800" dirty="0"/>
                  <a:t>of a single neuron in a mini-batch with m images.</a:t>
                </a:r>
              </a:p>
              <a:p>
                <a:pPr marL="0" lvl="0" indent="0">
                  <a:buSzPts val="1100"/>
                </a:pPr>
                <a:r>
                  <a:rPr lang="en-US" dirty="0"/>
                  <a:t>Replace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with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800" dirty="0"/>
                  <a:t> .</a:t>
                </a:r>
              </a:p>
              <a:p>
                <a:pPr marL="0" lvl="0" indent="0">
                  <a:buSzPts val="1100"/>
                </a:pPr>
                <a:r>
                  <a:rPr lang="en-US" dirty="0"/>
                  <a:t>This is just standardizing the data so it has mean b and variance a – and a and b can be learned during backpropagation.</a:t>
                </a:r>
              </a:p>
              <a:p>
                <a:pPr marL="0" lvl="0" indent="0">
                  <a:buSzPts val="1100"/>
                </a:pPr>
                <a:endParaRPr lang="en-US" sz="1800" dirty="0"/>
              </a:p>
              <a:p>
                <a:pPr marL="0" lvl="0" indent="0">
                  <a:buSzPts val="1100"/>
                </a:pPr>
                <a:r>
                  <a:rPr lang="en-US" sz="1800" dirty="0"/>
                  <a:t>This has been shown to make the algorithm more stable.</a:t>
                </a:r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dirty="0"/>
              </a:p>
              <a:p>
                <a:pPr marL="0" lvl="0" indent="0" algn="l" rtl="0"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181" name="Google Shape;181;p2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73368" y="997528"/>
                <a:ext cx="7912282" cy="2709167"/>
              </a:xfrm>
              <a:prstGeom prst="rect">
                <a:avLst/>
              </a:prstGeom>
              <a:blipFill>
                <a:blip r:embed="rId3"/>
                <a:stretch>
                  <a:fillRect l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8ADF4D3-20C1-9D8E-7006-880AEEEF79D6}"/>
              </a:ext>
            </a:extLst>
          </p:cNvPr>
          <p:cNvSpPr txBox="1"/>
          <p:nvPr/>
        </p:nvSpPr>
        <p:spPr>
          <a:xfrm>
            <a:off x="1603419" y="4617733"/>
            <a:ext cx="47007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https://arxiv.org/abs/1502.03167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1342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Nets with residual connections help with vanishing gradients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8341" y="904974"/>
            <a:ext cx="3924312" cy="2745006"/>
          </a:xfrm>
        </p:spPr>
        <p:txBody>
          <a:bodyPr/>
          <a:lstStyle/>
          <a:p>
            <a:r>
              <a:rPr lang="en-US" dirty="0"/>
              <a:t>Problem with deeper networks: </a:t>
            </a:r>
            <a:br>
              <a:rPr lang="en-US" dirty="0"/>
            </a:br>
            <a:r>
              <a:rPr lang="en-US" dirty="0"/>
              <a:t>the chain rule has many terms, and if many activations close to 0 are multiplied, the product goes to 0.</a:t>
            </a:r>
          </a:p>
          <a:p>
            <a:r>
              <a:rPr lang="en-US" dirty="0"/>
              <a:t>Solution: add skip connections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r>
              <a:rPr lang="en-US" dirty="0"/>
              <a:t>Examples: </a:t>
            </a:r>
            <a:br>
              <a:rPr lang="en-US" dirty="0"/>
            </a:br>
            <a:r>
              <a:rPr lang="en-US" dirty="0" err="1"/>
              <a:t>ResNet</a:t>
            </a:r>
            <a:r>
              <a:rPr lang="en-US" dirty="0"/>
              <a:t> , </a:t>
            </a:r>
            <a:br>
              <a:rPr lang="en-US" dirty="0"/>
            </a:br>
            <a:r>
              <a:rPr lang="en-US" dirty="0" err="1"/>
              <a:t>Xception</a:t>
            </a:r>
            <a:r>
              <a:rPr lang="en-US" dirty="0"/>
              <a:t> (40 conv layers)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err="1"/>
              <a:t>EfficientNet</a:t>
            </a:r>
            <a:r>
              <a:rPr lang="en-US" dirty="0"/>
              <a:t> (B0-B7; scalable)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D42E1-7961-F814-1F04-4EC6C3BEA3F1}"/>
              </a:ext>
            </a:extLst>
          </p:cNvPr>
          <p:cNvSpPr txBox="1"/>
          <p:nvPr/>
        </p:nvSpPr>
        <p:spPr>
          <a:xfrm>
            <a:off x="2243579" y="4502953"/>
            <a:ext cx="46982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ResNet</a:t>
            </a:r>
            <a:r>
              <a:rPr lang="en-US" sz="1000" dirty="0"/>
              <a:t> </a:t>
            </a:r>
            <a:r>
              <a:rPr lang="en-US" sz="1000" dirty="0">
                <a:hlinkClick r:id="rId2"/>
              </a:rPr>
              <a:t>https://arxiv.org/abs/1512.03385</a:t>
            </a:r>
          </a:p>
          <a:p>
            <a:r>
              <a:rPr lang="en-US" sz="1000" dirty="0" err="1"/>
              <a:t>EfficientNet</a:t>
            </a:r>
            <a:r>
              <a:rPr lang="en-US" sz="1000" dirty="0"/>
              <a:t> </a:t>
            </a:r>
            <a:r>
              <a:rPr lang="en-US" sz="1000" dirty="0">
                <a:hlinkClick r:id="rId2"/>
              </a:rPr>
              <a:t>https://arxiv.org/abs/1905.11946 </a:t>
            </a:r>
            <a:r>
              <a:rPr lang="en-US" sz="1000" dirty="0"/>
              <a:t>referring to</a:t>
            </a:r>
            <a:br>
              <a:rPr lang="en-US" sz="1000" dirty="0"/>
            </a:br>
            <a:r>
              <a:rPr lang="en-US" sz="1000" dirty="0">
                <a:hlinkClick r:id="rId2"/>
              </a:rPr>
              <a:t>https://paperswithcode.com/method/mnasnet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A9DFB-3AB1-12A7-E754-9B20EB24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402" y="1980967"/>
            <a:ext cx="2451100" cy="139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8EA77-043B-2867-524A-1176F08F4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068" y="0"/>
            <a:ext cx="3839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87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GradCam</a:t>
            </a:r>
            <a:r>
              <a:rPr lang="en-US" dirty="0"/>
              <a:t> Example from </a:t>
            </a:r>
            <a:r>
              <a:rPr lang="en-US" dirty="0" err="1"/>
              <a:t>EfficientNet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2C0F83-D0AD-DA8D-35DB-3E6E8AAE3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13" y="1894206"/>
            <a:ext cx="7772400" cy="115182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FA02A-8CFC-BB85-C37D-925341FB65FA}"/>
              </a:ext>
            </a:extLst>
          </p:cNvPr>
          <p:cNvSpPr txBox="1"/>
          <p:nvPr/>
        </p:nvSpPr>
        <p:spPr>
          <a:xfrm>
            <a:off x="3133867" y="4738834"/>
            <a:ext cx="46982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EfficientNet</a:t>
            </a:r>
            <a:r>
              <a:rPr lang="en-US" sz="1000" dirty="0"/>
              <a:t> </a:t>
            </a:r>
            <a:r>
              <a:rPr lang="en-US" sz="1000" dirty="0">
                <a:hlinkClick r:id="rId3"/>
              </a:rPr>
              <a:t>https://arxiv.org/abs/1905.11946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87231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Wait, this isn’t a plain sequence any more?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2537460" y="951808"/>
            <a:ext cx="6412208" cy="2202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S</a:t>
            </a:r>
            <a:r>
              <a:rPr lang="en-US" sz="1800" dirty="0"/>
              <a:t>kip-connections between layers mean the pipeline is no longer a simple sequence, but a </a:t>
            </a:r>
            <a:r>
              <a:rPr lang="en-US" sz="1800" b="1" dirty="0"/>
              <a:t>graph</a:t>
            </a:r>
            <a:r>
              <a:rPr 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31017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400" dirty="0">
                <a:solidFill>
                  <a:srgbClr val="7F1416"/>
                </a:solidFill>
              </a:rPr>
              <a:t>Defining a non-sequential model (one residual connection)</a:t>
            </a:r>
            <a:endParaRPr sz="2400" dirty="0">
              <a:solidFill>
                <a:srgbClr val="7F1416"/>
              </a:solidFill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379590" y="1097510"/>
            <a:ext cx="3948570" cy="2970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900" b="1" dirty="0"/>
              <a:t>MATLAB: Sequential-&gt;(graph)</a:t>
            </a:r>
            <a:r>
              <a:rPr lang="en-US" sz="900" dirty="0"/>
              <a:t>	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 = [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imageInputLayer</a:t>
            </a: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([28 28 1]) 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convolution2dLayer(3,16,'Padding',1)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reluLayer</a:t>
            </a:r>
            <a:r>
              <a:rPr lang="en-US" sz="9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('Name', 'relu_1')</a:t>
            </a: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maxPooling2dLayer(2,'Stride',2) 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convolution2dLayer(3,32,'Padding',1)</a:t>
            </a: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900" dirty="0" err="1">
                <a:solidFill>
                  <a:schemeClr val="tx1"/>
                </a:solidFill>
                <a:latin typeface="Menlo" panose="020B0609030804020204" pitchFamily="49" charset="0"/>
              </a:rPr>
              <a:t>reluLayer</a:t>
            </a:r>
            <a:endParaRPr lang="en-US" sz="900" dirty="0">
              <a:solidFill>
                <a:schemeClr val="tx1"/>
              </a:solidFill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9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additionLayer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(2,'Name','add') </a:t>
            </a:r>
          </a:p>
          <a:p>
            <a:pPr>
              <a:spcBef>
                <a:spcPts val="0"/>
              </a:spcBef>
            </a:pPr>
            <a:r>
              <a:rPr lang="en-US" sz="9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900" dirty="0" err="1">
                <a:solidFill>
                  <a:schemeClr val="tx1"/>
                </a:solidFill>
                <a:latin typeface="Menlo" panose="020B0609030804020204" pitchFamily="49" charset="0"/>
              </a:rPr>
              <a:t>fullyConnectedLayer</a:t>
            </a:r>
            <a:r>
              <a:rPr lang="en-US" sz="900" dirty="0">
                <a:solidFill>
                  <a:schemeClr val="tx1"/>
                </a:solidFill>
                <a:latin typeface="Menlo" panose="020B0609030804020204" pitchFamily="49" charset="0"/>
              </a:rPr>
              <a:t>(10)</a:t>
            </a:r>
          </a:p>
          <a:p>
            <a:pPr>
              <a:spcBef>
                <a:spcPts val="0"/>
              </a:spcBef>
            </a:pPr>
            <a:r>
              <a:rPr lang="en-US" sz="900" dirty="0">
                <a:solidFill>
                  <a:schemeClr val="tx1"/>
                </a:solidFill>
                <a:latin typeface="Menlo" panose="020B0609030804020204" pitchFamily="49" charset="0"/>
              </a:rPr>
              <a:t>  </a:t>
            </a:r>
            <a:r>
              <a:rPr lang="en-US" sz="900" dirty="0" err="1">
                <a:solidFill>
                  <a:schemeClr val="tx1"/>
                </a:solidFill>
                <a:latin typeface="Menlo" panose="020B0609030804020204" pitchFamily="49" charset="0"/>
              </a:rPr>
              <a:t>softmaxLayer</a:t>
            </a:r>
            <a:endParaRPr lang="en-US" sz="900" dirty="0">
              <a:solidFill>
                <a:schemeClr val="tx1"/>
              </a:solidFill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classificationLayer</a:t>
            </a:r>
            <a:endParaRPr lang="en-US" sz="9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];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layerGraph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(layers);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skipConv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convolution2dLayer(</a:t>
            </a:r>
            <a:b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</a:b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1,32,'Stride',2,'Name','skipConv’); 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addLayers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lgraph,skipConv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);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connectLayers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(lgraph,'relu_1','skipConv’); </a:t>
            </a:r>
          </a:p>
          <a:p>
            <a:pPr>
              <a:spcBef>
                <a:spcPts val="0"/>
              </a:spcBef>
            </a:pP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 = 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connectLayers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(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lgraph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,'</a:t>
            </a:r>
            <a:r>
              <a:rPr lang="en-US" sz="900" b="1" dirty="0" err="1">
                <a:solidFill>
                  <a:schemeClr val="tx1"/>
                </a:solidFill>
                <a:latin typeface="Menlo" panose="020B0609030804020204" pitchFamily="49" charset="0"/>
              </a:rPr>
              <a:t>skipConv</a:t>
            </a:r>
            <a: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  <a:t>','add/in2’);</a:t>
            </a:r>
            <a:br>
              <a:rPr lang="en-US" sz="900" b="1" dirty="0">
                <a:solidFill>
                  <a:schemeClr val="tx1"/>
                </a:solidFill>
                <a:latin typeface="Menlo" panose="020B0609030804020204" pitchFamily="49" charset="0"/>
              </a:rPr>
            </a:br>
            <a:endParaRPr lang="en-US" sz="900" b="1" dirty="0">
              <a:solidFill>
                <a:schemeClr val="tx1"/>
              </a:solidFill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3"/>
              </a:rPr>
              <a:t>https://www.mathworks.com/help/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3"/>
              </a:rPr>
              <a:t>deeplearning</a:t>
            </a: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  <a:hlinkClick r:id="rId3"/>
              </a:rPr>
              <a:t>/ref/nnet.cnn.layergraph.html</a:t>
            </a:r>
            <a:r>
              <a:rPr lang="en-US" sz="9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900" b="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>
              <a:spcBef>
                <a:spcPts val="0"/>
              </a:spcBef>
            </a:pPr>
            <a:endParaRPr lang="en-US" sz="900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26E08-D617-D2E1-244E-A894655610D1}"/>
              </a:ext>
            </a:extLst>
          </p:cNvPr>
          <p:cNvSpPr txBox="1"/>
          <p:nvPr/>
        </p:nvSpPr>
        <p:spPr>
          <a:xfrm>
            <a:off x="4452730" y="1127073"/>
            <a:ext cx="10228754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100" b="1" dirty="0" err="1"/>
              <a:t>Keras</a:t>
            </a:r>
            <a:r>
              <a:rPr lang="en-US" sz="1100" b="1" dirty="0"/>
              <a:t>: Sequential-&gt;Functional API</a:t>
            </a:r>
            <a:endParaRPr lang="en-US" sz="1100" b="1" dirty="0">
              <a:solidFill>
                <a:schemeClr val="tx1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def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define_model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():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# From Deep Learning with Python,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ch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8.1.2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# Dimensions are for MNIST digit recognition: 28x28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greayscale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inputs, 10 outputs (digits 0-9) 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inputs =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keras.Input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(shape=(28, 28, 1))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layers.Conv2D(filters=32,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")(inputs)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mp</a:t>
            </a:r>
            <a:r>
              <a:rPr lang="en-US" sz="11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1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 layers.MaxPooling2D(</a:t>
            </a:r>
            <a:r>
              <a:rPr lang="en-US" sz="110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1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layers.Conv2D(filters=64,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mp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layers.MaxPooling2D(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layers.Conv2D(filters=128,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kernel_size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=3, activation="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relu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layers.MaxPooling2D(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pool_size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=2)(x)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x =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layers.Add</a:t>
            </a:r>
            <a:r>
              <a:rPr lang="en-US" sz="11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()([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x,</a:t>
            </a:r>
            <a:r>
              <a:rPr lang="en-US" sz="1100" b="1" dirty="0" err="1">
                <a:solidFill>
                  <a:schemeClr val="tx1"/>
                </a:solidFill>
                <a:latin typeface="Menlo" panose="020B0609030804020204" pitchFamily="49" charset="0"/>
              </a:rPr>
              <a:t>mp</a:t>
            </a:r>
            <a:r>
              <a:rPr lang="en-US" sz="1100" b="1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])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x =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layers.Flatten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outputs =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layers.Dense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(10, activation="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softmax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")(x)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model =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keras.Model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(inputs=inputs, outputs=outputs)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opt = SGD(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learning_rate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=0.01, momentum=0.9)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model.compile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(optimizer=opt, loss='</a:t>
            </a:r>
            <a:r>
              <a:rPr lang="en-US" sz="1100" b="0" dirty="0" err="1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categorical_crossentropy</a:t>
            </a:r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', metrics=['accuracy’])</a:t>
            </a:r>
          </a:p>
          <a:p>
            <a:r>
              <a:rPr lang="en-US" sz="1100" b="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  return model</a:t>
            </a:r>
          </a:p>
          <a:p>
            <a:r>
              <a:rPr lang="en-US" sz="1100" dirty="0">
                <a:solidFill>
                  <a:schemeClr val="tx1"/>
                </a:solidFill>
                <a:hlinkClick r:id="rId4"/>
              </a:rPr>
              <a:t>https://stackoverflow.com/questions/64792460/how-to-code-a-residual-block-using-two-layers-of-a-basic-cnn-algorithm-built-wit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9061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different problem: classifying each image </a:t>
            </a:r>
            <a:r>
              <a:rPr lang="en-US" i="1" dirty="0"/>
              <a:t>pixel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0403" y="2937349"/>
            <a:ext cx="6655324" cy="1351004"/>
          </a:xfrm>
        </p:spPr>
        <p:txBody>
          <a:bodyPr/>
          <a:lstStyle/>
          <a:p>
            <a:r>
              <a:rPr lang="en-US" dirty="0"/>
              <a:t>Segmented HeLa Cells: colors are predicted regions (yellow borders are truth)</a:t>
            </a:r>
          </a:p>
          <a:p>
            <a:r>
              <a:rPr lang="en-US" dirty="0"/>
              <a:t>Known as </a:t>
            </a:r>
            <a:r>
              <a:rPr lang="en-US" b="1" dirty="0"/>
              <a:t>semantic segmentation</a:t>
            </a:r>
            <a:r>
              <a:rPr lang="en-US" dirty="0"/>
              <a:t>. You did on fruit finder! Labels = {apple, orange, banana, none}.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E186D-6A0A-A6D5-E88A-D242B00BD2CA}"/>
              </a:ext>
            </a:extLst>
          </p:cNvPr>
          <p:cNvSpPr txBox="1"/>
          <p:nvPr/>
        </p:nvSpPr>
        <p:spPr>
          <a:xfrm>
            <a:off x="3502355" y="4656842"/>
            <a:ext cx="358083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HeLa = human cell line from Henrietta Lacks </a:t>
            </a:r>
            <a:br>
              <a:rPr lang="en-US" sz="1050" dirty="0"/>
            </a:br>
            <a:r>
              <a:rPr lang="en-US" sz="1050" dirty="0"/>
              <a:t>U-net: </a:t>
            </a:r>
            <a:r>
              <a:rPr lang="en-US" sz="1050" dirty="0">
                <a:hlinkClick r:id="rId2"/>
              </a:rPr>
              <a:t>https://arxiv.org/pdf/1505.04597.pdf</a:t>
            </a:r>
            <a:r>
              <a:rPr lang="en-US" sz="1050" dirty="0"/>
              <a:t> 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EFD921F-118D-8320-03FA-D4D87A98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15" y="904974"/>
            <a:ext cx="4536173" cy="21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45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classify each pixel, output size = input size = an image!</a:t>
            </a:r>
            <a:endParaRPr lang="en-US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9" y="904974"/>
            <a:ext cx="2685228" cy="3751868"/>
          </a:xfrm>
        </p:spPr>
        <p:txBody>
          <a:bodyPr/>
          <a:lstStyle/>
          <a:p>
            <a:pPr marL="0" indent="0"/>
            <a:r>
              <a:rPr lang="en-US" sz="1600" dirty="0"/>
              <a:t>Example: </a:t>
            </a:r>
            <a:r>
              <a:rPr lang="en-US" sz="1600" b="1" dirty="0"/>
              <a:t>U-Net</a:t>
            </a:r>
            <a:r>
              <a:rPr lang="en-US" sz="1600" dirty="0"/>
              <a:t>. </a:t>
            </a:r>
          </a:p>
          <a:p>
            <a:pPr marL="0" indent="0"/>
            <a:endParaRPr lang="en-US" sz="1600" dirty="0"/>
          </a:p>
          <a:p>
            <a:pPr marL="0" indent="0"/>
            <a:r>
              <a:rPr lang="en-US" sz="1600" dirty="0"/>
              <a:t>What is the up-conv 2x2?</a:t>
            </a:r>
          </a:p>
          <a:p>
            <a:pPr marL="0" indent="0"/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E186D-6A0A-A6D5-E88A-D242B00BD2CA}"/>
              </a:ext>
            </a:extLst>
          </p:cNvPr>
          <p:cNvSpPr txBox="1"/>
          <p:nvPr/>
        </p:nvSpPr>
        <p:spPr>
          <a:xfrm>
            <a:off x="2758552" y="4745658"/>
            <a:ext cx="46982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U-net: </a:t>
            </a:r>
            <a:r>
              <a:rPr lang="en-US" sz="1050" dirty="0">
                <a:hlinkClick r:id="rId2"/>
              </a:rPr>
              <a:t>https://arxiv.org/pdf/1505.04597.pdf</a:t>
            </a:r>
            <a:r>
              <a:rPr lang="en-US" sz="1050" dirty="0"/>
              <a:t> </a:t>
            </a:r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DA4EC732-6530-BA30-7A9E-46FE73C2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807" y="993790"/>
            <a:ext cx="3943227" cy="27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25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Upconv</a:t>
            </a:r>
            <a:r>
              <a:rPr lang="en-US" dirty="0"/>
              <a:t> is convolution applied with spaced input</a:t>
            </a:r>
            <a:endParaRPr lang="en-US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3578" y="904974"/>
            <a:ext cx="3611311" cy="3751868"/>
          </a:xfrm>
        </p:spPr>
        <p:txBody>
          <a:bodyPr/>
          <a:lstStyle/>
          <a:p>
            <a:pPr marL="0" indent="0"/>
            <a:r>
              <a:rPr lang="en-US" sz="1600" dirty="0"/>
              <a:t>Key: up-conv (or “transposed </a:t>
            </a:r>
            <a:br>
              <a:rPr lang="en-US" sz="1600" dirty="0"/>
            </a:br>
            <a:r>
              <a:rPr lang="en-US" sz="1600" dirty="0"/>
              <a:t>convolution”) to </a:t>
            </a:r>
            <a:r>
              <a:rPr lang="en-US" sz="1600" dirty="0" err="1"/>
              <a:t>upsample</a:t>
            </a:r>
            <a:r>
              <a:rPr lang="en-US" sz="1600" dirty="0"/>
              <a:t> </a:t>
            </a:r>
            <a:r>
              <a:rPr lang="en-US" sz="1400" dirty="0"/>
              <a:t>blue = input, cyan = output </a:t>
            </a:r>
            <a:r>
              <a:rPr lang="en-US" sz="1400" dirty="0">
                <a:sym typeface="Wingdings" pitchFamily="2" charset="2"/>
              </a:rPr>
              <a:t></a:t>
            </a:r>
            <a:endParaRPr lang="en-US" sz="1400" dirty="0"/>
          </a:p>
          <a:p>
            <a:pPr marL="0" indent="0"/>
            <a:endParaRPr lang="en-US" sz="1600" dirty="0"/>
          </a:p>
          <a:p>
            <a:pPr marL="0" indent="0"/>
            <a:r>
              <a:rPr lang="en-US" sz="1600" dirty="0"/>
              <a:t>See </a:t>
            </a:r>
            <a:r>
              <a:rPr lang="en-US" sz="1600" dirty="0" err="1"/>
              <a:t>github</a:t>
            </a:r>
            <a:r>
              <a:rPr lang="en-US" sz="1600" dirty="0"/>
              <a:t> link below for animations</a:t>
            </a:r>
          </a:p>
          <a:p>
            <a:pPr marL="0" indent="0"/>
            <a:endParaRPr lang="en-US" sz="1600" dirty="0"/>
          </a:p>
          <a:p>
            <a:pPr marL="0" indent="0"/>
            <a:r>
              <a:rPr lang="en-US" sz="1600" dirty="0"/>
              <a:t>Improved versions use 2x2 strides (instead max-pooling) in regular conv layers. (Taking top left of every 2x2 block works better for this kind of  problem.)</a:t>
            </a:r>
          </a:p>
          <a:p>
            <a:pPr marL="0" indent="0"/>
            <a:endParaRPr lang="en-US" sz="1600" dirty="0"/>
          </a:p>
          <a:p>
            <a:pPr marL="0" indent="0"/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E186D-6A0A-A6D5-E88A-D242B00BD2CA}"/>
              </a:ext>
            </a:extLst>
          </p:cNvPr>
          <p:cNvSpPr txBox="1"/>
          <p:nvPr/>
        </p:nvSpPr>
        <p:spPr>
          <a:xfrm>
            <a:off x="2886076" y="4567059"/>
            <a:ext cx="395763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Paper (</a:t>
            </a:r>
            <a:r>
              <a:rPr lang="en-US" sz="1050" dirty="0">
                <a:hlinkClick r:id="rId3"/>
              </a:rPr>
              <a:t>https://arxiv.org/pdf/1603.07285v1.pdf</a:t>
            </a:r>
            <a:r>
              <a:rPr lang="en-US" sz="1050" dirty="0"/>
              <a:t> ) with </a:t>
            </a:r>
            <a:br>
              <a:rPr lang="en-US" sz="1050" dirty="0"/>
            </a:br>
            <a:r>
              <a:rPr lang="en-US" sz="1050" dirty="0"/>
              <a:t>animations (</a:t>
            </a:r>
            <a:r>
              <a:rPr lang="en-US" sz="1050" dirty="0">
                <a:hlinkClick r:id="rId4"/>
              </a:rPr>
              <a:t>https://github.com/vdumoulin/conv_arithmetic</a:t>
            </a:r>
            <a:r>
              <a:rPr lang="en-US" sz="1050" dirty="0"/>
              <a:t> )</a:t>
            </a:r>
          </a:p>
          <a:p>
            <a:r>
              <a:rPr lang="en-US" sz="1050" dirty="0"/>
              <a:t>Slides (</a:t>
            </a:r>
            <a:r>
              <a:rPr lang="en-US" sz="1050" dirty="0">
                <a:hlinkClick r:id="rId5"/>
              </a:rPr>
              <a:t>https://cs.nyu.edu/~fergus/drafts/utexas2.pdf</a:t>
            </a:r>
            <a:r>
              <a:rPr lang="en-US" sz="1050" dirty="0"/>
              <a:t>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71C3DF-ACBE-C96D-4FAF-728910306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056" y="993790"/>
            <a:ext cx="24892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681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identify objects, we also want bounding box location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Want to locate them with bounding boxes and give the class of each one</a:t>
            </a:r>
          </a:p>
          <a:p>
            <a:r>
              <a:rPr lang="en-US" dirty="0"/>
              <a:t>Location is numbers (__, __, __, __).</a:t>
            </a:r>
          </a:p>
          <a:p>
            <a:r>
              <a:rPr lang="en-US" dirty="0"/>
              <a:t>So not a classification problem, but ______________</a:t>
            </a:r>
          </a:p>
          <a:p>
            <a:r>
              <a:rPr lang="en-US" dirty="0"/>
              <a:t>It’s </a:t>
            </a:r>
            <a:r>
              <a:rPr lang="en-US" i="1" dirty="0"/>
              <a:t>almost </a:t>
            </a:r>
            <a:r>
              <a:rPr lang="en-US" dirty="0"/>
              <a:t>a classification net: just a different final layer </a:t>
            </a:r>
            <a:br>
              <a:rPr lang="en-US" dirty="0"/>
            </a:br>
            <a:r>
              <a:rPr lang="en-US" dirty="0"/>
              <a:t>(no </a:t>
            </a:r>
            <a:r>
              <a:rPr lang="en-US" dirty="0" err="1"/>
              <a:t>softmax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1C628-ADA6-D595-9EB4-726F6DCC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8" y="1102360"/>
            <a:ext cx="4178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3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 (2016) maps images to bounding boxes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442" y="2042212"/>
            <a:ext cx="6655324" cy="273333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Input: an image</a:t>
            </a:r>
          </a:p>
          <a:p>
            <a:r>
              <a:rPr lang="en-US" dirty="0"/>
              <a:t>24 convolutional layers</a:t>
            </a:r>
          </a:p>
          <a:p>
            <a:r>
              <a:rPr lang="en-US" dirty="0"/>
              <a:t>Output: 1470 values (7x7 grid x {2 bounding boxes / grid, each with 5 parameters (</a:t>
            </a:r>
            <a:r>
              <a:rPr lang="en-US" b="1" dirty="0" err="1"/>
              <a:t>x,y,w,h</a:t>
            </a:r>
            <a:r>
              <a:rPr lang="en-US" dirty="0" err="1"/>
              <a:t>,conf</a:t>
            </a:r>
            <a:r>
              <a:rPr lang="en-US" dirty="0"/>
              <a:t>), plus a 20 class probability map)</a:t>
            </a:r>
          </a:p>
          <a:p>
            <a:r>
              <a:rPr lang="en-US" dirty="0"/>
              <a:t>Since outputs are real-valued (and not simply labels), it is formulated as a </a:t>
            </a:r>
            <a:r>
              <a:rPr lang="en-US" b="1" dirty="0"/>
              <a:t>regression </a:t>
            </a:r>
            <a:r>
              <a:rPr lang="en-US" dirty="0"/>
              <a:t>problem.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1EB66-B246-D948-91C6-C1CCDABE3185}"/>
              </a:ext>
            </a:extLst>
          </p:cNvPr>
          <p:cNvSpPr txBox="1"/>
          <p:nvPr/>
        </p:nvSpPr>
        <p:spPr>
          <a:xfrm>
            <a:off x="553155" y="4775548"/>
            <a:ext cx="62201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hlinkClick r:id="rId3"/>
              </a:rPr>
              <a:t>https://arxiv.org/abs/1506.02640</a:t>
            </a:r>
            <a:r>
              <a:rPr lang="en-US" sz="11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68A3E-0D6A-0998-EC80-0BCEBAF76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556" y="904974"/>
            <a:ext cx="4894264" cy="20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7F1416"/>
                </a:solidFill>
              </a:rPr>
              <a:t>Deep </a:t>
            </a:r>
            <a:r>
              <a:rPr lang="en" sz="2400">
                <a:solidFill>
                  <a:srgbClr val="7F1416"/>
                </a:solidFill>
              </a:rPr>
              <a:t>learning is a new paradigm in machine learning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1"/>
          </p:nvPr>
        </p:nvSpPr>
        <p:spPr>
          <a:xfrm>
            <a:off x="627500" y="922225"/>
            <a:ext cx="82581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Deep networks learn both </a:t>
            </a:r>
            <a:r>
              <a:rPr lang="en" sz="1800" b="1"/>
              <a:t>which features to use </a:t>
            </a:r>
            <a:r>
              <a:rPr lang="en" sz="1800"/>
              <a:t>and how to classify them.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There are millions of parameters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/>
          </a:p>
        </p:txBody>
      </p:sp>
      <p:pic>
        <p:nvPicPr>
          <p:cNvPr id="102" name="Google Shape;10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436" y="1904791"/>
            <a:ext cx="6429851" cy="217232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/>
          <p:nvPr/>
        </p:nvSpPr>
        <p:spPr>
          <a:xfrm>
            <a:off x="2310938" y="4807925"/>
            <a:ext cx="4451912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https://www.mathworks.com/discovery/convolutional-neural-network.html</a:t>
            </a: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6321241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auto-encoders learn image structure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 a U-net-like architecture, but:</a:t>
            </a:r>
          </a:p>
          <a:p>
            <a:r>
              <a:rPr lang="en-US" dirty="0"/>
              <a:t>	</a:t>
            </a:r>
            <a:r>
              <a:rPr lang="en-US" b="1" dirty="0"/>
              <a:t>Auto-encoder</a:t>
            </a:r>
            <a:r>
              <a:rPr lang="en-US" dirty="0"/>
              <a:t>: feed it the same image as input and output. Goal: learn a lower-dimension representation (</a:t>
            </a:r>
            <a:r>
              <a:rPr lang="en-US" i="1" dirty="0"/>
              <a:t>latent space</a:t>
            </a:r>
            <a:r>
              <a:rPr lang="en-US" dirty="0"/>
              <a:t>) of the image.</a:t>
            </a:r>
          </a:p>
          <a:p>
            <a:r>
              <a:rPr lang="en-US" dirty="0"/>
              <a:t>	</a:t>
            </a:r>
            <a:r>
              <a:rPr lang="en-US" b="1" dirty="0"/>
              <a:t>Variational</a:t>
            </a:r>
            <a:r>
              <a:rPr lang="en-US" dirty="0"/>
              <a:t>: If we tweak how we train the net, we can enforce the latest space to be continuous. </a:t>
            </a:r>
          </a:p>
          <a:p>
            <a:r>
              <a:rPr lang="en-US" dirty="0"/>
              <a:t>	(Show arch and output)</a:t>
            </a:r>
          </a:p>
        </p:txBody>
      </p:sp>
    </p:spTree>
    <p:extLst>
      <p:ext uri="{BB962C8B-B14F-4D97-AF65-F5344CB8AC3E}">
        <p14:creationId xmlns:p14="http://schemas.microsoft.com/office/powerpoint/2010/main" val="2131482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learn more general relationships, use attention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Won’t discuss here, but this is a big part of the Transformer  architectures used in language models like </a:t>
            </a:r>
            <a:r>
              <a:rPr lang="en-US" dirty="0" err="1"/>
              <a:t>ChatGPT</a:t>
            </a:r>
            <a:endParaRPr lang="en-US" dirty="0"/>
          </a:p>
          <a:p>
            <a:r>
              <a:rPr lang="en-US" dirty="0"/>
              <a:t>Instead of a fixed size of relationships (from square filters), we can weight which distance/direction relationships are most important at different scales.</a:t>
            </a:r>
          </a:p>
        </p:txBody>
      </p:sp>
    </p:spTree>
    <p:extLst>
      <p:ext uri="{BB962C8B-B14F-4D97-AF65-F5344CB8AC3E}">
        <p14:creationId xmlns:p14="http://schemas.microsoft.com/office/powerpoint/2010/main" val="35622428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MATLAB has pre-trained versions of many architectures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ones are in MATLAB?</a:t>
            </a:r>
          </a:p>
          <a:p>
            <a:r>
              <a:rPr lang="en-US" dirty="0"/>
              <a:t>Classification: </a:t>
            </a:r>
            <a:r>
              <a:rPr lang="en-US" dirty="0" err="1"/>
              <a:t>alexnet</a:t>
            </a:r>
            <a:r>
              <a:rPr lang="en-US" dirty="0"/>
              <a:t>, vgg16, resnet50, …</a:t>
            </a:r>
          </a:p>
          <a:p>
            <a:r>
              <a:rPr lang="en-US" dirty="0"/>
              <a:t>Segmentation: Deeplabv3plus, </a:t>
            </a:r>
            <a:r>
              <a:rPr lang="en-US" dirty="0">
                <a:hlinkClick r:id="rId2"/>
              </a:rPr>
              <a:t>U-net tutorial</a:t>
            </a:r>
            <a:endParaRPr lang="en-US" dirty="0"/>
          </a:p>
          <a:p>
            <a:r>
              <a:rPr lang="en-US" dirty="0"/>
              <a:t>YOLO: darknet53-coco, …</a:t>
            </a:r>
          </a:p>
          <a:p>
            <a:r>
              <a:rPr lang="en-US" dirty="0">
                <a:hlinkClick r:id="rId3"/>
              </a:rPr>
              <a:t>https://github.com/matlab-deep-learning/MATLAB-Deep-Learning-Model-Hub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https://www.mathworks.com/help/deeplearning/ug/pretrained-convolutional-neural-networks.html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Others: Search for or use </a:t>
            </a:r>
            <a:r>
              <a:rPr lang="en-US" dirty="0" err="1"/>
              <a:t>Keras</a:t>
            </a:r>
            <a:r>
              <a:rPr lang="en-US" dirty="0"/>
              <a:t> (python)</a:t>
            </a:r>
          </a:p>
        </p:txBody>
      </p:sp>
    </p:spTree>
    <p:extLst>
      <p:ext uri="{BB962C8B-B14F-4D97-AF65-F5344CB8AC3E}">
        <p14:creationId xmlns:p14="http://schemas.microsoft.com/office/powerpoint/2010/main" val="12604682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B5EAA-1C2E-DB49-A780-125E7CE02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0C08B-C184-924B-A99B-2044EB18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3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249550" y="62375"/>
            <a:ext cx="8636100" cy="8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F1416"/>
                </a:solidFill>
              </a:rPr>
              <a:t>Image classification network layers come in several types</a:t>
            </a:r>
            <a:endParaRPr sz="2400">
              <a:solidFill>
                <a:srgbClr val="7F1416"/>
              </a:solidFill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627500" y="922225"/>
            <a:ext cx="4264800" cy="3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Convolution, ReLU, Pooling</a:t>
            </a:r>
            <a:endParaRPr sz="1800"/>
          </a:p>
        </p:txBody>
      </p:sp>
      <p:pic>
        <p:nvPicPr>
          <p:cNvPr id="117" name="Google Shape;11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182" y="1945178"/>
            <a:ext cx="6621043" cy="219402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/>
          <p:nvPr/>
        </p:nvSpPr>
        <p:spPr>
          <a:xfrm>
            <a:off x="2402378" y="4807925"/>
            <a:ext cx="4360472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https://www.mathworks.com/discovery/convolutional-neural-network.html</a:t>
            </a:r>
            <a:r>
              <a:rPr lang="en" sz="1000" dirty="0"/>
              <a:t> 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99289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B2DC6-EFDE-2E4C-A8B2-45CFCF56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C4FCD-C7B9-FA4C-A974-D862D020D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4416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7D154A9B6B4745A92074A700A40869" ma:contentTypeVersion="21" ma:contentTypeDescription="Create a new document." ma:contentTypeScope="" ma:versionID="db66c5d23a1ef79ec8017d39985bdf0a">
  <xsd:schema xmlns:xsd="http://www.w3.org/2001/XMLSchema" xmlns:xs="http://www.w3.org/2001/XMLSchema" xmlns:p="http://schemas.microsoft.com/office/2006/metadata/properties" xmlns:ns1="http://schemas.microsoft.com/sharepoint/v3" xmlns:ns2="fcae3b96-bd14-4ee2-8386-a94084e60018" xmlns:ns3="56f87f42-bac6-49e2-b9d5-04744cb514ee" targetNamespace="http://schemas.microsoft.com/office/2006/metadata/properties" ma:root="true" ma:fieldsID="798ff49200ecbc8004bbf0e58bc4a3f3" ns1:_="" ns2:_="" ns3:_="">
    <xsd:import namespace="http://schemas.microsoft.com/sharepoint/v3"/>
    <xsd:import namespace="fcae3b96-bd14-4ee2-8386-a94084e60018"/>
    <xsd:import namespace="56f87f42-bac6-49e2-b9d5-04744cb514ee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e3b96-bd14-4ee2-8386-a94084e60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16a427a-858a-487d-80a3-21f23792e0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87f42-bac6-49e2-b9d5-04744cb51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e345d7-e916-42f7-ade4-36d8c15b0911}" ma:internalName="TaxCatchAll" ma:showField="CatchAllData" ma:web="56f87f42-bac6-49e2-b9d5-04744cb514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872349-D740-4E7E-993D-68E75E1DA0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B820C4-8D3B-42C0-8822-6D5E9721A4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cae3b96-bd14-4ee2-8386-a94084e60018"/>
    <ds:schemaRef ds:uri="56f87f42-bac6-49e2-b9d5-04744cb51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18486</TotalTime>
  <Words>4382</Words>
  <Application>Microsoft Macintosh PowerPoint</Application>
  <PresentationFormat>On-screen Show (16:9)</PresentationFormat>
  <Paragraphs>518</Paragraphs>
  <Slides>73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Cambria Math</vt:lpstr>
      <vt:lpstr>Consolas</vt:lpstr>
      <vt:lpstr>Menlo</vt:lpstr>
      <vt:lpstr>Tahoma</vt:lpstr>
      <vt:lpstr>Simple Light</vt:lpstr>
      <vt:lpstr>Deep Learning and  Convolutional Neural Networks</vt:lpstr>
      <vt:lpstr>Background: we are detecting sunsets using the classical image recognition paradigm  </vt:lpstr>
      <vt:lpstr>Reminder: Basic neural network architecture</vt:lpstr>
      <vt:lpstr>Background: We could swap out the SVM for a traditional (shallow) neural network</vt:lpstr>
      <vt:lpstr>Deep learning and convolutional neural nets</vt:lpstr>
      <vt:lpstr>Deep learning is a vague term</vt:lpstr>
      <vt:lpstr>Deep learning is a new paradigm in machine learning</vt:lpstr>
      <vt:lpstr>Image classification network layers come in several types</vt:lpstr>
      <vt:lpstr>Convolution</vt:lpstr>
      <vt:lpstr>Convolution of filters with input</vt:lpstr>
      <vt:lpstr>Convolution of filters with input</vt:lpstr>
      <vt:lpstr>Convolution of filters with input</vt:lpstr>
      <vt:lpstr>Convolutional layers learn familiar features</vt:lpstr>
      <vt:lpstr>Other layers; ReLU, Pooling, Softmax</vt:lpstr>
      <vt:lpstr>ReLU (Rectified Linear Unit) is one of the simplest non-linear transfer functions.</vt:lpstr>
      <vt:lpstr>Pooling fights an increase of dimensionality</vt:lpstr>
      <vt:lpstr>Softmax turns a layer's values into a "probability distribution"</vt:lpstr>
      <vt:lpstr>Putting it all together:  {Convolution, ReLU, Pooling}N, Fully-connected, Softmax</vt:lpstr>
      <vt:lpstr>Putting it all together: Defining a model</vt:lpstr>
      <vt:lpstr>Why deep learning now?</vt:lpstr>
      <vt:lpstr>While deep learning is a "new" paradigm in machine learning…</vt:lpstr>
      <vt:lpstr>… it is really just an old idea that is now practical</vt:lpstr>
      <vt:lpstr>Review (temp slide) {Convolution, ReLU, Pooling}N, Fully-connected, Softmax</vt:lpstr>
      <vt:lpstr>Putting it all together: Defining a model</vt:lpstr>
      <vt:lpstr>Gradient descent and stochastic gradient descent</vt:lpstr>
      <vt:lpstr>Back to the big picture</vt:lpstr>
      <vt:lpstr>Recall that gradient descent is used to find a local optimum of the loss function </vt:lpstr>
      <vt:lpstr>Stochastic Gradient Descent is used more often</vt:lpstr>
      <vt:lpstr>Hyperparameters and validation sets</vt:lpstr>
      <vt:lpstr>Training a neural network </vt:lpstr>
      <vt:lpstr>Training a neural network</vt:lpstr>
      <vt:lpstr>Building a CNN</vt:lpstr>
      <vt:lpstr>Building a CNN from Layers</vt:lpstr>
      <vt:lpstr>Importing a CNN </vt:lpstr>
      <vt:lpstr>Transfer Learning: Leveraging pre-trained networks</vt:lpstr>
      <vt:lpstr>Limitations of CNNs </vt:lpstr>
      <vt:lpstr>Overcoming limitations: transfer learning</vt:lpstr>
      <vt:lpstr>Leveraging pre-trained networks: Feature extraction</vt:lpstr>
      <vt:lpstr>Overcoming limitations: feature extraction</vt:lpstr>
      <vt:lpstr>Lab intro and applications to signal processing</vt:lpstr>
      <vt:lpstr>Next lab</vt:lpstr>
      <vt:lpstr>CNNs aren't just for images:  They can classify 1D signals, like chromatograms, as well. </vt:lpstr>
      <vt:lpstr>Note: CNNs can classify 1D signals, like chromatograms, as well. </vt:lpstr>
      <vt:lpstr>CNNs have been applied to other domains as well</vt:lpstr>
      <vt:lpstr>Visualizations of convolutional neural networks</vt:lpstr>
      <vt:lpstr>Visualizations</vt:lpstr>
      <vt:lpstr>The activations of a filter are just another image </vt:lpstr>
      <vt:lpstr>We visualize the filters of a network by showing which images are maximally activated by them</vt:lpstr>
      <vt:lpstr>Xception </vt:lpstr>
      <vt:lpstr>Xception</vt:lpstr>
      <vt:lpstr>Xception</vt:lpstr>
      <vt:lpstr>Xception</vt:lpstr>
      <vt:lpstr>Grad-CAM</vt:lpstr>
      <vt:lpstr>Example of Grad CAM</vt:lpstr>
      <vt:lpstr>Example of Grad CAM</vt:lpstr>
      <vt:lpstr>Network architectures for image rec tasks</vt:lpstr>
      <vt:lpstr>So far: whole scene classification</vt:lpstr>
      <vt:lpstr>Newer networks use regularization layers too</vt:lpstr>
      <vt:lpstr>Dropout randomly sets activations to 0.</vt:lpstr>
      <vt:lpstr>Batch normalization averages activations across a batch</vt:lpstr>
      <vt:lpstr>Nets with residual connections help with vanishing gradients</vt:lpstr>
      <vt:lpstr>GradCam Example from EfficientNet</vt:lpstr>
      <vt:lpstr>Wait, this isn’t a plain sequence any more?</vt:lpstr>
      <vt:lpstr>Defining a non-sequential model (one residual connection)</vt:lpstr>
      <vt:lpstr>Consider a different problem: classifying each image pixel</vt:lpstr>
      <vt:lpstr>To classify each pixel, output size = input size = an image!</vt:lpstr>
      <vt:lpstr>Upconv is convolution applied with spaced input</vt:lpstr>
      <vt:lpstr>To identify objects, we also want bounding box location</vt:lpstr>
      <vt:lpstr>YOLO (2016) maps images to bounding boxes</vt:lpstr>
      <vt:lpstr>Variational auto-encoders learn image structure </vt:lpstr>
      <vt:lpstr>To learn more general relationships, use attention </vt:lpstr>
      <vt:lpstr>MATLAB has pre-trained versions of many architectures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and Convolutional Neural Nets Matt Boutell  boutell@rose-hulman.edu</dc:title>
  <cp:lastModifiedBy>Boutell, Matt</cp:lastModifiedBy>
  <cp:revision>196</cp:revision>
  <dcterms:modified xsi:type="dcterms:W3CDTF">2023-07-24T16:04:20Z</dcterms:modified>
</cp:coreProperties>
</file>