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3"/>
  </p:sldMasterIdLst>
  <p:notesMasterIdLst>
    <p:notesMasterId r:id="rId49"/>
  </p:notesMasterIdLst>
  <p:sldIdLst>
    <p:sldId id="256" r:id="rId4"/>
    <p:sldId id="351" r:id="rId5"/>
    <p:sldId id="402" r:id="rId6"/>
    <p:sldId id="356" r:id="rId7"/>
    <p:sldId id="403" r:id="rId8"/>
    <p:sldId id="404" r:id="rId9"/>
    <p:sldId id="413" r:id="rId10"/>
    <p:sldId id="409" r:id="rId11"/>
    <p:sldId id="405" r:id="rId12"/>
    <p:sldId id="410" r:id="rId13"/>
    <p:sldId id="412" r:id="rId14"/>
    <p:sldId id="414" r:id="rId15"/>
    <p:sldId id="406" r:id="rId16"/>
    <p:sldId id="408" r:id="rId17"/>
    <p:sldId id="415" r:id="rId18"/>
    <p:sldId id="411" r:id="rId19"/>
    <p:sldId id="42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426" r:id="rId33"/>
    <p:sldId id="421" r:id="rId34"/>
    <p:sldId id="422" r:id="rId35"/>
    <p:sldId id="407" r:id="rId36"/>
    <p:sldId id="423" r:id="rId37"/>
    <p:sldId id="428" r:id="rId38"/>
    <p:sldId id="429" r:id="rId39"/>
    <p:sldId id="357" r:id="rId40"/>
    <p:sldId id="416" r:id="rId41"/>
    <p:sldId id="424" r:id="rId42"/>
    <p:sldId id="358" r:id="rId43"/>
    <p:sldId id="417" r:id="rId44"/>
    <p:sldId id="418" r:id="rId45"/>
    <p:sldId id="427" r:id="rId46"/>
    <p:sldId id="419" r:id="rId47"/>
    <p:sldId id="401" r:id="rId4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0"/>
    </p:embeddedFont>
    <p:embeddedFont>
      <p:font typeface="Tahoma" panose="020B0604030504040204" pitchFamily="34" charset="0"/>
      <p:regular r:id="rId51"/>
      <p:bold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66666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4"/>
    <p:restoredTop sz="94698"/>
  </p:normalViewPr>
  <p:slideViewPr>
    <p:cSldViewPr snapToGrid="0" snapToObjects="1">
      <p:cViewPr varScale="1">
        <p:scale>
          <a:sx n="134" d="100"/>
          <a:sy n="134" d="100"/>
        </p:scale>
        <p:origin x="200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font" Target="fonts/font1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Both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5a2f284e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d5a2f284e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458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5a2f284e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d5a2f284e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549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d5a2f284e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d5a2f284e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473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d5a2f284e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d5a2f284e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142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d5a2f284e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d5a2f284e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493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 AND (NOT b)) OR ((NOT a) AND b)</a:t>
            </a:r>
          </a:p>
        </p:txBody>
      </p:sp>
    </p:spTree>
    <p:extLst>
      <p:ext uri="{BB962C8B-B14F-4D97-AF65-F5344CB8AC3E}">
        <p14:creationId xmlns:p14="http://schemas.microsoft.com/office/powerpoint/2010/main" val="351492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0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5a2f284e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d5a2f284e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22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5a2f284e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d5a2f284e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18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5a2f284e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d5a2f284e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90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5a2f284e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5a2f284e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61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5a2f284e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5a2f284e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49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5a2f284e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5a2f284e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30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5a2f284e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d5a2f284e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8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2742345" y="1583342"/>
            <a:ext cx="590718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3CE7D-C353-2D42-81F4-C509A29F3F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42344" y="2848186"/>
            <a:ext cx="5907186" cy="914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Image Recognition</a:t>
            </a:r>
          </a:p>
          <a:p>
            <a:pPr lvl="0"/>
            <a:r>
              <a:rPr lang="en-US" dirty="0"/>
              <a:t>Matt Boutell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53748" y="0"/>
            <a:ext cx="8836503" cy="90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stianraschka.com/Articles/2015_singlelayer_neurons.html#the-perceptron-learning-rul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ats.stackexchange.com/questions/137834/clarification-about-perceptron-rule-vs-gradient-descent-vs-stochastic-gradi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5Lm6_LTtWnWp1HRPQ6loI3vN55EKNOUi8hOSUypsFw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aculty.marshall.usc.edu/gareth-james/ISL/ISLR%20Seventh%20Printing.pdf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2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2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neuralnetworksanddeeplearning.com/chap2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4A237-64A1-544C-8D8A-195156F63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Shallow Neural Networks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79-E9ED-B943-A3C9-D457846652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  <a:p>
            <a:r>
              <a:rPr lang="en-US" dirty="0"/>
              <a:t>Matt Boutell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transfer function: </a:t>
            </a:r>
            <a:br>
              <a:rPr lang="en-US" dirty="0"/>
            </a:br>
            <a:r>
              <a:rPr lang="en-US" dirty="0"/>
              <a:t>a step function to threshold the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2796012" cy="90497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2796012" cy="904974"/>
              </a:xfrm>
              <a:blipFill>
                <a:blip r:embed="rId2"/>
                <a:stretch>
                  <a:fillRect l="-5430" t="-145833" b="-20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BC81BAA-83F2-CF4C-A593-24426CBB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09" y="979055"/>
            <a:ext cx="29464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3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A1A75F-5551-1948-B4B3-35160BBA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904" y="1092987"/>
            <a:ext cx="3050440" cy="24220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transfer function: sigmoid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3481812" cy="241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Shown for beta = 1.</a:t>
                </a:r>
              </a:p>
              <a:p>
                <a:r>
                  <a:rPr lang="en-US" dirty="0"/>
                  <a:t>Confirm limits as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±∞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does the hyperparameter,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β</m:t>
                    </m:r>
                  </m:oMath>
                </a14:m>
                <a:r>
                  <a:rPr lang="en-US" dirty="0"/>
                  <a:t>, change?</a:t>
                </a:r>
              </a:p>
              <a:p>
                <a:r>
                  <a:rPr lang="en-US" dirty="0"/>
                  <a:t>What happens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β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→∞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?</a:t>
                </a:r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3481812" cy="2413000"/>
              </a:xfrm>
              <a:blipFill>
                <a:blip r:embed="rId3"/>
                <a:stretch>
                  <a:fillRect l="-364" r="-2545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410A5E2-97C1-9649-9935-24F9C72C0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904" y="1074304"/>
            <a:ext cx="2984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Logic gates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Modeling logic gates with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do OR together.</a:t>
            </a:r>
          </a:p>
          <a:p>
            <a:r>
              <a:rPr lang="en-US" dirty="0"/>
              <a:t>Inputs: x</a:t>
            </a:r>
            <a:r>
              <a:rPr lang="en-US" baseline="-25000" dirty="0"/>
              <a:t>1</a:t>
            </a:r>
            <a:r>
              <a:rPr lang="en-US" dirty="0"/>
              <a:t> = {0,1}, x</a:t>
            </a:r>
            <a:r>
              <a:rPr lang="en-US" baseline="-25000" dirty="0"/>
              <a:t>2</a:t>
            </a:r>
            <a:r>
              <a:rPr lang="en-US" dirty="0"/>
              <a:t> = {0,1}</a:t>
            </a:r>
          </a:p>
          <a:p>
            <a:r>
              <a:rPr lang="en-US" dirty="0"/>
              <a:t>We need to pick weights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and x</a:t>
            </a:r>
            <a:r>
              <a:rPr lang="en-US" baseline="-25000" dirty="0"/>
              <a:t>0</a:t>
            </a:r>
            <a:r>
              <a:rPr lang="en-US" dirty="0"/>
              <a:t> and g(x) such that it outputs 0 or 1 appropriately </a:t>
            </a:r>
          </a:p>
          <a:p>
            <a:endParaRPr lang="en-US" dirty="0"/>
          </a:p>
          <a:p>
            <a:r>
              <a:rPr lang="en-US" dirty="0"/>
              <a:t>Quiz: You do AND, NOT, and XOR. </a:t>
            </a:r>
          </a:p>
          <a:p>
            <a:endParaRPr lang="en-US" dirty="0"/>
          </a:p>
          <a:p>
            <a:r>
              <a:rPr lang="en-US" dirty="0"/>
              <a:t>Note that a single perceptron is limited in what it can classify. What is the limitation?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3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for AND, NOT, and XOR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836" y="904974"/>
            <a:ext cx="6883067" cy="3751868"/>
          </a:xfrm>
        </p:spPr>
        <p:txBody>
          <a:bodyPr/>
          <a:lstStyle/>
          <a:p>
            <a:r>
              <a:rPr lang="en-US" dirty="0"/>
              <a:t>Key points: AND is like OR</a:t>
            </a:r>
          </a:p>
          <a:p>
            <a:r>
              <a:rPr lang="en-US" dirty="0"/>
              <a:t>NOT uses only one variable.</a:t>
            </a:r>
          </a:p>
          <a:p>
            <a:r>
              <a:rPr lang="en-US" dirty="0"/>
              <a:t>XOR can't be modeled using a single perceptron since the decision boundary is nonlinear. We need a </a:t>
            </a:r>
            <a:r>
              <a:rPr lang="en-US" b="1" dirty="0"/>
              <a:t>neural network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623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perceptron's weights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1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 perceptron doesn't calculate what it should?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starting with some weights (random?)</a:t>
                </a:r>
              </a:p>
              <a:p>
                <a:r>
                  <a:rPr lang="en-US" dirty="0"/>
                  <a:t>Say we have a training pair: (</a:t>
                </a:r>
                <a:r>
                  <a:rPr lang="en-US" b="1" dirty="0" err="1"/>
                  <a:t>x</a:t>
                </a:r>
                <a:r>
                  <a:rPr lang="en-US" baseline="30000" dirty="0" err="1"/>
                  <a:t>k</a:t>
                </a:r>
                <a:r>
                  <a:rPr lang="en-US" dirty="0"/>
                  <a:t>, </a:t>
                </a:r>
                <a:r>
                  <a:rPr lang="en-US" dirty="0" err="1"/>
                  <a:t>y</a:t>
                </a:r>
                <a:r>
                  <a:rPr lang="en-US" baseline="30000" dirty="0" err="1"/>
                  <a:t>k</a:t>
                </a:r>
                <a:r>
                  <a:rPr lang="en-US" dirty="0"/>
                  <a:t>) (k is a data index)</a:t>
                </a:r>
              </a:p>
              <a:p>
                <a:r>
                  <a:rPr lang="en-US" dirty="0"/>
                  <a:t>On input </a:t>
                </a:r>
                <a:r>
                  <a:rPr lang="en-US" b="1" dirty="0" err="1"/>
                  <a:t>x</a:t>
                </a:r>
                <a:r>
                  <a:rPr lang="en-US" baseline="30000" dirty="0" err="1"/>
                  <a:t>k</a:t>
                </a:r>
                <a:r>
                  <a:rPr lang="en-US" dirty="0"/>
                  <a:t>, the perceptron calculates a value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k</a:t>
                </a:r>
                <a:r>
                  <a:rPr lang="en-US" baseline="30000" dirty="0"/>
                  <a:t> </a:t>
                </a:r>
                <a:r>
                  <a:rPr lang="en-US" dirty="0"/>
                  <a:t>= </a:t>
                </a:r>
                <a:r>
                  <a:rPr lang="en-US" b="1" dirty="0" err="1"/>
                  <a:t>w</a:t>
                </a:r>
                <a:r>
                  <a:rPr lang="en-US" baseline="30000" dirty="0" err="1"/>
                  <a:t>T</a:t>
                </a:r>
                <a:r>
                  <a:rPr lang="en-US" b="1" dirty="0" err="1"/>
                  <a:t>x</a:t>
                </a:r>
                <a:r>
                  <a:rPr lang="en-US" baseline="30000" dirty="0" err="1"/>
                  <a:t>k</a:t>
                </a:r>
                <a:endParaRPr lang="en-US" baseline="30000" dirty="0"/>
              </a:p>
              <a:p>
                <a:r>
                  <a:rPr lang="en-US" dirty="0"/>
                  <a:t>Ideally,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k</a:t>
                </a:r>
                <a:r>
                  <a:rPr lang="en-US" dirty="0"/>
                  <a:t>=</a:t>
                </a:r>
                <a:r>
                  <a:rPr lang="en-US" dirty="0" err="1"/>
                  <a:t>y</a:t>
                </a:r>
                <a:r>
                  <a:rPr lang="en-US" baseline="30000" dirty="0" err="1"/>
                  <a:t>k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But if not, there is an error, J(w)= | </a:t>
                </a:r>
                <a:r>
                  <a:rPr lang="en-US" dirty="0" err="1"/>
                  <a:t>y</a:t>
                </a:r>
                <a:r>
                  <a:rPr lang="en-US" baseline="30000" dirty="0" err="1"/>
                  <a:t>k</a:t>
                </a:r>
                <a:r>
                  <a:rPr lang="en-US" baseline="30000" dirty="0"/>
                  <a:t> </a:t>
                </a:r>
                <a:r>
                  <a:rPr lang="en-US" dirty="0"/>
                  <a:t>-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k</a:t>
                </a:r>
                <a:r>
                  <a:rPr lang="en-US" dirty="0"/>
                  <a:t>| </a:t>
                </a:r>
              </a:p>
              <a:p>
                <a:r>
                  <a:rPr lang="en-US" dirty="0"/>
                  <a:t>Why is error a function of </a:t>
                </a:r>
                <a:r>
                  <a:rPr lang="en-US" b="1" dirty="0"/>
                  <a:t>w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Over a whole data set, we will want to minimize </a:t>
                </a:r>
                <a:br>
                  <a:rPr lang="en-US" dirty="0"/>
                </a:br>
                <a:r>
                  <a:rPr lang="en-US" dirty="0"/>
                  <a:t>the sum of squared error*,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If we could learn it perfectly, J(</a:t>
                </a:r>
                <a:r>
                  <a:rPr lang="en-US" b="1" dirty="0"/>
                  <a:t>w</a:t>
                </a:r>
                <a:r>
                  <a:rPr lang="en-US" dirty="0"/>
                  <a:t>)=0.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1100" dirty="0"/>
                  <a:t>*This is equivalent to mean squared error (MSE) on a fixed-size dataset.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90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76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use calculus to learn a perceptron's weight.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Loss functions are usually too complicated to solve analytically, so we use </a:t>
                </a:r>
                <a:r>
                  <a:rPr lang="en-US" b="1" dirty="0"/>
                  <a:t>gradient descent</a:t>
                </a:r>
                <a:r>
                  <a:rPr lang="en-US" dirty="0"/>
                  <a:t>: initialize the weights randomly and take a small step,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in the direction that decreases loss, so away from the gradient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90" t="-6081" r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4483193-49C2-A847-B7B1-CC8840412A00}"/>
              </a:ext>
            </a:extLst>
          </p:cNvPr>
          <p:cNvSpPr/>
          <p:nvPr/>
        </p:nvSpPr>
        <p:spPr>
          <a:xfrm>
            <a:off x="2328421" y="465684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hlinkClick r:id="rId3"/>
              </a:rPr>
              <a:t>https://sebastianraschka.com/Articles/2015_singlelayer_neurons.html#the-perceptron-learning-rule</a:t>
            </a:r>
            <a:r>
              <a:rPr lang="en-US" sz="700" dirty="0"/>
              <a:t> </a:t>
            </a:r>
          </a:p>
          <a:p>
            <a:r>
              <a:rPr lang="en-US" sz="700" dirty="0">
                <a:hlinkClick r:id="rId4"/>
              </a:rPr>
              <a:t>https://stats.stackexchange.com/questions/137834/clarification-about-perceptron-rule-vs-gradient-descent-vs-stochastic-gradient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68145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Gradient Descent is used to find local optima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2026500" y="1200150"/>
            <a:ext cx="6660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Let's discuss gradient descent to find the minimum (like of a loss function).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start at some point </a:t>
            </a:r>
            <a:r>
              <a:rPr lang="en" b="1" dirty="0"/>
              <a:t>w</a:t>
            </a:r>
            <a:r>
              <a:rPr lang="en" dirty="0"/>
              <a:t> where J’(</a:t>
            </a:r>
            <a:r>
              <a:rPr lang="en" b="1" dirty="0"/>
              <a:t>w</a:t>
            </a:r>
            <a:r>
              <a:rPr lang="en" dirty="0"/>
              <a:t>) exists.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Take a small step in the direction that makes J smaller. Since the gradient points to positive change, we step in the </a:t>
            </a:r>
            <a:r>
              <a:rPr lang="en" sz="1800" b="1" dirty="0"/>
              <a:t>opposite </a:t>
            </a:r>
            <a:r>
              <a:rPr lang="en" sz="1800" dirty="0"/>
              <a:t>direction.</a:t>
            </a:r>
            <a:endParaRPr sz="1800" dirty="0"/>
          </a:p>
        </p:txBody>
      </p:sp>
      <p:sp>
        <p:nvSpPr>
          <p:cNvPr id="190" name="Google Shape;190;p23"/>
          <p:cNvSpPr txBox="1"/>
          <p:nvPr/>
        </p:nvSpPr>
        <p:spPr>
          <a:xfrm>
            <a:off x="3172968" y="4544568"/>
            <a:ext cx="3567156" cy="5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Next slides from AJ Piergiovanni, CSSE463 Guest Lecture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https://docs.google.com/presentation/d/15Lm6_LTtWnWp1HRPQ6loI3vN55EKNOUi8hOSUypsFw8/</a:t>
            </a:r>
            <a:r>
              <a:rPr lang="en" sz="1000" dirty="0"/>
              <a:t> 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96724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1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are biologically inspired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individual units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B4AF8E-44AE-D44E-A4A2-B9689F3CBA8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10987" y="903369"/>
            <a:ext cx="3687915" cy="3751868"/>
          </a:xfrm>
        </p:spPr>
        <p:txBody>
          <a:bodyPr/>
          <a:lstStyle/>
          <a:p>
            <a:r>
              <a:rPr lang="en-US" dirty="0"/>
              <a:t>… with power in their connections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F9568-B900-4A43-B385-E0278F6884F3}"/>
              </a:ext>
            </a:extLst>
          </p:cNvPr>
          <p:cNvSpPr/>
          <p:nvPr/>
        </p:nvSpPr>
        <p:spPr>
          <a:xfrm>
            <a:off x="3127663" y="4656842"/>
            <a:ext cx="3687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Following </a:t>
            </a:r>
            <a:r>
              <a:rPr lang="en-US" sz="1050" dirty="0" err="1"/>
              <a:t>ch</a:t>
            </a:r>
            <a:r>
              <a:rPr lang="en-US" sz="1050" dirty="0"/>
              <a:t> 9 of </a:t>
            </a:r>
            <a:r>
              <a:rPr lang="en-US" sz="1050" dirty="0">
                <a:hlinkClick r:id="rId2"/>
              </a:rPr>
              <a:t>http://faculty.marshall.usc.edu/gareth-james/ISL/ISLR%20Seventh%20Printing.pdf</a:t>
            </a:r>
            <a:r>
              <a:rPr lang="en-US" sz="1050" dirty="0"/>
              <a:t> </a:t>
            </a:r>
          </a:p>
        </p:txBody>
      </p:sp>
      <p:pic>
        <p:nvPicPr>
          <p:cNvPr id="9" name="Picture 8" descr="A close up of a fire&#10;&#10;Description automatically generated">
            <a:extLst>
              <a:ext uri="{FF2B5EF4-FFF2-40B4-BE49-F238E27FC236}">
                <a16:creationId xmlns:a16="http://schemas.microsoft.com/office/drawing/2014/main" id="{18411401-CDB9-6042-AFAF-E1F982638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067" y="1478604"/>
            <a:ext cx="3354962" cy="188716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164E8E9-6F64-3B4E-93E1-47756B566BF8}"/>
              </a:ext>
            </a:extLst>
          </p:cNvPr>
          <p:cNvSpPr/>
          <p:nvPr/>
        </p:nvSpPr>
        <p:spPr>
          <a:xfrm>
            <a:off x="3468157" y="2527121"/>
            <a:ext cx="748145" cy="613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cell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668E21-9A9A-CF40-AFF6-BC29AE3A388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885209" y="2099020"/>
            <a:ext cx="692511" cy="5178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FEB4C2-6981-3A46-975C-37B4ACBF5C3D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885209" y="2527121"/>
            <a:ext cx="582948" cy="306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40C2F5-77BE-964F-B8B0-3196F34EDD45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2885209" y="3050403"/>
            <a:ext cx="692511" cy="610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0E43A2-0842-3349-8F35-FB6E90F00EC1}"/>
              </a:ext>
            </a:extLst>
          </p:cNvPr>
          <p:cNvSpPr txBox="1"/>
          <p:nvPr/>
        </p:nvSpPr>
        <p:spPr>
          <a:xfrm>
            <a:off x="2532001" y="28732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US" baseline="-250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EA8F32-CC77-E445-A6F5-BCDB35B3D488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842230" y="1852808"/>
            <a:ext cx="747" cy="6743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520A59-AD2A-2C45-914A-A832DC7D11B8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4216302" y="2832407"/>
            <a:ext cx="540325" cy="12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84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25"/>
          <p:cNvCxnSpPr/>
          <p:nvPr/>
        </p:nvCxnSpPr>
        <p:spPr>
          <a:xfrm>
            <a:off x="3120250" y="1149575"/>
            <a:ext cx="709500" cy="3218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26"/>
          <p:cNvCxnSpPr>
            <a:stCxn id="211" idx="2"/>
            <a:endCxn id="212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2" name="Google Shape;222;p27"/>
          <p:cNvCxnSpPr>
            <a:stCxn id="220" idx="2"/>
            <a:endCxn id="221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27"/>
          <p:cNvCxnSpPr/>
          <p:nvPr/>
        </p:nvCxnSpPr>
        <p:spPr>
          <a:xfrm>
            <a:off x="3461850" y="2653850"/>
            <a:ext cx="446700" cy="1707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0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8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32" name="Google Shape;232;p28"/>
          <p:cNvCxnSpPr>
            <a:stCxn id="230" idx="2"/>
            <a:endCxn id="231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3" name="Google Shape;233;p28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4" name="Google Shape;234;p28"/>
          <p:cNvCxnSpPr>
            <a:stCxn id="231" idx="3"/>
            <a:endCxn id="233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2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43" name="Google Shape;243;p29"/>
          <p:cNvCxnSpPr>
            <a:stCxn id="241" idx="2"/>
            <a:endCxn id="242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29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29"/>
          <p:cNvCxnSpPr>
            <a:stCxn id="242" idx="3"/>
            <a:endCxn id="244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6" name="Google Shape;246;p29"/>
          <p:cNvCxnSpPr>
            <a:endCxn id="240" idx="2"/>
          </p:cNvCxnSpPr>
          <p:nvPr/>
        </p:nvCxnSpPr>
        <p:spPr>
          <a:xfrm>
            <a:off x="3842937" y="3994000"/>
            <a:ext cx="617400" cy="932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72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0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55" name="Google Shape;255;p30"/>
          <p:cNvCxnSpPr>
            <a:stCxn id="253" idx="2"/>
            <a:endCxn id="254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6" name="Google Shape;256;p30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" name="Google Shape;257;p30"/>
          <p:cNvCxnSpPr>
            <a:stCxn id="254" idx="3"/>
            <a:endCxn id="256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30"/>
          <p:cNvSpPr/>
          <p:nvPr/>
        </p:nvSpPr>
        <p:spPr>
          <a:xfrm>
            <a:off x="4271150" y="45562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9" name="Google Shape;259;p30"/>
          <p:cNvCxnSpPr>
            <a:stCxn id="256" idx="3"/>
            <a:endCxn id="258" idx="2"/>
          </p:cNvCxnSpPr>
          <p:nvPr/>
        </p:nvCxnSpPr>
        <p:spPr>
          <a:xfrm rot="-5400000" flipH="1">
            <a:off x="3909743" y="4231087"/>
            <a:ext cx="376500" cy="3462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1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9025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68" name="Google Shape;268;p31"/>
          <p:cNvCxnSpPr>
            <a:stCxn id="266" idx="2"/>
            <a:endCxn id="267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9" name="Google Shape;269;p31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0" name="Google Shape;270;p31"/>
          <p:cNvCxnSpPr>
            <a:stCxn id="267" idx="3"/>
            <a:endCxn id="269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31"/>
          <p:cNvSpPr/>
          <p:nvPr/>
        </p:nvSpPr>
        <p:spPr>
          <a:xfrm>
            <a:off x="4271150" y="45562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2" name="Google Shape;272;p31"/>
          <p:cNvCxnSpPr>
            <a:stCxn id="269" idx="3"/>
            <a:endCxn id="271" idx="2"/>
          </p:cNvCxnSpPr>
          <p:nvPr/>
        </p:nvCxnSpPr>
        <p:spPr>
          <a:xfrm rot="-5400000" flipH="1">
            <a:off x="3909743" y="4231087"/>
            <a:ext cx="376500" cy="3462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3" name="Google Shape;273;p31"/>
          <p:cNvSpPr/>
          <p:nvPr/>
        </p:nvSpPr>
        <p:spPr>
          <a:xfrm>
            <a:off x="4335225" y="45687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4404538" y="45924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1"/>
          <p:cNvSpPr txBox="1"/>
          <p:nvPr/>
        </p:nvSpPr>
        <p:spPr>
          <a:xfrm>
            <a:off x="8748625" y="4628350"/>
            <a:ext cx="327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5</a:t>
            </a:r>
            <a:endParaRPr b="1"/>
          </a:p>
        </p:txBody>
      </p:sp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2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00" y="1597550"/>
            <a:ext cx="47625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/>
          <p:nvPr/>
        </p:nvSpPr>
        <p:spPr>
          <a:xfrm>
            <a:off x="2490950" y="21099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2735350" y="30834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2986250" y="35315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3230625" y="36576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86" name="Google Shape;286;p32"/>
          <p:cNvCxnSpPr>
            <a:stCxn id="282" idx="4"/>
            <a:endCxn id="283" idx="2"/>
          </p:cNvCxnSpPr>
          <p:nvPr/>
        </p:nvCxnSpPr>
        <p:spPr>
          <a:xfrm rot="-5400000" flipH="1">
            <a:off x="2172350" y="2556675"/>
            <a:ext cx="937500" cy="1887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32"/>
          <p:cNvCxnSpPr>
            <a:stCxn id="283" idx="3"/>
            <a:endCxn id="284" idx="2"/>
          </p:cNvCxnSpPr>
          <p:nvPr/>
        </p:nvCxnSpPr>
        <p:spPr>
          <a:xfrm rot="-5400000" flipH="1">
            <a:off x="2657793" y="3239087"/>
            <a:ext cx="422400" cy="2346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p32"/>
          <p:cNvCxnSpPr>
            <a:stCxn id="284" idx="4"/>
            <a:endCxn id="285" idx="2"/>
          </p:cNvCxnSpPr>
          <p:nvPr/>
        </p:nvCxnSpPr>
        <p:spPr>
          <a:xfrm rot="-5400000" flipH="1">
            <a:off x="3091400" y="3554450"/>
            <a:ext cx="90000" cy="1887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32"/>
          <p:cNvSpPr/>
          <p:nvPr/>
        </p:nvSpPr>
        <p:spPr>
          <a:xfrm>
            <a:off x="6243125" y="210997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5955400" y="369380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5707100" y="426722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5465350" y="443275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93" name="Google Shape;293;p32"/>
          <p:cNvCxnSpPr>
            <a:stCxn id="289" idx="4"/>
            <a:endCxn id="290" idx="6"/>
          </p:cNvCxnSpPr>
          <p:nvPr/>
        </p:nvCxnSpPr>
        <p:spPr>
          <a:xfrm rot="5400000">
            <a:off x="5409125" y="2840175"/>
            <a:ext cx="1547700" cy="231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32"/>
          <p:cNvCxnSpPr>
            <a:stCxn id="290" idx="5"/>
            <a:endCxn id="291" idx="6"/>
          </p:cNvCxnSpPr>
          <p:nvPr/>
        </p:nvCxnSpPr>
        <p:spPr>
          <a:xfrm rot="5400000">
            <a:off x="5660807" y="3913462"/>
            <a:ext cx="547800" cy="231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32"/>
          <p:cNvCxnSpPr>
            <a:stCxn id="291" idx="4"/>
            <a:endCxn id="292" idx="6"/>
          </p:cNvCxnSpPr>
          <p:nvPr/>
        </p:nvCxnSpPr>
        <p:spPr>
          <a:xfrm rot="5400000">
            <a:off x="5605250" y="4311175"/>
            <a:ext cx="129300" cy="1860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 - Local Min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26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00" y="1597550"/>
            <a:ext cx="47625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/>
          <p:nvPr/>
        </p:nvSpPr>
        <p:spPr>
          <a:xfrm>
            <a:off x="2490950" y="21099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4239675" y="34539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4776938" y="38218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5" name="Google Shape;305;p33"/>
          <p:cNvSpPr/>
          <p:nvPr/>
        </p:nvSpPr>
        <p:spPr>
          <a:xfrm>
            <a:off x="5457500" y="44380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06" name="Google Shape;306;p33"/>
          <p:cNvCxnSpPr>
            <a:stCxn id="302" idx="4"/>
            <a:endCxn id="303" idx="2"/>
          </p:cNvCxnSpPr>
          <p:nvPr/>
        </p:nvCxnSpPr>
        <p:spPr>
          <a:xfrm rot="-5400000" flipH="1">
            <a:off x="2739350" y="1989675"/>
            <a:ext cx="1307700" cy="169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7" name="Google Shape;307;p33"/>
          <p:cNvCxnSpPr>
            <a:stCxn id="303" idx="3"/>
            <a:endCxn id="304" idx="2"/>
          </p:cNvCxnSpPr>
          <p:nvPr/>
        </p:nvCxnSpPr>
        <p:spPr>
          <a:xfrm rot="-5400000" flipH="1">
            <a:off x="4345268" y="3426387"/>
            <a:ext cx="342300" cy="5208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8" name="Google Shape;308;p33"/>
          <p:cNvCxnSpPr>
            <a:stCxn id="304" idx="4"/>
            <a:endCxn id="305" idx="2"/>
          </p:cNvCxnSpPr>
          <p:nvPr/>
        </p:nvCxnSpPr>
        <p:spPr>
          <a:xfrm rot="-5400000" flipH="1">
            <a:off x="4855088" y="3871775"/>
            <a:ext cx="580200" cy="624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" name="Google Shape;309;p33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 - Local Min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7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00" y="1597550"/>
            <a:ext cx="47625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/>
          <p:nvPr/>
        </p:nvSpPr>
        <p:spPr>
          <a:xfrm>
            <a:off x="6243125" y="210997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4431400" y="353612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7" name="Google Shape;317;p34"/>
          <p:cNvSpPr/>
          <p:nvPr/>
        </p:nvSpPr>
        <p:spPr>
          <a:xfrm>
            <a:off x="5864750" y="391447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8" name="Google Shape;318;p34"/>
          <p:cNvSpPr/>
          <p:nvPr/>
        </p:nvSpPr>
        <p:spPr>
          <a:xfrm>
            <a:off x="3737725" y="346382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19" name="Google Shape;319;p34"/>
          <p:cNvCxnSpPr>
            <a:stCxn id="315" idx="4"/>
            <a:endCxn id="316" idx="6"/>
          </p:cNvCxnSpPr>
          <p:nvPr/>
        </p:nvCxnSpPr>
        <p:spPr>
          <a:xfrm rot="5400000">
            <a:off x="4726025" y="1999275"/>
            <a:ext cx="1389900" cy="1755900"/>
          </a:xfrm>
          <a:prstGeom prst="curvedConnector2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0" name="Google Shape;320;p34"/>
          <p:cNvCxnSpPr>
            <a:stCxn id="316" idx="5"/>
            <a:endCxn id="317" idx="2"/>
          </p:cNvCxnSpPr>
          <p:nvPr/>
        </p:nvCxnSpPr>
        <p:spPr>
          <a:xfrm rot="-5400000" flipH="1">
            <a:off x="5019257" y="3105237"/>
            <a:ext cx="352800" cy="1338000"/>
          </a:xfrm>
          <a:prstGeom prst="curvedConnector2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" name="Google Shape;321;p34"/>
          <p:cNvCxnSpPr>
            <a:stCxn id="317" idx="4"/>
            <a:endCxn id="318" idx="6"/>
          </p:cNvCxnSpPr>
          <p:nvPr/>
        </p:nvCxnSpPr>
        <p:spPr>
          <a:xfrm rot="5400000" flipH="1">
            <a:off x="4641500" y="2707725"/>
            <a:ext cx="486900" cy="2071200"/>
          </a:xfrm>
          <a:prstGeom prst="curvedConnector4">
            <a:avLst>
              <a:gd name="adj1" fmla="val -48906"/>
              <a:gd name="adj2" fmla="val 70501"/>
            </a:avLst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2" name="Google Shape;322;p34"/>
          <p:cNvSpPr/>
          <p:nvPr/>
        </p:nvSpPr>
        <p:spPr>
          <a:xfrm>
            <a:off x="2832525" y="331405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3221400" y="364380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24" name="Google Shape;324;p34"/>
          <p:cNvCxnSpPr>
            <a:stCxn id="318" idx="2"/>
            <a:endCxn id="322" idx="6"/>
          </p:cNvCxnSpPr>
          <p:nvPr/>
        </p:nvCxnSpPr>
        <p:spPr>
          <a:xfrm rot="10800000">
            <a:off x="2944225" y="3350275"/>
            <a:ext cx="793500" cy="149700"/>
          </a:xfrm>
          <a:prstGeom prst="curvedConnector3">
            <a:avLst>
              <a:gd name="adj1" fmla="val 50006"/>
            </a:avLst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5" name="Google Shape;325;p34"/>
          <p:cNvCxnSpPr>
            <a:stCxn id="322" idx="3"/>
            <a:endCxn id="323" idx="2"/>
          </p:cNvCxnSpPr>
          <p:nvPr/>
        </p:nvCxnSpPr>
        <p:spPr>
          <a:xfrm rot="-5400000" flipH="1">
            <a:off x="2883068" y="3341562"/>
            <a:ext cx="304200" cy="372600"/>
          </a:xfrm>
          <a:prstGeom prst="curvedConnector2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" name="Google Shape;326;p34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 - Local Min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1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We'll study one type of neural network in this unit: multilayer feedforward networks.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6621" y="904975"/>
            <a:ext cx="6992282" cy="1547280"/>
          </a:xfrm>
        </p:spPr>
        <p:txBody>
          <a:bodyPr/>
          <a:lstStyle/>
          <a:p>
            <a:r>
              <a:rPr lang="en-US" dirty="0"/>
              <a:t>The architecture is fixed but connection weights are learned.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FD0E01A-8E4F-E54F-B6B3-6BABD8AD2E41}"/>
              </a:ext>
            </a:extLst>
          </p:cNvPr>
          <p:cNvSpPr txBox="1">
            <a:spLocks/>
          </p:cNvSpPr>
          <p:nvPr/>
        </p:nvSpPr>
        <p:spPr>
          <a:xfrm>
            <a:off x="2346830" y="4468091"/>
            <a:ext cx="4450337" cy="67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400" dirty="0"/>
              <a:t>In a later unit, we'll generalize to CNNs, a type of "deep" network.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606CC97-D5EB-8A41-B554-A61658D9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663" y="1436766"/>
            <a:ext cx="4450337" cy="29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62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We use calculus to learn a perceptron's weight.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sz="3200" dirty="0"/>
              </a:p>
              <a:p>
                <a:r>
                  <a:rPr lang="en-US" dirty="0"/>
                  <a:t>Loss functions are usually too complicated to solve analytically, so we use gradient descent: initialize the weights randomly and take a small step,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in the direction that decreases loss, so away from the gradient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from the loss function above and plugging in,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83" t="-6494" r="-128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5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use calculus to learn a perceptron's weight.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So to update a single weight, we shift it a little bit for each training pair </a:t>
                </a:r>
                <a:r>
                  <a:rPr lang="en-US" dirty="0"/>
                  <a:t>(</a:t>
                </a:r>
                <a:r>
                  <a:rPr lang="en-US" b="1" dirty="0" err="1"/>
                  <a:t>x</a:t>
                </a:r>
                <a:r>
                  <a:rPr lang="en-US" baseline="30000" dirty="0" err="1"/>
                  <a:t>k</a:t>
                </a:r>
                <a:r>
                  <a:rPr lang="en-US" dirty="0"/>
                  <a:t>, </a:t>
                </a:r>
                <a:r>
                  <a:rPr lang="en-US" dirty="0" err="1"/>
                  <a:t>y</a:t>
                </a:r>
                <a:r>
                  <a:rPr lang="en-US" baseline="30000" dirty="0" err="1"/>
                  <a:t>k</a:t>
                </a:r>
                <a:r>
                  <a:rPr lang="en-US" dirty="0"/>
                  <a:t>)</a:t>
                </a:r>
                <a:r>
                  <a:rPr lang="en-US" b="0" dirty="0">
                    <a:ea typeface="Cambria Math" panose="02040503050406030204" pitchFamily="18" charset="0"/>
                  </a:rPr>
                  <a:t>, proportional to the error it makes when calculating the sum.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Big picture: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Randomize the weights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Continue taking steps until weights converge to some local min.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83" t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328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feedforward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00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multilayer feedforward network is composed of layers of </a:t>
            </a:r>
            <a:r>
              <a:rPr lang="en-US" dirty="0" err="1"/>
              <a:t>perceptrons</a:t>
            </a:r>
            <a:r>
              <a:rPr lang="en-US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39092" y="904974"/>
                <a:ext cx="2551159" cy="3751868"/>
              </a:xfrm>
            </p:spPr>
            <p:txBody>
              <a:bodyPr/>
              <a:lstStyle/>
              <a:p>
                <a:r>
                  <a:rPr lang="en-US" dirty="0"/>
                  <a:t>Inputs are the </a:t>
                </a:r>
                <a:r>
                  <a:rPr lang="en-US" b="1" dirty="0"/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Outputs are </a:t>
                </a:r>
                <a:r>
                  <a:rPr lang="en-US" b="1" dirty="0"/>
                  <a:t>y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Use nonlinear activations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each output.</a:t>
                </a:r>
              </a:p>
              <a:p>
                <a:endParaRPr lang="en-US" dirty="0"/>
              </a:p>
              <a:p>
                <a:r>
                  <a:rPr lang="en-US" dirty="0"/>
                  <a:t>Hidden layers give power.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39092" y="904974"/>
                <a:ext cx="2551159" cy="3751868"/>
              </a:xfrm>
              <a:blipFill>
                <a:blip r:embed="rId2"/>
                <a:stretch>
                  <a:fillRect l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C519A5-1BE0-184B-8F13-40B6C002F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755" y="904974"/>
            <a:ext cx="4450337" cy="29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91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1">
            <a:extLst>
              <a:ext uri="{FF2B5EF4-FFF2-40B4-BE49-F238E27FC236}">
                <a16:creationId xmlns:a16="http://schemas.microsoft.com/office/drawing/2014/main" id="{66D99ED2-4089-0349-B22D-B73283C5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830" y="3672106"/>
            <a:ext cx="457200" cy="609600"/>
          </a:xfrm>
          <a:prstGeom prst="curvedUpArrow">
            <a:avLst>
              <a:gd name="adj1" fmla="val 20000"/>
              <a:gd name="adj2" fmla="val 40000"/>
              <a:gd name="adj3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 are updated using gradient descent. </a:t>
            </a:r>
            <a:br>
              <a:rPr lang="en-US" dirty="0"/>
            </a:br>
            <a:r>
              <a:rPr lang="en-US" dirty="0"/>
              <a:t>The backpropagation algorithm does this efficiently.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8244" y="904974"/>
            <a:ext cx="3042008" cy="375186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600" dirty="0"/>
              <a:t>Initialize all weights randomly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/>
              <a:t>One Epoch (loop over each labeled example):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/>
              <a:t>  Calculate output using current weights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/>
              <a:t>  Update weights backwards from output to input </a:t>
            </a:r>
            <a:br>
              <a:rPr lang="en-US" sz="1600" dirty="0"/>
            </a:br>
            <a:r>
              <a:rPr lang="en-US" sz="1600" dirty="0"/>
              <a:t>using chain rule and gradient descent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/>
              <a:t>Repeat until max epochs reached or until converge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C519A5-1BE0-184B-8F13-40B6C002F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53"/>
          <a:stretch/>
        </p:blipFill>
        <p:spPr>
          <a:xfrm>
            <a:off x="1625342" y="904974"/>
            <a:ext cx="4450337" cy="2506441"/>
          </a:xfrm>
          <a:prstGeom prst="rect">
            <a:avLst/>
          </a:prstGeom>
        </p:spPr>
      </p:pic>
      <p:sp>
        <p:nvSpPr>
          <p:cNvPr id="7" name="Text Box 48">
            <a:extLst>
              <a:ext uri="{FF2B5EF4-FFF2-40B4-BE49-F238E27FC236}">
                <a16:creationId xmlns:a16="http://schemas.microsoft.com/office/drawing/2014/main" id="{7B3DF408-DD88-EF45-9764-8170E0BBB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306" y="3541590"/>
            <a:ext cx="351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a. Calculate output (feedforward)</a:t>
            </a:r>
          </a:p>
        </p:txBody>
      </p:sp>
      <p:sp>
        <p:nvSpPr>
          <p:cNvPr id="8" name="Text Box 48">
            <a:extLst>
              <a:ext uri="{FF2B5EF4-FFF2-40B4-BE49-F238E27FC236}">
                <a16:creationId xmlns:a16="http://schemas.microsoft.com/office/drawing/2014/main" id="{E474C2C0-FAC1-9F44-B222-FD030FC19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306" y="4053860"/>
            <a:ext cx="318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b. Update weights (feedback)</a:t>
            </a: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97CCD091-D8CA-504E-907C-7DD816E0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005" y="3802281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Repeat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D77E73-2256-CE4E-BB13-84A8A75A590B}"/>
              </a:ext>
            </a:extLst>
          </p:cNvPr>
          <p:cNvSpPr/>
          <p:nvPr/>
        </p:nvSpPr>
        <p:spPr>
          <a:xfrm>
            <a:off x="2314009" y="4787017"/>
            <a:ext cx="4515980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200" dirty="0"/>
              <a:t>Details: </a:t>
            </a:r>
            <a:r>
              <a:rPr lang="en-US" sz="1200" dirty="0">
                <a:hlinkClick r:id="rId3"/>
              </a:rPr>
              <a:t>http://neuralnetworksanddeeplearning.com/chap2.html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61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how much would changing a weight change the output?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C519A5-1BE0-184B-8F13-40B6C002F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53"/>
          <a:stretch/>
        </p:blipFill>
        <p:spPr>
          <a:xfrm>
            <a:off x="915951" y="889591"/>
            <a:ext cx="4450337" cy="25064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D77E73-2256-CE4E-BB13-84A8A75A590B}"/>
              </a:ext>
            </a:extLst>
          </p:cNvPr>
          <p:cNvSpPr/>
          <p:nvPr/>
        </p:nvSpPr>
        <p:spPr>
          <a:xfrm>
            <a:off x="2314009" y="4787017"/>
            <a:ext cx="4515980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200" dirty="0"/>
              <a:t>Details: </a:t>
            </a:r>
            <a:r>
              <a:rPr lang="en-US" sz="1200" dirty="0">
                <a:hlinkClick r:id="rId3"/>
              </a:rPr>
              <a:t>http://neuralnetworksanddeeplearning.com/chap2.html</a:t>
            </a:r>
            <a:r>
              <a:rPr lang="en-US" sz="12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24128" y="1208362"/>
                <a:ext cx="549320" cy="904973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baseline="-25000" smtClean="0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baseline="-25000" smtClean="0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baseline="-25000" smtClean="0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400" b="0" i="1" baseline="-25000" smtClean="0">
                              <a:ln>
                                <a:solidFill>
                                  <a:srgbClr val="FF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>
                  <a:ln>
                    <a:solidFill>
                      <a:srgbClr val="FF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24128" y="1208362"/>
                <a:ext cx="549320" cy="90497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705137-0E8B-6235-DA41-C595D974A655}"/>
              </a:ext>
            </a:extLst>
          </p:cNvPr>
          <p:cNvCxnSpPr/>
          <p:nvPr/>
        </p:nvCxnSpPr>
        <p:spPr>
          <a:xfrm>
            <a:off x="1483567" y="1660849"/>
            <a:ext cx="830442" cy="3172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F8F361-082D-C725-0CE8-3A2454B8B53A}"/>
                  </a:ext>
                </a:extLst>
              </p:cNvPr>
              <p:cNvSpPr txBox="1"/>
              <p:nvPr/>
            </p:nvSpPr>
            <p:spPr>
              <a:xfrm>
                <a:off x="5661349" y="1030016"/>
                <a:ext cx="4697962" cy="34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defRPr/>
                </a:pPr>
                <a:r>
                  <a:rPr lang="en-US" sz="1800" b="0" dirty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F8F361-082D-C725-0CE8-3A2454B8B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349" y="1030016"/>
                <a:ext cx="4697962" cy="341632"/>
              </a:xfrm>
              <a:prstGeom prst="rect">
                <a:avLst/>
              </a:prstGeom>
              <a:blipFill>
                <a:blip r:embed="rId5"/>
                <a:stretch>
                  <a:fillRect l="-1078" t="-2142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53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does all these updates efficiently: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08622" y="625374"/>
                <a:ext cx="3426047" cy="3751867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defRPr/>
                </a:pPr>
                <a:r>
                  <a:rPr lang="en-US" sz="1400" b="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/>
                  <a:t>=change, </a:t>
                </a:r>
                <a:br>
                  <a:rPr lang="en-US" sz="1400" dirty="0"/>
                </a:br>
                <a:r>
                  <a:rPr lang="en-US" sz="1400" dirty="0"/>
                  <a:t>L=#layers in net,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/>
                  <a:t>=learning rate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</m:oMath>
                </a14:m>
                <a:r>
                  <a:rPr lang="en-US" sz="1400" dirty="0"/>
                  <a:t>=element-wise multiplication</a:t>
                </a:r>
                <a:endParaRPr lang="en-US" sz="1600" dirty="0"/>
              </a:p>
              <a:p>
                <a:pPr marL="342900" indent="-342900">
                  <a:lnSpc>
                    <a:spcPct val="90000"/>
                  </a:lnSpc>
                  <a:spcBef>
                    <a:spcPts val="1200"/>
                  </a:spcBef>
                  <a:buSzPct val="100000"/>
                  <a:buFont typeface="+mj-lt"/>
                  <a:buAutoNum type="arabicPeriod"/>
                  <a:defRPr/>
                </a:pPr>
                <a:r>
                  <a:rPr lang="en-US" sz="1600" dirty="0"/>
                  <a:t>Find activations, a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ts val="1200"/>
                  </a:spcBef>
                  <a:buSzPct val="100000"/>
                  <a:buFont typeface="+mj-lt"/>
                  <a:buAutoNum type="arabicPeriod"/>
                  <a:defRPr/>
                </a:pPr>
                <a:r>
                  <a:rPr lang="en-US" sz="1600" dirty="0"/>
                  <a:t>Find change in final layer,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342900" indent="-342900">
                  <a:lnSpc>
                    <a:spcPct val="90000"/>
                  </a:lnSpc>
                  <a:spcBef>
                    <a:spcPts val="1200"/>
                  </a:spcBef>
                  <a:buSzPct val="100000"/>
                  <a:buFont typeface="+mj-lt"/>
                  <a:buAutoNum type="arabicPeriod"/>
                  <a:defRPr/>
                </a:pPr>
                <a:r>
                  <a:rPr lang="en-US" sz="1600" dirty="0"/>
                  <a:t>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600" dirty="0"/>
                  <a:t> for earlier layers,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342900" indent="-342900">
                  <a:lnSpc>
                    <a:spcPct val="90000"/>
                  </a:lnSpc>
                  <a:spcBef>
                    <a:spcPts val="1200"/>
                  </a:spcBef>
                  <a:buSzPct val="100000"/>
                  <a:buFont typeface="+mj-lt"/>
                  <a:buAutoNum type="arabicPeriod"/>
                  <a:defRPr/>
                </a:pPr>
                <a:r>
                  <a:rPr lang="en-US" sz="1600" dirty="0"/>
                  <a:t>Find gradients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600" dirty="0"/>
                  <a:t>,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342900" indent="-342900">
                  <a:lnSpc>
                    <a:spcPct val="90000"/>
                  </a:lnSpc>
                  <a:spcBef>
                    <a:spcPts val="1200"/>
                  </a:spcBef>
                  <a:buSzPct val="100000"/>
                  <a:buFont typeface="+mj-lt"/>
                  <a:buAutoNum type="arabicPeriod"/>
                  <a:defRPr/>
                </a:pPr>
                <a:r>
                  <a:rPr lang="en-US" sz="1600" dirty="0"/>
                  <a:t>Do gradient descent: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den>
                    </m:f>
                  </m:oMath>
                </a14:m>
                <a:endParaRPr lang="en-US" sz="1600" dirty="0"/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defRPr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defRPr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08622" y="625374"/>
                <a:ext cx="3426047" cy="3751867"/>
              </a:xfrm>
              <a:blipFill>
                <a:blip r:embed="rId2"/>
                <a:stretch>
                  <a:fillRect l="-1107" b="-1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C519A5-1BE0-184B-8F13-40B6C002F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53"/>
          <a:stretch/>
        </p:blipFill>
        <p:spPr>
          <a:xfrm>
            <a:off x="915951" y="889591"/>
            <a:ext cx="4450337" cy="25064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D77E73-2256-CE4E-BB13-84A8A75A590B}"/>
              </a:ext>
            </a:extLst>
          </p:cNvPr>
          <p:cNvSpPr/>
          <p:nvPr/>
        </p:nvSpPr>
        <p:spPr>
          <a:xfrm>
            <a:off x="2314009" y="4787017"/>
            <a:ext cx="4515980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200" dirty="0"/>
              <a:t>Details: </a:t>
            </a:r>
            <a:r>
              <a:rPr lang="en-US" sz="1200" dirty="0">
                <a:hlinkClick r:id="rId4"/>
              </a:rPr>
              <a:t>http://neuralnetworksanddeeplearning.com/chap2.html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49783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revisited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0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can be solved using hand-engineered </a:t>
            </a:r>
            <a:r>
              <a:rPr lang="en-US" dirty="0" err="1"/>
              <a:t>perceptrons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XOR(</a:t>
                </a:r>
                <a:r>
                  <a:rPr lang="en-US" dirty="0" err="1"/>
                  <a:t>a,b</a:t>
                </a:r>
                <a:r>
                  <a:rPr lang="en-US" dirty="0"/>
                  <a:t>) =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412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can also be solved, learning it from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6544" y="904974"/>
            <a:ext cx="2212379" cy="3751868"/>
          </a:xfrm>
        </p:spPr>
        <p:txBody>
          <a:bodyPr/>
          <a:lstStyle/>
          <a:p>
            <a:r>
              <a:rPr lang="en-US" dirty="0"/>
              <a:t>2 inputs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1 hidden layer with h=5 neurons</a:t>
            </a:r>
          </a:p>
          <a:p>
            <a:endParaRPr lang="en-US" dirty="0"/>
          </a:p>
          <a:p>
            <a:r>
              <a:rPr lang="en-US" dirty="0"/>
              <a:t>1 output (z)</a:t>
            </a:r>
          </a:p>
          <a:p>
            <a:endParaRPr lang="en-US" dirty="0"/>
          </a:p>
        </p:txBody>
      </p:sp>
      <p:pic>
        <p:nvPicPr>
          <p:cNvPr id="4" name="Picture 51">
            <a:extLst>
              <a:ext uri="{FF2B5EF4-FFF2-40B4-BE49-F238E27FC236}">
                <a16:creationId xmlns:a16="http://schemas.microsoft.com/office/drawing/2014/main" id="{A9B83764-E602-2640-9ED9-2EB552D60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16547" r="5561" b="5722"/>
          <a:stretch/>
        </p:blipFill>
        <p:spPr bwMode="auto">
          <a:xfrm>
            <a:off x="4455856" y="904974"/>
            <a:ext cx="4443047" cy="349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2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and comparison with SVMs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1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 prediction time is proportional to the size of the network.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 network with d-dimensional inputs, 1 output, and 1 hidden layer with h neurons.</a:t>
            </a:r>
          </a:p>
          <a:p>
            <a:r>
              <a:rPr lang="en-US" dirty="0"/>
              <a:t>Runtime is O(____)</a:t>
            </a:r>
          </a:p>
        </p:txBody>
      </p:sp>
    </p:spTree>
    <p:extLst>
      <p:ext uri="{BB962C8B-B14F-4D97-AF65-F5344CB8AC3E}">
        <p14:creationId xmlns:p14="http://schemas.microsoft.com/office/powerpoint/2010/main" val="1890029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NN and SVM prediction runtime compare?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dirty="0"/>
                  <a:t>For a SVM with an RBF kernel and </a:t>
                </a:r>
                <a:r>
                  <a:rPr lang="en-US" i="1" dirty="0"/>
                  <a:t>s</a:t>
                </a:r>
                <a:r>
                  <a:rPr lang="en-US" dirty="0"/>
                  <a:t> support vectors and d-dimensional input,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:endParaRPr lang="en-US" dirty="0"/>
              </a:p>
              <a:p>
                <a:r>
                  <a:rPr lang="en-US" dirty="0"/>
                  <a:t>Runtime is O(_______)</a:t>
                </a:r>
              </a:p>
              <a:p>
                <a:r>
                  <a:rPr lang="en-US" dirty="0"/>
                  <a:t>In worst case, s=n (the whole training set), which is as bad as nearest neighbor. </a:t>
                </a:r>
              </a:p>
              <a:p>
                <a:r>
                  <a:rPr lang="en-US" dirty="0"/>
                  <a:t>But usually not so bad unless it was overfit.</a:t>
                </a:r>
              </a:p>
              <a:p>
                <a:endParaRPr lang="en-US" dirty="0"/>
              </a:p>
              <a:p>
                <a:r>
                  <a:rPr lang="en-US" dirty="0"/>
                  <a:t>So they scale similarly.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90" t="-5068" r="-190" b="-6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259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comparison with SVMs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76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vs Neural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dirty="0"/>
                  <a:t>Support Vector Machines </a:t>
                </a:r>
              </a:p>
              <a:p>
                <a:pPr marL="0" indent="0"/>
                <a:endParaRPr lang="en-US" dirty="0"/>
              </a:p>
              <a:p>
                <a:pPr marL="0" indent="0"/>
                <a:r>
                  <a:rPr lang="en-US" sz="1400" dirty="0"/>
                  <a:t>Have good generalizability even with relatively-small training sets.</a:t>
                </a:r>
              </a:p>
              <a:p>
                <a:pPr marL="0" indent="0"/>
                <a:r>
                  <a:rPr lang="en-US" sz="1400" dirty="0"/>
                  <a:t>Can tune C and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using a validation set.</a:t>
                </a: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1C9E1-48BA-E341-A54F-6DC981A8712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Neural Nets</a:t>
            </a:r>
          </a:p>
          <a:p>
            <a:pPr marL="0" indent="0"/>
            <a:endParaRPr lang="en-US" dirty="0"/>
          </a:p>
          <a:p>
            <a:pPr marL="0" indent="0"/>
            <a:r>
              <a:rPr lang="en-US" sz="1400" dirty="0"/>
              <a:t>Take a long time to train with large data sets. </a:t>
            </a:r>
          </a:p>
          <a:p>
            <a:pPr marL="0" indent="0"/>
            <a:r>
              <a:rPr lang="en-US" sz="1400" dirty="0"/>
              <a:t>They have lots of hyperparameters (training time = #epochs, architecture, learning rate, transfer functions, random starts) so lots of potential tuning.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But performance can be excellent with larger networks and lots of training data: stay tuned for </a:t>
            </a:r>
            <a:r>
              <a:rPr lang="en-US" sz="1400" b="1" dirty="0"/>
              <a:t>deep neural nets </a:t>
            </a:r>
            <a:r>
              <a:rPr lang="en-US" sz="1400" dirty="0"/>
              <a:t>in a later unit!</a:t>
            </a:r>
          </a:p>
        </p:txBody>
      </p:sp>
    </p:spTree>
    <p:extLst>
      <p:ext uri="{BB962C8B-B14F-4D97-AF65-F5344CB8AC3E}">
        <p14:creationId xmlns:p14="http://schemas.microsoft.com/office/powerpoint/2010/main" val="1844928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3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Perceptrons</a:t>
            </a:r>
            <a:r>
              <a:rPr lang="en-US" dirty="0"/>
              <a:t> are the building blocks of neural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7AB38-BBAC-C348-A587-CAB6D3BB0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4EA47B-87DB-CA46-B2A3-C875E524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307" y="971832"/>
            <a:ext cx="6432270" cy="36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perceptron is a computational model </a:t>
            </a:r>
            <a:br>
              <a:rPr lang="en-US" dirty="0"/>
            </a:br>
            <a:r>
              <a:rPr lang="en-US" dirty="0"/>
              <a:t>of a linear combination of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178273" y="904974"/>
                <a:ext cx="2786878" cy="3751868"/>
              </a:xfrm>
            </p:spPr>
            <p:txBody>
              <a:bodyPr/>
              <a:lstStyle/>
              <a:p>
                <a:r>
                  <a:rPr lang="en-US" b="0" dirty="0"/>
                  <a:t>For input </a:t>
                </a:r>
                <a:r>
                  <a:rPr lang="en-US" b="1" dirty="0"/>
                  <a:t>x</a:t>
                </a:r>
                <a:r>
                  <a:rPr lang="en-US" b="0" dirty="0"/>
                  <a:t> and output 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 is the bias, and independent of x. 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78273" y="904974"/>
                <a:ext cx="2786878" cy="3751868"/>
              </a:xfrm>
              <a:blipFill>
                <a:blip r:embed="rId2"/>
                <a:stretch>
                  <a:fillRect l="-437" r="-3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5D823A92-1D0F-7041-B839-86CC096830DD}"/>
              </a:ext>
            </a:extLst>
          </p:cNvPr>
          <p:cNvSpPr/>
          <p:nvPr/>
        </p:nvSpPr>
        <p:spPr>
          <a:xfrm>
            <a:off x="3761509" y="2167845"/>
            <a:ext cx="748145" cy="613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00913-1A0A-BA4E-8EAB-5F4CD03D10AF}"/>
              </a:ext>
            </a:extLst>
          </p:cNvPr>
          <p:cNvSpPr txBox="1"/>
          <p:nvPr/>
        </p:nvSpPr>
        <p:spPr>
          <a:xfrm>
            <a:off x="2836801" y="1585855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1BD8F-2F0C-414A-BF6D-8ACB58665168}"/>
              </a:ext>
            </a:extLst>
          </p:cNvPr>
          <p:cNvSpPr txBox="1"/>
          <p:nvPr/>
        </p:nvSpPr>
        <p:spPr>
          <a:xfrm>
            <a:off x="2836801" y="2013956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00694-BD9D-EA4B-B34E-C3C3B3007E0F}"/>
              </a:ext>
            </a:extLst>
          </p:cNvPr>
          <p:cNvSpPr txBox="1"/>
          <p:nvPr/>
        </p:nvSpPr>
        <p:spPr>
          <a:xfrm>
            <a:off x="2836801" y="314744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B955F5-7177-6A4D-8BD1-9DF9EB783A61}"/>
              </a:ext>
            </a:extLst>
          </p:cNvPr>
          <p:cNvCxnSpPr>
            <a:stCxn id="3" idx="3"/>
            <a:endCxn id="2" idx="1"/>
          </p:cNvCxnSpPr>
          <p:nvPr/>
        </p:nvCxnSpPr>
        <p:spPr>
          <a:xfrm>
            <a:off x="3178561" y="1739744"/>
            <a:ext cx="692511" cy="5178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74113A-7CB3-FB4B-B5FA-B4634F531AE7}"/>
              </a:ext>
            </a:extLst>
          </p:cNvPr>
          <p:cNvCxnSpPr>
            <a:cxnSpLocks/>
            <a:stCxn id="7" idx="3"/>
            <a:endCxn id="2" idx="2"/>
          </p:cNvCxnSpPr>
          <p:nvPr/>
        </p:nvCxnSpPr>
        <p:spPr>
          <a:xfrm>
            <a:off x="3178561" y="2167845"/>
            <a:ext cx="582948" cy="306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C577AF-2AE3-B548-865C-3EBACD291326}"/>
              </a:ext>
            </a:extLst>
          </p:cNvPr>
          <p:cNvCxnSpPr>
            <a:cxnSpLocks/>
            <a:stCxn id="8" idx="3"/>
            <a:endCxn id="2" idx="3"/>
          </p:cNvCxnSpPr>
          <p:nvPr/>
        </p:nvCxnSpPr>
        <p:spPr>
          <a:xfrm flipV="1">
            <a:off x="3178561" y="2691127"/>
            <a:ext cx="692511" cy="610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33681C-D119-7946-AFAB-79B8FF5053D2}"/>
              </a:ext>
            </a:extLst>
          </p:cNvPr>
          <p:cNvSpPr txBox="1"/>
          <p:nvPr/>
        </p:nvSpPr>
        <p:spPr>
          <a:xfrm>
            <a:off x="2825353" y="251399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US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296FCB-5A05-4C40-B8D5-EFF113E39925}"/>
              </a:ext>
            </a:extLst>
          </p:cNvPr>
          <p:cNvSpPr txBox="1"/>
          <p:nvPr/>
        </p:nvSpPr>
        <p:spPr>
          <a:xfrm>
            <a:off x="3391648" y="173974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1C84FE-24BE-C54E-95D3-B2DED30AF420}"/>
              </a:ext>
            </a:extLst>
          </p:cNvPr>
          <p:cNvSpPr txBox="1"/>
          <p:nvPr/>
        </p:nvSpPr>
        <p:spPr>
          <a:xfrm>
            <a:off x="3297490" y="2058224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171B1E-5CE2-7542-B7B5-DC69E3A03059}"/>
              </a:ext>
            </a:extLst>
          </p:cNvPr>
          <p:cNvSpPr txBox="1"/>
          <p:nvPr/>
        </p:nvSpPr>
        <p:spPr>
          <a:xfrm>
            <a:off x="3442463" y="290787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9D33F6-8136-9141-ABA9-F6ACBE123A93}"/>
              </a:ext>
            </a:extLst>
          </p:cNvPr>
          <p:cNvSpPr txBox="1"/>
          <p:nvPr/>
        </p:nvSpPr>
        <p:spPr>
          <a:xfrm>
            <a:off x="4136329" y="133964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US" baseline="-25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9DDE99-0192-8040-9CD3-8B7E06B13028}"/>
              </a:ext>
            </a:extLst>
          </p:cNvPr>
          <p:cNvCxnSpPr>
            <a:cxnSpLocks/>
            <a:stCxn id="22" idx="1"/>
            <a:endCxn id="2" idx="0"/>
          </p:cNvCxnSpPr>
          <p:nvPr/>
        </p:nvCxnSpPr>
        <p:spPr>
          <a:xfrm flipH="1">
            <a:off x="4135582" y="1493532"/>
            <a:ext cx="747" cy="6743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8F89BF-C1A1-2A47-80DD-D073D2FA3AE4}"/>
              </a:ext>
            </a:extLst>
          </p:cNvPr>
          <p:cNvCxnSpPr>
            <a:cxnSpLocks/>
            <a:stCxn id="2" idx="6"/>
            <a:endCxn id="30" idx="1"/>
          </p:cNvCxnSpPr>
          <p:nvPr/>
        </p:nvCxnSpPr>
        <p:spPr>
          <a:xfrm flipV="1">
            <a:off x="4509654" y="2473131"/>
            <a:ext cx="540325" cy="12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4B91AF6-C209-D446-9A95-5AF7F914954A}"/>
              </a:ext>
            </a:extLst>
          </p:cNvPr>
          <p:cNvSpPr txBox="1"/>
          <p:nvPr/>
        </p:nvSpPr>
        <p:spPr>
          <a:xfrm>
            <a:off x="5049979" y="23192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0460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perceptron is a computational model </a:t>
            </a:r>
            <a:br>
              <a:rPr lang="en-US" dirty="0"/>
            </a:br>
            <a:r>
              <a:rPr lang="en-US" dirty="0"/>
              <a:t>of a linear combination of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66207" y="904974"/>
                <a:ext cx="2832696" cy="3751868"/>
              </a:xfrm>
            </p:spPr>
            <p:txBody>
              <a:bodyPr/>
              <a:lstStyle/>
              <a:p>
                <a:r>
                  <a:rPr lang="en-US" b="0" dirty="0"/>
                  <a:t>For input </a:t>
                </a:r>
                <a:r>
                  <a:rPr lang="en-US" b="1" dirty="0"/>
                  <a:t>x</a:t>
                </a:r>
                <a:r>
                  <a:rPr lang="en-US" b="0" dirty="0"/>
                  <a:t> and output 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 is the bias, and independent of x. </a:t>
                </a:r>
              </a:p>
              <a:p>
                <a:r>
                  <a:rPr lang="en-US" dirty="0"/>
                  <a:t>If set x</a:t>
                </a:r>
                <a:r>
                  <a:rPr lang="en-US" baseline="-25000" dirty="0"/>
                  <a:t>0</a:t>
                </a:r>
                <a:r>
                  <a:rPr lang="en-US" dirty="0"/>
                  <a:t> = 1 and w</a:t>
                </a:r>
                <a:r>
                  <a:rPr lang="en-US" baseline="-25000" dirty="0"/>
                  <a:t>0</a:t>
                </a:r>
                <a:r>
                  <a:rPr lang="en-US" dirty="0"/>
                  <a:t>=b, then we can write simply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66207" y="904974"/>
                <a:ext cx="2832696" cy="3751868"/>
              </a:xfrm>
              <a:blipFill>
                <a:blip r:embed="rId2"/>
                <a:stretch>
                  <a:fillRect l="-446" r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5D823A92-1D0F-7041-B839-86CC096830DD}"/>
              </a:ext>
            </a:extLst>
          </p:cNvPr>
          <p:cNvSpPr/>
          <p:nvPr/>
        </p:nvSpPr>
        <p:spPr>
          <a:xfrm>
            <a:off x="3761509" y="2167845"/>
            <a:ext cx="748145" cy="613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00913-1A0A-BA4E-8EAB-5F4CD03D10AF}"/>
              </a:ext>
            </a:extLst>
          </p:cNvPr>
          <p:cNvSpPr txBox="1"/>
          <p:nvPr/>
        </p:nvSpPr>
        <p:spPr>
          <a:xfrm>
            <a:off x="2836801" y="1585855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1BD8F-2F0C-414A-BF6D-8ACB58665168}"/>
              </a:ext>
            </a:extLst>
          </p:cNvPr>
          <p:cNvSpPr txBox="1"/>
          <p:nvPr/>
        </p:nvSpPr>
        <p:spPr>
          <a:xfrm>
            <a:off x="2836801" y="2013956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00694-BD9D-EA4B-B34E-C3C3B3007E0F}"/>
              </a:ext>
            </a:extLst>
          </p:cNvPr>
          <p:cNvSpPr txBox="1"/>
          <p:nvPr/>
        </p:nvSpPr>
        <p:spPr>
          <a:xfrm>
            <a:off x="2836801" y="314744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B955F5-7177-6A4D-8BD1-9DF9EB783A61}"/>
              </a:ext>
            </a:extLst>
          </p:cNvPr>
          <p:cNvCxnSpPr>
            <a:stCxn id="3" idx="3"/>
            <a:endCxn id="2" idx="1"/>
          </p:cNvCxnSpPr>
          <p:nvPr/>
        </p:nvCxnSpPr>
        <p:spPr>
          <a:xfrm>
            <a:off x="3178561" y="1739744"/>
            <a:ext cx="692511" cy="5178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74113A-7CB3-FB4B-B5FA-B4634F531AE7}"/>
              </a:ext>
            </a:extLst>
          </p:cNvPr>
          <p:cNvCxnSpPr>
            <a:cxnSpLocks/>
            <a:stCxn id="7" idx="3"/>
            <a:endCxn id="2" idx="2"/>
          </p:cNvCxnSpPr>
          <p:nvPr/>
        </p:nvCxnSpPr>
        <p:spPr>
          <a:xfrm>
            <a:off x="3178561" y="2167845"/>
            <a:ext cx="582948" cy="306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C577AF-2AE3-B548-865C-3EBACD291326}"/>
              </a:ext>
            </a:extLst>
          </p:cNvPr>
          <p:cNvCxnSpPr>
            <a:cxnSpLocks/>
            <a:stCxn id="8" idx="3"/>
            <a:endCxn id="2" idx="3"/>
          </p:cNvCxnSpPr>
          <p:nvPr/>
        </p:nvCxnSpPr>
        <p:spPr>
          <a:xfrm flipV="1">
            <a:off x="3178561" y="2691127"/>
            <a:ext cx="692511" cy="610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33681C-D119-7946-AFAB-79B8FF5053D2}"/>
              </a:ext>
            </a:extLst>
          </p:cNvPr>
          <p:cNvSpPr txBox="1"/>
          <p:nvPr/>
        </p:nvSpPr>
        <p:spPr>
          <a:xfrm>
            <a:off x="2825353" y="251399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US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296FCB-5A05-4C40-B8D5-EFF113E39925}"/>
              </a:ext>
            </a:extLst>
          </p:cNvPr>
          <p:cNvSpPr txBox="1"/>
          <p:nvPr/>
        </p:nvSpPr>
        <p:spPr>
          <a:xfrm>
            <a:off x="3391648" y="173974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1C84FE-24BE-C54E-95D3-B2DED30AF420}"/>
              </a:ext>
            </a:extLst>
          </p:cNvPr>
          <p:cNvSpPr txBox="1"/>
          <p:nvPr/>
        </p:nvSpPr>
        <p:spPr>
          <a:xfrm>
            <a:off x="3297490" y="2058224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171B1E-5CE2-7542-B7B5-DC69E3A03059}"/>
              </a:ext>
            </a:extLst>
          </p:cNvPr>
          <p:cNvSpPr txBox="1"/>
          <p:nvPr/>
        </p:nvSpPr>
        <p:spPr>
          <a:xfrm>
            <a:off x="3442463" y="290787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9DDE99-0192-8040-9CD3-8B7E06B13028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4135582" y="1493532"/>
            <a:ext cx="747" cy="6743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8F89BF-C1A1-2A47-80DD-D073D2FA3AE4}"/>
              </a:ext>
            </a:extLst>
          </p:cNvPr>
          <p:cNvCxnSpPr>
            <a:cxnSpLocks/>
            <a:stCxn id="2" idx="6"/>
            <a:endCxn id="30" idx="1"/>
          </p:cNvCxnSpPr>
          <p:nvPr/>
        </p:nvCxnSpPr>
        <p:spPr>
          <a:xfrm flipV="1">
            <a:off x="4509654" y="2473131"/>
            <a:ext cx="540325" cy="12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4B91AF6-C209-D446-9A95-5AF7F914954A}"/>
              </a:ext>
            </a:extLst>
          </p:cNvPr>
          <p:cNvSpPr txBox="1"/>
          <p:nvPr/>
        </p:nvSpPr>
        <p:spPr>
          <a:xfrm>
            <a:off x="5049979" y="23192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EDB6D8-ABC0-4B48-A9F0-4C0BE7A118F7}"/>
              </a:ext>
            </a:extLst>
          </p:cNvPr>
          <p:cNvSpPr txBox="1"/>
          <p:nvPr/>
        </p:nvSpPr>
        <p:spPr>
          <a:xfrm>
            <a:off x="4157222" y="1319950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=1</a:t>
            </a:r>
            <a:endParaRPr lang="en-US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25BCD7-8E2A-C94F-9511-C545C59CEF15}"/>
              </a:ext>
            </a:extLst>
          </p:cNvPr>
          <p:cNvSpPr txBox="1"/>
          <p:nvPr/>
        </p:nvSpPr>
        <p:spPr>
          <a:xfrm>
            <a:off x="4132074" y="172569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6854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transfer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4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neural network is a collection of </a:t>
            </a:r>
            <a:r>
              <a:rPr lang="en-US" dirty="0" err="1"/>
              <a:t>perceptrons</a:t>
            </a:r>
            <a:r>
              <a:rPr lang="en-US" dirty="0"/>
              <a:t>. If they are connected directly, the network collapses.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We'll demonstrate with a specific, tiny network.</a:t>
            </a:r>
          </a:p>
          <a:p>
            <a:r>
              <a:rPr lang="en-US" dirty="0"/>
              <a:t>The logic generalizes to arbitrary numbers of layers and numbers of neurons in each layer.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Solution:</a:t>
            </a:r>
            <a:r>
              <a:rPr lang="en-US" dirty="0"/>
              <a:t> add nonlinear "transfer functions" between neurons: 	</a:t>
            </a:r>
            <a:r>
              <a:rPr lang="en-US" sz="1400" dirty="0"/>
              <a:t>	           step          sigmoid        </a:t>
            </a:r>
            <a:r>
              <a:rPr lang="en-US" sz="1400" dirty="0" err="1"/>
              <a:t>ReLU</a:t>
            </a:r>
            <a:r>
              <a:rPr lang="en-US" sz="1400" dirty="0"/>
              <a:t>            ELU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8C98E-E8F6-764D-9C01-89B4D016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132" y="3824989"/>
            <a:ext cx="804141" cy="638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A0C061-AE68-C44A-8874-FD9B49E8A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40" y="3824989"/>
            <a:ext cx="828964" cy="668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49AFE-AA4A-D24A-92BE-E8109C25F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678" y="3808838"/>
            <a:ext cx="828964" cy="654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A0B51-D405-8541-A505-34D7F227C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922" y="3801008"/>
            <a:ext cx="828964" cy="6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497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D154A9B6B4745A92074A700A40869" ma:contentTypeVersion="21" ma:contentTypeDescription="Create a new document." ma:contentTypeScope="" ma:versionID="db66c5d23a1ef79ec8017d39985bdf0a">
  <xsd:schema xmlns:xsd="http://www.w3.org/2001/XMLSchema" xmlns:xs="http://www.w3.org/2001/XMLSchema" xmlns:p="http://schemas.microsoft.com/office/2006/metadata/properties" xmlns:ns1="http://schemas.microsoft.com/sharepoint/v3" xmlns:ns2="fcae3b96-bd14-4ee2-8386-a94084e60018" xmlns:ns3="56f87f42-bac6-49e2-b9d5-04744cb514ee" targetNamespace="http://schemas.microsoft.com/office/2006/metadata/properties" ma:root="true" ma:fieldsID="798ff49200ecbc8004bbf0e58bc4a3f3" ns1:_="" ns2:_="" ns3:_="">
    <xsd:import namespace="http://schemas.microsoft.com/sharepoint/v3"/>
    <xsd:import namespace="fcae3b96-bd14-4ee2-8386-a94084e60018"/>
    <xsd:import namespace="56f87f42-bac6-49e2-b9d5-04744cb514e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e3b96-bd14-4ee2-8386-a94084e6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16a427a-858a-487d-80a3-21f23792e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87f42-bac6-49e2-b9d5-04744cb51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e345d7-e916-42f7-ade4-36d8c15b0911}" ma:internalName="TaxCatchAll" ma:showField="CatchAllData" ma:web="56f87f42-bac6-49e2-b9d5-04744cb51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7AA38-01E7-4EF8-AB4C-707C8C906A02}"/>
</file>

<file path=customXml/itemProps2.xml><?xml version="1.0" encoding="utf-8"?>
<ds:datastoreItem xmlns:ds="http://schemas.openxmlformats.org/officeDocument/2006/customXml" ds:itemID="{E4EE38D0-E416-40DB-AC81-A0D5A54D07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17068</TotalTime>
  <Words>1528</Words>
  <Application>Microsoft Macintosh PowerPoint</Application>
  <PresentationFormat>On-screen Show (16:9)</PresentationFormat>
  <Paragraphs>218</Paragraphs>
  <Slides>45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Cambria Math</vt:lpstr>
      <vt:lpstr>Tahoma</vt:lpstr>
      <vt:lpstr>Arial</vt:lpstr>
      <vt:lpstr>Simple Light</vt:lpstr>
      <vt:lpstr>Shallow Neural Networks</vt:lpstr>
      <vt:lpstr>Neural networks are biologically inspired</vt:lpstr>
      <vt:lpstr>We'll study one type of neural network in this unit: multilayer feedforward networks.</vt:lpstr>
      <vt:lpstr>Perceptrons</vt:lpstr>
      <vt:lpstr>Perceptrons are the building blocks of neural networks</vt:lpstr>
      <vt:lpstr>The perceptron is a computational model  of a linear combination of inputs</vt:lpstr>
      <vt:lpstr>The perceptron is a computational model  of a linear combination of inputs</vt:lpstr>
      <vt:lpstr>Nonlinear transfer functions</vt:lpstr>
      <vt:lpstr>A neural network is a collection of perceptrons. If they are connected directly, the network collapses.</vt:lpstr>
      <vt:lpstr>Simplest transfer function:  a step function to threshold the output</vt:lpstr>
      <vt:lpstr>Related transfer function: sigmoid </vt:lpstr>
      <vt:lpstr>Examples: Logic gates</vt:lpstr>
      <vt:lpstr>Example: Modeling logic gates with perceptrons</vt:lpstr>
      <vt:lpstr>Solutions for AND, NOT, and XOR</vt:lpstr>
      <vt:lpstr>Learning a perceptron's weights</vt:lpstr>
      <vt:lpstr>What if a perceptron doesn't calculate what it should?</vt:lpstr>
      <vt:lpstr>We use calculus to learn a perceptron's weight.</vt:lpstr>
      <vt:lpstr>Gradient Descent is used to find local optima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 - Local Min</vt:lpstr>
      <vt:lpstr>Gradient Descent - Local Min</vt:lpstr>
      <vt:lpstr>Gradient Descent - Local Min</vt:lpstr>
      <vt:lpstr>Reminder: We use calculus to learn a perceptron's weight.</vt:lpstr>
      <vt:lpstr>We use calculus to learn a perceptron's weight.</vt:lpstr>
      <vt:lpstr>Multilayer feedforward networks</vt:lpstr>
      <vt:lpstr>A multilayer feedforward network is composed of layers of perceptrons. </vt:lpstr>
      <vt:lpstr>Weights are updated using gradient descent.  The backpropagation algorithm does this efficiently.</vt:lpstr>
      <vt:lpstr>Idea: how much would changing a weight change the output?</vt:lpstr>
      <vt:lpstr>Backpropagation does all these updates efficiently:</vt:lpstr>
      <vt:lpstr>XOR revisited</vt:lpstr>
      <vt:lpstr>XOR can be solved using hand-engineered perceptrons</vt:lpstr>
      <vt:lpstr>XOR can also be solved, learning it from data</vt:lpstr>
      <vt:lpstr>Runtime and comparison with SVMs</vt:lpstr>
      <vt:lpstr>Neural net prediction time is proportional to the size of the network.</vt:lpstr>
      <vt:lpstr>How does NN and SVM prediction runtime compare?</vt:lpstr>
      <vt:lpstr>More comparison with SVMs</vt:lpstr>
      <vt:lpstr>Support Vector Machines vs Neural Nets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176</cp:revision>
  <dcterms:modified xsi:type="dcterms:W3CDTF">2023-03-14T19:27:24Z</dcterms:modified>
</cp:coreProperties>
</file>