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27"/>
  </p:notesMasterIdLst>
  <p:sldIdLst>
    <p:sldId id="256" r:id="rId4"/>
    <p:sldId id="296" r:id="rId5"/>
    <p:sldId id="427" r:id="rId6"/>
    <p:sldId id="430" r:id="rId7"/>
    <p:sldId id="428" r:id="rId8"/>
    <p:sldId id="433" r:id="rId9"/>
    <p:sldId id="320" r:id="rId10"/>
    <p:sldId id="431" r:id="rId11"/>
    <p:sldId id="432" r:id="rId12"/>
    <p:sldId id="322" r:id="rId13"/>
    <p:sldId id="316" r:id="rId14"/>
    <p:sldId id="321" r:id="rId15"/>
    <p:sldId id="319" r:id="rId16"/>
    <p:sldId id="317" r:id="rId17"/>
    <p:sldId id="318" r:id="rId18"/>
    <p:sldId id="310" r:id="rId19"/>
    <p:sldId id="312" r:id="rId20"/>
    <p:sldId id="314" r:id="rId21"/>
    <p:sldId id="429" r:id="rId22"/>
    <p:sldId id="315" r:id="rId23"/>
    <p:sldId id="313" r:id="rId24"/>
    <p:sldId id="311" r:id="rId25"/>
    <p:sldId id="40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7"/>
    <p:restoredTop sz="94694"/>
  </p:normalViewPr>
  <p:slideViewPr>
    <p:cSldViewPr snapToGrid="0" snapToObjects="1">
      <p:cViewPr>
        <p:scale>
          <a:sx n="156" d="100"/>
          <a:sy n="156" d="100"/>
        </p:scale>
        <p:origin x="1320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216FE90-B627-114A-B6F2-54E132BE5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8AC4C1-1D48-F748-A827-9A4C1EDAC98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2B2507F-65C1-4F4E-848E-3131DB2D9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FFC3928-8FC4-3247-A80F-F1088EDA2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24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9251172-3E48-AE43-A3CF-6CF2CBBFF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FB477-A9FF-9448-A2B2-1E3AA26D36E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67A1B90-FAC6-404D-9CE9-97D8D8815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8B97D9C-AB0F-834C-AFB1-5C3558148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2750D4F8-115F-B540-87E2-6FB62CD66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FEA83-D4EF-3644-8F8C-C19D75744FC7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B6C7526-5071-EC40-9C6E-B868F1773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EBF3535-FCB8-9443-BD3C-F426CAE91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43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4FA53C09-BD60-7B41-9B94-2FFC5213B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8D21D-FD9C-B84A-8ADE-E16458D5BF9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A78A313-F4F4-054C-9BAF-986FAAF07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CC27B44-2A39-184E-A6AB-D6641D360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33295C6-855E-3943-ABF4-00A4EA35B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5FF2BD-1DA1-9348-A32B-F5BEB2AC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Camera dog: http://www.everbest.on.ca/ver2/showProduct.php?id=1405</a:t>
            </a:r>
          </a:p>
        </p:txBody>
      </p:sp>
    </p:spTree>
    <p:extLst>
      <p:ext uri="{BB962C8B-B14F-4D97-AF65-F5344CB8AC3E}">
        <p14:creationId xmlns:p14="http://schemas.microsoft.com/office/powerpoint/2010/main" val="406305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7BB728B-7881-5544-943C-52769A526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A2517-0CA7-FA40-88FA-676D98B07F3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3F01174-539C-ED47-BC00-262E435D1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0C7FBCE-97E5-C44A-8E1B-213BCC38F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60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9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FF1667AB-3DF6-7640-815E-58819603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7EA47-6C0A-E643-A27B-252C27C8228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8195B1D-E135-BE4D-AAE5-74A4FE598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B24BE53-ECB8-BF42-9D36-AD2691A34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44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DA3546E-64B6-274E-A932-32A9B33D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8C564C-BDA6-EA49-B431-2E89178E0FA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10B36DF-9812-D54E-9B02-AA01931E6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E0B9AF0-50D6-B44A-89FE-17B80780A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4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92ECC50-087A-0F4E-A76E-F57E81BC2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C1062B9-0257-0746-AED9-099DA569E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555D913-959A-BC4A-BD5F-7D9B4189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35A78-064D-BC4A-A5E2-1520A07567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724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ieeexplore.ieee.org/document/14078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TermProjects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B968EB9C-2939-2944-91B2-A7CA7B5BD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2018-19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17C5FD8-6422-3D46-B756-2B3CE32D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2187105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Lane Detection (x2) </a:t>
            </a:r>
          </a:p>
          <a:p>
            <a:pPr>
              <a:defRPr/>
            </a:pPr>
            <a:r>
              <a:rPr lang="en-US" sz="1600" dirty="0"/>
              <a:t>Palmistry</a:t>
            </a:r>
          </a:p>
          <a:p>
            <a:pPr>
              <a:defRPr/>
            </a:pPr>
            <a:r>
              <a:rPr lang="en-US" sz="1600" dirty="0"/>
              <a:t>Plate Recognition </a:t>
            </a:r>
            <a:br>
              <a:rPr lang="en-US" sz="1600" dirty="0"/>
            </a:br>
            <a:r>
              <a:rPr lang="en-US" sz="1600" dirty="0"/>
              <a:t>with Faster RCNN</a:t>
            </a:r>
          </a:p>
          <a:p>
            <a:pPr>
              <a:defRPr/>
            </a:pPr>
            <a:r>
              <a:rPr lang="en-US" sz="1600" dirty="0"/>
              <a:t>Facial Emotion Recognition</a:t>
            </a:r>
          </a:p>
          <a:p>
            <a:pPr>
              <a:defRPr/>
            </a:pPr>
            <a:r>
              <a:rPr lang="en-US" sz="1600" dirty="0"/>
              <a:t>Rainbow detector</a:t>
            </a:r>
          </a:p>
        </p:txBody>
      </p:sp>
      <p:pic>
        <p:nvPicPr>
          <p:cNvPr id="24579" name="Google Shape;118;p17">
            <a:extLst>
              <a:ext uri="{FF2B5EF4-FFF2-40B4-BE49-F238E27FC236}">
                <a16:creationId xmlns:a16="http://schemas.microsoft.com/office/drawing/2014/main" id="{1B3DDD5E-5FA9-1F47-878C-BEE2079642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4554"/>
            <a:ext cx="3138488" cy="18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oogle Shape;137;p22">
            <a:extLst>
              <a:ext uri="{FF2B5EF4-FFF2-40B4-BE49-F238E27FC236}">
                <a16:creationId xmlns:a16="http://schemas.microsoft.com/office/drawing/2014/main" id="{38FD9EE2-E5D0-FA45-A758-71C82FFFAB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1196588"/>
            <a:ext cx="3509963" cy="175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Google Shape;255;p30">
            <a:extLst>
              <a:ext uri="{FF2B5EF4-FFF2-40B4-BE49-F238E27FC236}">
                <a16:creationId xmlns:a16="http://schemas.microsoft.com/office/drawing/2014/main" id="{AA814874-4B61-5841-B942-7258B1FFF9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34752"/>
            <a:ext cx="6858000" cy="104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Google Shape;160;p23">
            <a:extLst>
              <a:ext uri="{FF2B5EF4-FFF2-40B4-BE49-F238E27FC236}">
                <a16:creationId xmlns:a16="http://schemas.microsoft.com/office/drawing/2014/main" id="{089D9420-E031-F840-AEDD-090BBDBE10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2982525"/>
            <a:ext cx="35004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872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299684-E463-A543-8F17-D4B9B598F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2017-18</a:t>
            </a:r>
            <a:br>
              <a:rPr lang="en-US" dirty="0"/>
            </a:br>
            <a:endParaRPr lang="en-US" dirty="0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BC4D04D-245E-5B48-BA6A-B857FA376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Traffic Sign Detector</a:t>
            </a:r>
          </a:p>
          <a:p>
            <a:pPr eaLnBrk="1" hangingPunct="1"/>
            <a:r>
              <a:rPr lang="en-US" altLang="en-US" sz="1600" dirty="0"/>
              <a:t>Spectrogram Reader</a:t>
            </a:r>
          </a:p>
          <a:p>
            <a:pPr eaLnBrk="1" hangingPunct="1"/>
            <a:r>
              <a:rPr lang="en-US" altLang="en-US" sz="1600" dirty="0"/>
              <a:t>Handwriting OCR</a:t>
            </a:r>
          </a:p>
          <a:p>
            <a:pPr eaLnBrk="1" hangingPunct="1"/>
            <a:r>
              <a:rPr lang="en-US" altLang="en-US" sz="1600" dirty="0"/>
              <a:t>Image Translation</a:t>
            </a:r>
          </a:p>
          <a:p>
            <a:pPr eaLnBrk="1" hangingPunct="1"/>
            <a:r>
              <a:rPr lang="en-US" altLang="en-US" sz="1600" dirty="0" err="1"/>
              <a:t>BirdDetector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Puzzle Solver</a:t>
            </a:r>
          </a:p>
          <a:p>
            <a:pPr eaLnBrk="1" hangingPunct="1"/>
            <a:r>
              <a:rPr lang="en-US" altLang="en-US" sz="1600" dirty="0" err="1"/>
              <a:t>reCAPTCHA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/>
              <a:t>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 err="1"/>
              <a:t>PhotoMosaic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(</a:t>
            </a:r>
            <a:r>
              <a:rPr lang="en-US" altLang="en-US" sz="1600" dirty="0" err="1"/>
              <a:t>GoogleBrain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Brain Tumor</a:t>
            </a:r>
          </a:p>
        </p:txBody>
      </p:sp>
      <p:pic>
        <p:nvPicPr>
          <p:cNvPr id="26627" name="Shape 77">
            <a:extLst>
              <a:ext uri="{FF2B5EF4-FFF2-40B4-BE49-F238E27FC236}">
                <a16:creationId xmlns:a16="http://schemas.microsoft.com/office/drawing/2014/main" id="{133D005B-BCE9-1948-8A09-58B358BA72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54" y="850107"/>
            <a:ext cx="1353741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Shape 119">
            <a:extLst>
              <a:ext uri="{FF2B5EF4-FFF2-40B4-BE49-F238E27FC236}">
                <a16:creationId xmlns:a16="http://schemas.microsoft.com/office/drawing/2014/main" id="{0C13AF25-A993-604F-A0FE-4CF6339F44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35" y="2095501"/>
            <a:ext cx="2235994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Shape 67">
            <a:extLst>
              <a:ext uri="{FF2B5EF4-FFF2-40B4-BE49-F238E27FC236}">
                <a16:creationId xmlns:a16="http://schemas.microsoft.com/office/drawing/2014/main" id="{8423A9D8-C497-C549-9EEB-F519545967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17" y="4171950"/>
            <a:ext cx="997744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>
            <a:extLst>
              <a:ext uri="{FF2B5EF4-FFF2-40B4-BE49-F238E27FC236}">
                <a16:creationId xmlns:a16="http://schemas.microsoft.com/office/drawing/2014/main" id="{66A8DA67-576A-DC43-A36F-BD189609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19" y="3691245"/>
            <a:ext cx="1464469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A10BEA5E-BF23-8849-92B6-905FDC7DB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3" y="2301479"/>
            <a:ext cx="1337072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Shape 320">
            <a:extLst>
              <a:ext uri="{FF2B5EF4-FFF2-40B4-BE49-F238E27FC236}">
                <a16:creationId xmlns:a16="http://schemas.microsoft.com/office/drawing/2014/main" id="{3ABE031D-30A9-7B4B-8EA5-601372945F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76" y="4162425"/>
            <a:ext cx="754856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Shape 321">
            <a:extLst>
              <a:ext uri="{FF2B5EF4-FFF2-40B4-BE49-F238E27FC236}">
                <a16:creationId xmlns:a16="http://schemas.microsoft.com/office/drawing/2014/main" id="{45AFFCF9-571B-B14A-859B-6AD95F3F59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42" y="4149329"/>
            <a:ext cx="753665" cy="8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Shape 322">
            <a:extLst>
              <a:ext uri="{FF2B5EF4-FFF2-40B4-BE49-F238E27FC236}">
                <a16:creationId xmlns:a16="http://schemas.microsoft.com/office/drawing/2014/main" id="{98812BA5-3F20-5D4C-BE07-5D160AA1D1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3712" r="9967" b="9142"/>
          <a:stretch>
            <a:fillRect/>
          </a:stretch>
        </p:blipFill>
        <p:spPr bwMode="auto">
          <a:xfrm>
            <a:off x="5573082" y="4095750"/>
            <a:ext cx="94416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Shape 67">
            <a:extLst>
              <a:ext uri="{FF2B5EF4-FFF2-40B4-BE49-F238E27FC236}">
                <a16:creationId xmlns:a16="http://schemas.microsoft.com/office/drawing/2014/main" id="{4A6E1689-EAC1-2946-B4A5-503E6BBAB2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33" y="2768204"/>
            <a:ext cx="1972865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Shape 107">
            <a:extLst>
              <a:ext uri="{FF2B5EF4-FFF2-40B4-BE49-F238E27FC236}">
                <a16:creationId xmlns:a16="http://schemas.microsoft.com/office/drawing/2014/main" id="{419A25BD-270D-B544-BC51-71616BEB88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4"/>
          <a:stretch>
            <a:fillRect/>
          </a:stretch>
        </p:blipFill>
        <p:spPr bwMode="auto">
          <a:xfrm>
            <a:off x="8119473" y="3494484"/>
            <a:ext cx="825104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Shape 155">
            <a:extLst>
              <a:ext uri="{FF2B5EF4-FFF2-40B4-BE49-F238E27FC236}">
                <a16:creationId xmlns:a16="http://schemas.microsoft.com/office/drawing/2014/main" id="{0C979B1E-A07B-524D-9BD6-A7CD5496DD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98" y="708422"/>
            <a:ext cx="13073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Shape 157">
            <a:extLst>
              <a:ext uri="{FF2B5EF4-FFF2-40B4-BE49-F238E27FC236}">
                <a16:creationId xmlns:a16="http://schemas.microsoft.com/office/drawing/2014/main" id="{F77061CA-5728-0643-AA89-06FFCC1251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00" y="3353991"/>
            <a:ext cx="71556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Shape 213">
            <a:extLst>
              <a:ext uri="{FF2B5EF4-FFF2-40B4-BE49-F238E27FC236}">
                <a16:creationId xmlns:a16="http://schemas.microsoft.com/office/drawing/2014/main" id="{86BBC441-7CCC-594A-BA79-56EE50FF8B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11" y="3432573"/>
            <a:ext cx="801290" cy="5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606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B22E5BC-6169-AD42-99D1-5A11D7A8A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2016-17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0E8DC47D-FB94-C342-92D3-98C1BEE96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09817" cy="3751868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Automobile classification</a:t>
            </a:r>
          </a:p>
          <a:p>
            <a:pPr eaLnBrk="1" hangingPunct="1"/>
            <a:r>
              <a:rPr lang="en-US" altLang="en-US" sz="1600" dirty="0"/>
              <a:t>Handwritten math expression recognizer and solver</a:t>
            </a:r>
          </a:p>
          <a:p>
            <a:pPr eaLnBrk="1" hangingPunct="1"/>
            <a:r>
              <a:rPr lang="en-US" altLang="en-US" sz="1600" dirty="0"/>
              <a:t>LOL Champion Annotator</a:t>
            </a:r>
          </a:p>
          <a:p>
            <a:pPr eaLnBrk="1" hangingPunct="1"/>
            <a:r>
              <a:rPr lang="en-US" altLang="en-US" sz="1600" dirty="0"/>
              <a:t>Emotion detector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1B726F00-1797-CB4E-A107-243A82C1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121091"/>
            <a:ext cx="2867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F861AD8D-C453-1442-AA8B-ACAEC7B7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294335"/>
            <a:ext cx="2026444" cy="15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Shape 91">
            <a:extLst>
              <a:ext uri="{FF2B5EF4-FFF2-40B4-BE49-F238E27FC236}">
                <a16:creationId xmlns:a16="http://schemas.microsoft.com/office/drawing/2014/main" id="{CD83F7C7-45D4-FF48-9982-F7DDDB5729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3954066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Shape 92">
            <a:extLst>
              <a:ext uri="{FF2B5EF4-FFF2-40B4-BE49-F238E27FC236}">
                <a16:creationId xmlns:a16="http://schemas.microsoft.com/office/drawing/2014/main" id="{DD9305FF-D186-A341-BB5B-38B7C9F5A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4" y="3957637"/>
            <a:ext cx="1121569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05893918-144F-9346-A23D-7297C228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64569"/>
            <a:ext cx="112395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2254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7D72E0B0-CAA2-2E4E-87EC-A7DA37A67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2015-16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62764D-6FC7-6E4D-A183-DB9D1EE1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399984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Predict attribute labels using 100K+ Yelp restaurant photos</a:t>
            </a:r>
          </a:p>
          <a:p>
            <a:pPr eaLnBrk="1" hangingPunct="1">
              <a:defRPr/>
            </a:pPr>
            <a:r>
              <a:rPr lang="en-US" sz="1600" dirty="0"/>
              <a:t>Fastball vs curveball</a:t>
            </a:r>
          </a:p>
          <a:p>
            <a:pPr eaLnBrk="1" hangingPunct="1">
              <a:defRPr/>
            </a:pPr>
            <a:r>
              <a:rPr lang="en-US" sz="1600" dirty="0"/>
              <a:t>Reading road signs</a:t>
            </a:r>
          </a:p>
          <a:p>
            <a:pPr eaLnBrk="1" hangingPunct="1">
              <a:defRPr/>
            </a:pPr>
            <a:r>
              <a:rPr lang="en-US" sz="1600" dirty="0"/>
              <a:t>Captcha Recognition</a:t>
            </a:r>
          </a:p>
          <a:p>
            <a:pPr eaLnBrk="1" hangingPunct="1">
              <a:defRPr/>
            </a:pPr>
            <a:r>
              <a:rPr lang="en-US" sz="1600" dirty="0" err="1"/>
              <a:t>Pokemon</a:t>
            </a:r>
            <a:r>
              <a:rPr lang="en-US" sz="1600" dirty="0"/>
              <a:t> type classifier</a:t>
            </a:r>
          </a:p>
          <a:p>
            <a:pPr eaLnBrk="1" hangingPunct="1">
              <a:defRPr/>
            </a:pPr>
            <a:r>
              <a:rPr lang="en-US" sz="1600" dirty="0"/>
              <a:t>Reading whiteboard Python code</a:t>
            </a:r>
          </a:p>
          <a:p>
            <a:pPr eaLnBrk="1" hangingPunct="1">
              <a:defRPr/>
            </a:pPr>
            <a:r>
              <a:rPr lang="en-US" sz="1600" dirty="0"/>
              <a:t>Subway Cam using HOG features</a:t>
            </a:r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79BE93F0-519B-B645-8F25-1D3FEC72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79" y="1052512"/>
            <a:ext cx="114538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Shape 56">
            <a:extLst>
              <a:ext uri="{FF2B5EF4-FFF2-40B4-BE49-F238E27FC236}">
                <a16:creationId xmlns:a16="http://schemas.microsoft.com/office/drawing/2014/main" id="{357DB7B3-217E-734B-A66A-D1B1194CE1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052512"/>
            <a:ext cx="1464469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10AB898D-6476-184F-BD59-942B63EA6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434827"/>
            <a:ext cx="1498997" cy="8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B9ADD20F-0837-F541-8F51-15471BBD5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427181"/>
            <a:ext cx="1019175" cy="17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Shape 129">
            <a:extLst>
              <a:ext uri="{FF2B5EF4-FFF2-40B4-BE49-F238E27FC236}">
                <a16:creationId xmlns:a16="http://schemas.microsoft.com/office/drawing/2014/main" id="{BA3F6E7B-4C39-1943-BAE7-0DFCB94D99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"/>
          <a:stretch>
            <a:fillRect/>
          </a:stretch>
        </p:blipFill>
        <p:spPr bwMode="auto">
          <a:xfrm>
            <a:off x="7210425" y="3898106"/>
            <a:ext cx="1933575" cy="1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>
            <a:extLst>
              <a:ext uri="{FF2B5EF4-FFF2-40B4-BE49-F238E27FC236}">
                <a16:creationId xmlns:a16="http://schemas.microsoft.com/office/drawing/2014/main" id="{E759C79D-6626-014E-9104-5C1B4FC35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931193"/>
            <a:ext cx="153590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>
            <a:extLst>
              <a:ext uri="{FF2B5EF4-FFF2-40B4-BE49-F238E27FC236}">
                <a16:creationId xmlns:a16="http://schemas.microsoft.com/office/drawing/2014/main" id="{C24ACAD1-17D3-DA46-9D07-AE67B892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801540"/>
            <a:ext cx="1471613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96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CA412E4-CEF0-CB4B-A204-B4BC68729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</a:t>
            </a:r>
            <a:r>
              <a:rPr lang="en-US"/>
              <a:t>, 2014-15</a:t>
            </a:r>
            <a:endParaRPr lang="en-US" dirty="0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C52D865F-AF64-D548-92C8-EBC223F64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26443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Sheet Music to MIDI</a:t>
            </a:r>
          </a:p>
          <a:p>
            <a:pPr>
              <a:defRPr/>
            </a:pPr>
            <a:r>
              <a:rPr lang="en-US" sz="1600" dirty="0" err="1"/>
              <a:t>RockerHero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Detection and Mapping of Obstacles and Lines (for Robotics club competition)</a:t>
            </a:r>
          </a:p>
          <a:p>
            <a:pPr>
              <a:defRPr/>
            </a:pPr>
            <a:r>
              <a:rPr lang="en-US" sz="1600" dirty="0"/>
              <a:t>All About That Money!</a:t>
            </a:r>
          </a:p>
          <a:p>
            <a:pPr>
              <a:defRPr/>
            </a:pPr>
            <a:r>
              <a:rPr lang="en-US" sz="1600" dirty="0"/>
              <a:t>Word Search </a:t>
            </a:r>
          </a:p>
          <a:p>
            <a:pPr>
              <a:defRPr/>
            </a:pPr>
            <a:r>
              <a:rPr lang="en-US" sz="1600" dirty="0"/>
              <a:t>Sudoku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3C75D43C-FC9F-F14F-A1B8-4F890582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59" y="1204793"/>
            <a:ext cx="20645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0EEF96A7-7E0A-F743-A4BC-24329B8E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2953275"/>
            <a:ext cx="1477566" cy="8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70787A99-FCB9-004A-B7F9-9C1BC460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70" y="1974581"/>
            <a:ext cx="2540794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4B9C4D71-5E00-3D44-A0F9-4583B377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38" y="2931844"/>
            <a:ext cx="160734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109292BD-A747-EE4E-8244-E138ECD26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32" y="4307015"/>
            <a:ext cx="1038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10.png">
            <a:extLst>
              <a:ext uri="{FF2B5EF4-FFF2-40B4-BE49-F238E27FC236}">
                <a16:creationId xmlns:a16="http://schemas.microsoft.com/office/drawing/2014/main" id="{B4F6635B-A975-EF4A-95C6-D3BED84A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57" y="430701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Shape 50">
            <a:extLst>
              <a:ext uri="{FF2B5EF4-FFF2-40B4-BE49-F238E27FC236}">
                <a16:creationId xmlns:a16="http://schemas.microsoft.com/office/drawing/2014/main" id="{B2C056DD-C5BD-524C-963A-1CB34BAAD5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3801000"/>
            <a:ext cx="1477566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117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EF325CD-C908-6149-A0BE-B485512FC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2013-14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016E41F-B3F8-224A-8687-D72C2816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Eye Tracking for Cursor Control 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Digits2Latex</a:t>
            </a:r>
          </a:p>
          <a:p>
            <a:pPr eaLnBrk="1" hangingPunct="1"/>
            <a:r>
              <a:rPr lang="en-US" altLang="en-US" sz="1600" dirty="0"/>
              <a:t>FRC Tracker</a:t>
            </a:r>
          </a:p>
          <a:p>
            <a:pPr eaLnBrk="1" hangingPunct="1"/>
            <a:r>
              <a:rPr lang="en-US" altLang="en-US" sz="1600" dirty="0"/>
              <a:t>Emotion Detection</a:t>
            </a:r>
          </a:p>
          <a:p>
            <a:pPr eaLnBrk="1" hangingPunct="1"/>
            <a:r>
              <a:rPr lang="en-US" altLang="en-US" sz="1600" dirty="0" err="1"/>
              <a:t>PictoCrypto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Playing card recognition</a:t>
            </a:r>
          </a:p>
          <a:p>
            <a:pPr eaLnBrk="1" hangingPunct="1"/>
            <a:r>
              <a:rPr lang="en-US" altLang="en-US" sz="1600" dirty="0"/>
              <a:t>Whiteboard </a:t>
            </a:r>
            <a:r>
              <a:rPr lang="en-US" altLang="en-US" sz="1600" dirty="0" err="1"/>
              <a:t>TicTacToe</a:t>
            </a:r>
            <a:endParaRPr lang="en-US" altLang="en-US" sz="1600" dirty="0"/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984D414F-2329-FC4D-930E-A16ADF3DA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3016525"/>
            <a:ext cx="165139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A362AAE9-1B02-1942-8954-7D14F31B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1680643"/>
            <a:ext cx="166925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67AFDD92-AF47-DE46-B12F-3B33E1893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730900"/>
            <a:ext cx="1023938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4" descr="face1.png">
            <a:extLst>
              <a:ext uri="{FF2B5EF4-FFF2-40B4-BE49-F238E27FC236}">
                <a16:creationId xmlns:a16="http://schemas.microsoft.com/office/drawing/2014/main" id="{DD40452F-7F24-6D4A-9792-599858C21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693741"/>
            <a:ext cx="2008584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>
            <a:extLst>
              <a:ext uri="{FF2B5EF4-FFF2-40B4-BE49-F238E27FC236}">
                <a16:creationId xmlns:a16="http://schemas.microsoft.com/office/drawing/2014/main" id="{CE44BE68-8065-754D-9047-0419D7BEF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2" y="3679703"/>
            <a:ext cx="1002506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6" descr="C:\Users\Steven\AppData\Local\Microsoft\Windows\INetCache\Content.Word\perspectiveLines.png">
            <a:extLst>
              <a:ext uri="{FF2B5EF4-FFF2-40B4-BE49-F238E27FC236}">
                <a16:creationId xmlns:a16="http://schemas.microsoft.com/office/drawing/2014/main" id="{4350BE1C-E2D6-3F41-B060-535E70C7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4456" r="10452" b="10396"/>
          <a:stretch>
            <a:fillRect/>
          </a:stretch>
        </p:blipFill>
        <p:spPr bwMode="auto">
          <a:xfrm>
            <a:off x="7474744" y="3985694"/>
            <a:ext cx="1422797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 descr="preComplimentTryImage">
            <a:extLst>
              <a:ext uri="{FF2B5EF4-FFF2-40B4-BE49-F238E27FC236}">
                <a16:creationId xmlns:a16="http://schemas.microsoft.com/office/drawing/2014/main" id="{C235768A-C39E-0A43-BBB7-EA138328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9" y="4656842"/>
            <a:ext cx="942975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36530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18C5-67CF-A944-BA40-22BE39ED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Some projects, 2012-2013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882A-F0A3-DF47-83F2-A3D8C621F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Brain Tumors </a:t>
            </a:r>
          </a:p>
          <a:p>
            <a:pPr>
              <a:defRPr/>
            </a:pPr>
            <a:r>
              <a:rPr lang="en-US" sz="1600" dirty="0"/>
              <a:t>Paint by Numbers</a:t>
            </a:r>
          </a:p>
          <a:p>
            <a:pPr>
              <a:defRPr/>
            </a:pPr>
            <a:r>
              <a:rPr lang="en-US" sz="1600" dirty="0"/>
              <a:t>Vision for Chess AI</a:t>
            </a:r>
          </a:p>
          <a:p>
            <a:pPr>
              <a:defRPr/>
            </a:pPr>
            <a:r>
              <a:rPr lang="en-US" sz="1600" dirty="0"/>
              <a:t>Photomosaic (</a:t>
            </a:r>
            <a:r>
              <a:rPr lang="en-US" sz="1600" b="1" dirty="0"/>
              <a:t>published</a:t>
            </a:r>
            <a:r>
              <a:rPr lang="en-US" sz="1600" dirty="0"/>
              <a:t>)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B215E85-9D6B-7148-8290-7C911140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3" y="264305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142">
            <a:extLst>
              <a:ext uri="{FF2B5EF4-FFF2-40B4-BE49-F238E27FC236}">
                <a16:creationId xmlns:a16="http://schemas.microsoft.com/office/drawing/2014/main" id="{D13064C3-A759-9140-B1AD-A090FFB3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328" y="944311"/>
            <a:ext cx="1565672" cy="14227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69" name="Shape 61">
            <a:extLst>
              <a:ext uri="{FF2B5EF4-FFF2-40B4-BE49-F238E27FC236}">
                <a16:creationId xmlns:a16="http://schemas.microsoft.com/office/drawing/2014/main" id="{D22592F8-7668-5440-9652-48FE378E4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2616860"/>
            <a:ext cx="1169194" cy="77866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0" name="Shape 62">
            <a:extLst>
              <a:ext uri="{FF2B5EF4-FFF2-40B4-BE49-F238E27FC236}">
                <a16:creationId xmlns:a16="http://schemas.microsoft.com/office/drawing/2014/main" id="{D388E747-53ED-7C45-A08F-218ADDED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996" y="3474111"/>
            <a:ext cx="1172765" cy="79295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1" name="Shape 66">
            <a:extLst>
              <a:ext uri="{FF2B5EF4-FFF2-40B4-BE49-F238E27FC236}">
                <a16:creationId xmlns:a16="http://schemas.microsoft.com/office/drawing/2014/main" id="{3341A8A1-76BC-EA44-8A4B-7DD5F895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4376604"/>
            <a:ext cx="1170385" cy="78819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6872" name="Picture 2" descr="C:\Users\kraevam\Dropbox\Shared\Mosaic\results\40_30_63527595343_720.jpg">
            <a:extLst>
              <a:ext uri="{FF2B5EF4-FFF2-40B4-BE49-F238E27FC236}">
                <a16:creationId xmlns:a16="http://schemas.microsoft.com/office/drawing/2014/main" id="{2FC28DFD-0BEE-724E-9450-416E24A8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657670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>
            <a:extLst>
              <a:ext uri="{FF2B5EF4-FFF2-40B4-BE49-F238E27FC236}">
                <a16:creationId xmlns:a16="http://schemas.microsoft.com/office/drawing/2014/main" id="{FEDE8147-C514-C740-87B1-48C5A1A4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7" y="38705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53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E0FF-974F-C844-B8BA-F3BD297A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Projects, 2010-11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7328-A7BC-9244-9798-6FB762477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 err="1"/>
              <a:t>Bejewelled</a:t>
            </a:r>
            <a:r>
              <a:rPr lang="en-US" sz="1600" dirty="0"/>
              <a:t> AI</a:t>
            </a:r>
          </a:p>
          <a:p>
            <a:pPr>
              <a:defRPr/>
            </a:pPr>
            <a:r>
              <a:rPr lang="en-US" sz="1600" dirty="0"/>
              <a:t>Gesture-controlled mouse (very cool!)</a:t>
            </a:r>
          </a:p>
          <a:p>
            <a:pPr>
              <a:defRPr/>
            </a:pPr>
            <a:r>
              <a:rPr lang="en-US" sz="1600" dirty="0"/>
              <a:t>Smart Board figure detector</a:t>
            </a:r>
          </a:p>
          <a:p>
            <a:pPr>
              <a:defRPr/>
            </a:pPr>
            <a:r>
              <a:rPr lang="en-US" sz="1600" dirty="0"/>
              <a:t>Visual </a:t>
            </a:r>
            <a:r>
              <a:rPr lang="en-US" sz="1600" dirty="0" err="1"/>
              <a:t>servoing</a:t>
            </a:r>
            <a:r>
              <a:rPr lang="en-US" sz="1600" dirty="0"/>
              <a:t> for </a:t>
            </a:r>
            <a:r>
              <a:rPr lang="en-US" sz="1600" dirty="0" err="1"/>
              <a:t>Rovio</a:t>
            </a:r>
            <a:r>
              <a:rPr lang="en-US" sz="1600" dirty="0"/>
              <a:t> robot (senior project)</a:t>
            </a:r>
          </a:p>
        </p:txBody>
      </p:sp>
    </p:spTree>
    <p:extLst>
      <p:ext uri="{BB962C8B-B14F-4D97-AF65-F5344CB8AC3E}">
        <p14:creationId xmlns:p14="http://schemas.microsoft.com/office/powerpoint/2010/main" val="336819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DA8FB-CECD-0F4F-BDA7-9D955EE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/>
              <a:t>Past projects</a:t>
            </a:r>
            <a:r>
              <a:rPr lang="en-US" sz="2400" dirty="0"/>
              <a:t>, 2009-10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3CA53-8D95-8648-955D-5EFD775F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979693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Road-sign detection</a:t>
            </a:r>
          </a:p>
          <a:p>
            <a:pPr>
              <a:defRPr/>
            </a:pPr>
            <a:r>
              <a:rPr lang="en-US" sz="1600" dirty="0"/>
              <a:t>License-plate detection</a:t>
            </a:r>
          </a:p>
          <a:p>
            <a:pPr>
              <a:defRPr/>
            </a:pPr>
            <a:r>
              <a:rPr lang="en-US" sz="1600" dirty="0"/>
              <a:t>Recognizing Constellations</a:t>
            </a:r>
          </a:p>
          <a:p>
            <a:pPr>
              <a:defRPr/>
            </a:pPr>
            <a:r>
              <a:rPr lang="en-US" sz="1600" dirty="0"/>
              <a:t>IGVC Obstacle and Line Detection</a:t>
            </a:r>
          </a:p>
          <a:p>
            <a:pPr>
              <a:defRPr/>
            </a:pPr>
            <a:r>
              <a:rPr lang="en-US" sz="1600" dirty="0"/>
              <a:t>Connect the Dots</a:t>
            </a:r>
          </a:p>
          <a:p>
            <a:pPr>
              <a:defRPr/>
            </a:pPr>
            <a:r>
              <a:rPr lang="en-US" sz="1600" dirty="0"/>
              <a:t>Geographic Feature Extraction from Satellite Images </a:t>
            </a:r>
          </a:p>
        </p:txBody>
      </p:sp>
      <p:pic>
        <p:nvPicPr>
          <p:cNvPr id="38915" name="Picture 9" descr="S32.jpg">
            <a:extLst>
              <a:ext uri="{FF2B5EF4-FFF2-40B4-BE49-F238E27FC236}">
                <a16:creationId xmlns:a16="http://schemas.microsoft.com/office/drawing/2014/main" id="{40CBEE83-92D8-B34A-97BF-711F1C8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60" y="1400175"/>
            <a:ext cx="14227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 descr="C:\Users\zyndagj\Documents\09-10\Winter09\Image Recognition\Constellation\code\images\demo_results\big_little_dipper_highlighted.png">
            <a:extLst>
              <a:ext uri="{FF2B5EF4-FFF2-40B4-BE49-F238E27FC236}">
                <a16:creationId xmlns:a16="http://schemas.microsoft.com/office/drawing/2014/main" id="{5FD3D5A0-29B0-5C47-A41A-A65CBF2B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1189435"/>
            <a:ext cx="1951434" cy="12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3778276-319C-2F4D-9FEF-689BA745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6731" r="10219" b="10475"/>
          <a:stretch>
            <a:fillRect/>
          </a:stretch>
        </p:blipFill>
        <p:spPr bwMode="auto">
          <a:xfrm>
            <a:off x="5790009" y="2576513"/>
            <a:ext cx="2112169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">
            <a:extLst>
              <a:ext uri="{FF2B5EF4-FFF2-40B4-BE49-F238E27FC236}">
                <a16:creationId xmlns:a16="http://schemas.microsoft.com/office/drawing/2014/main" id="{8A023E78-0863-2249-BB39-3FA3CC1A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767" y="24336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8919" name="Picture 15" descr="ghost.jpg">
            <a:extLst>
              <a:ext uri="{FF2B5EF4-FFF2-40B4-BE49-F238E27FC236}">
                <a16:creationId xmlns:a16="http://schemas.microsoft.com/office/drawing/2014/main" id="{B511F513-4E50-5740-8BEB-96917A99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7" y="2557462"/>
            <a:ext cx="1193006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6" descr="1.bmp">
            <a:extLst>
              <a:ext uri="{FF2B5EF4-FFF2-40B4-BE49-F238E27FC236}">
                <a16:creationId xmlns:a16="http://schemas.microsoft.com/office/drawing/2014/main" id="{51CF321F-7276-E846-8ADC-B7FA3E3D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09" y="4252912"/>
            <a:ext cx="1591866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7" descr="1r.bmp">
            <a:extLst>
              <a:ext uri="{FF2B5EF4-FFF2-40B4-BE49-F238E27FC236}">
                <a16:creationId xmlns:a16="http://schemas.microsoft.com/office/drawing/2014/main" id="{4E4372F8-EC7C-5342-9272-D96C938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52912"/>
            <a:ext cx="15906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C:\Documents and Settings\wehmeibb\My Documents\Current Classes\CSSE463 Image Rec\Term Project\MatLab\results\3.1.png">
            <a:extLst>
              <a:ext uri="{FF2B5EF4-FFF2-40B4-BE49-F238E27FC236}">
                <a16:creationId xmlns:a16="http://schemas.microsoft.com/office/drawing/2014/main" id="{7DA99C95-AB72-BB48-B758-F55F896A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8" y="1284685"/>
            <a:ext cx="1257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3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EC8D1-3A06-FC49-B6C8-D4DA0EB9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2008-09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EA4D-18EC-114A-96E9-DE4277CDA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606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Tennis-ball tracker in video (in </a:t>
            </a:r>
            <a:r>
              <a:rPr lang="en-US" sz="1600" dirty="0" err="1"/>
              <a:t>OpenCV</a:t>
            </a:r>
            <a:r>
              <a:rPr lang="en-US" sz="1600" dirty="0"/>
              <a:t>, not MATLAB)</a:t>
            </a:r>
          </a:p>
          <a:p>
            <a:pPr>
              <a:defRPr/>
            </a:pPr>
            <a:r>
              <a:rPr lang="en-US" sz="1600" dirty="0"/>
              <a:t>Projectile Hole Recognition</a:t>
            </a:r>
          </a:p>
          <a:p>
            <a:pPr lvl="1">
              <a:defRPr/>
            </a:pPr>
            <a:r>
              <a:rPr lang="en-US" dirty="0"/>
              <a:t>For senior project</a:t>
            </a:r>
          </a:p>
          <a:p>
            <a:pPr>
              <a:defRPr/>
            </a:pPr>
            <a:r>
              <a:rPr lang="en-US" sz="1600" dirty="0"/>
              <a:t>High-capacity color barcodes</a:t>
            </a:r>
          </a:p>
          <a:p>
            <a:pPr>
              <a:defRPr/>
            </a:pPr>
            <a:r>
              <a:rPr lang="en-US" sz="1600" dirty="0"/>
              <a:t>Road location from frontal view</a:t>
            </a:r>
          </a:p>
          <a:p>
            <a:pPr>
              <a:defRPr/>
            </a:pPr>
            <a:r>
              <a:rPr lang="en-US" sz="1600" dirty="0"/>
              <a:t>Towards automatic generation of </a:t>
            </a:r>
            <a:r>
              <a:rPr lang="en-US" sz="1600" i="1" dirty="0" err="1"/>
              <a:t>Mii</a:t>
            </a:r>
            <a:r>
              <a:rPr lang="en-US" sz="1600" dirty="0" err="1"/>
              <a:t>s</a:t>
            </a:r>
            <a:r>
              <a:rPr lang="en-US" sz="1600" dirty="0"/>
              <a:t> from photos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1E5D954-AEB4-1640-8427-D25DFBD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52" y="2308928"/>
            <a:ext cx="2278358" cy="14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0" name="Content Placeholder 13" descr="Standard(9).jpg">
            <a:extLst>
              <a:ext uri="{FF2B5EF4-FFF2-40B4-BE49-F238E27FC236}">
                <a16:creationId xmlns:a16="http://schemas.microsoft.com/office/drawing/2014/main" id="{E545C4F8-0D5D-A748-855E-AA7DF82B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54" y="924586"/>
            <a:ext cx="1382706" cy="13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D:\school\imagerec\finalproject\BarCode.wmf">
            <a:extLst>
              <a:ext uri="{FF2B5EF4-FFF2-40B4-BE49-F238E27FC236}">
                <a16:creationId xmlns:a16="http://schemas.microsoft.com/office/drawing/2014/main" id="{D418562A-ACBC-F545-BD4C-21E4A630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00" y="904974"/>
            <a:ext cx="1412125" cy="14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>
            <a:extLst>
              <a:ext uri="{FF2B5EF4-FFF2-40B4-BE49-F238E27FC236}">
                <a16:creationId xmlns:a16="http://schemas.microsoft.com/office/drawing/2014/main" id="{4A471441-8610-AA4B-87B1-E520A95D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8044" r="23158" b="22845"/>
          <a:stretch>
            <a:fillRect/>
          </a:stretch>
        </p:blipFill>
        <p:spPr bwMode="auto">
          <a:xfrm>
            <a:off x="4572000" y="967082"/>
            <a:ext cx="1725930" cy="13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>
            <a:extLst>
              <a:ext uri="{FF2B5EF4-FFF2-40B4-BE49-F238E27FC236}">
                <a16:creationId xmlns:a16="http://schemas.microsoft.com/office/drawing/2014/main" id="{F805F96A-B39B-F140-80BA-540DECD7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7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>
            <a:extLst>
              <a:ext uri="{FF2B5EF4-FFF2-40B4-BE49-F238E27FC236}">
                <a16:creationId xmlns:a16="http://schemas.microsoft.com/office/drawing/2014/main" id="{F92E3CAB-6842-204D-9E2B-20325FE1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15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9CA4B9-E2BE-9E4B-862D-4E78DFD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Recognition has a wide variety of cool apps</a:t>
            </a:r>
          </a:p>
        </p:txBody>
      </p:sp>
      <p:sp>
        <p:nvSpPr>
          <p:cNvPr id="629763" name="Rectangle 3">
            <a:extLst>
              <a:ext uri="{FF2B5EF4-FFF2-40B4-BE49-F238E27FC236}">
                <a16:creationId xmlns:a16="http://schemas.microsoft.com/office/drawing/2014/main" id="{AEB5BBCD-C334-B940-B2AA-1B8EB9B22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3739" y="904974"/>
            <a:ext cx="3160786" cy="375186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Robotic control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Quality control of manufactured parts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Medical imaging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  Images from Dr. Walter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Biometrics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Photograph analysis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Surveillance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Face detection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Color matching by cell-phone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062765C-C1E5-FD4D-A68D-F92117C67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D6E09230-918F-B040-AE46-9C4BE451718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750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65604D27-62E0-1642-BCC6-D6BF3E7B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30" y="37242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Content Placeholder 4" descr="0007.JPG">
            <a:extLst>
              <a:ext uri="{FF2B5EF4-FFF2-40B4-BE49-F238E27FC236}">
                <a16:creationId xmlns:a16="http://schemas.microsoft.com/office/drawing/2014/main" id="{42DAAA22-2193-124F-98EF-F814C1F5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0" y="917518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face_detection_1">
            <a:extLst>
              <a:ext uri="{FF2B5EF4-FFF2-40B4-BE49-F238E27FC236}">
                <a16:creationId xmlns:a16="http://schemas.microsoft.com/office/drawing/2014/main" id="{D904BA54-CBE1-4C4E-9D4E-2CDE8411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96" y="372189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eye2">
            <a:extLst>
              <a:ext uri="{FF2B5EF4-FFF2-40B4-BE49-F238E27FC236}">
                <a16:creationId xmlns:a16="http://schemas.microsoft.com/office/drawing/2014/main" id="{D4EBEFA5-800B-DA47-9F9A-40D63DFE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05" y="4200525"/>
            <a:ext cx="146446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 descr="finger3">
            <a:extLst>
              <a:ext uri="{FF2B5EF4-FFF2-40B4-BE49-F238E27FC236}">
                <a16:creationId xmlns:a16="http://schemas.microsoft.com/office/drawing/2014/main" id="{86BEBA41-2219-6F41-B3D1-560D7A44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80" y="4194572"/>
            <a:ext cx="11715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314679641_0dc4822f76">
            <a:extLst>
              <a:ext uri="{FF2B5EF4-FFF2-40B4-BE49-F238E27FC236}">
                <a16:creationId xmlns:a16="http://schemas.microsoft.com/office/drawing/2014/main" id="{650AEBFF-3662-EB4A-AFC8-D227617F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80" y="860368"/>
            <a:ext cx="1785938" cy="1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4Possibilities_s_mod03_label">
            <a:extLst>
              <a:ext uri="{FF2B5EF4-FFF2-40B4-BE49-F238E27FC236}">
                <a16:creationId xmlns:a16="http://schemas.microsoft.com/office/drawing/2014/main" id="{E21D13E7-36D8-F340-8830-51A1365B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67" y="2228850"/>
            <a:ext cx="1490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proj2">
            <a:extLst>
              <a:ext uri="{FF2B5EF4-FFF2-40B4-BE49-F238E27FC236}">
                <a16:creationId xmlns:a16="http://schemas.microsoft.com/office/drawing/2014/main" id="{134BED52-9ADF-894A-A030-0793EB45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2228850"/>
            <a:ext cx="20859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2;p12">
            <a:extLst>
              <a:ext uri="{FF2B5EF4-FFF2-40B4-BE49-F238E27FC236}">
                <a16:creationId xmlns:a16="http://schemas.microsoft.com/office/drawing/2014/main" id="{A7F19DF7-BEA4-934C-BB31-60E66DCD88AC}"/>
              </a:ext>
            </a:extLst>
          </p:cNvPr>
          <p:cNvSpPr txBox="1">
            <a:spLocks/>
          </p:cNvSpPr>
          <p:nvPr/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172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70560-79C9-8A49-A521-4D88C175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2007-08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F98E-75E7-8D49-B43D-C794D995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Handwritten digit recognition for Tablet PC</a:t>
            </a:r>
          </a:p>
          <a:p>
            <a:pPr>
              <a:defRPr/>
            </a:pPr>
            <a:r>
              <a:rPr lang="en-US" sz="1600" dirty="0" err="1"/>
              <a:t>ID’ing</a:t>
            </a:r>
            <a:r>
              <a:rPr lang="en-US" sz="1600" dirty="0"/>
              <a:t> the goal and ball in </a:t>
            </a:r>
            <a:r>
              <a:rPr lang="en-US" sz="1600" dirty="0" err="1"/>
              <a:t>RoboCup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Playing Card ID system</a:t>
            </a:r>
          </a:p>
          <a:p>
            <a:pPr>
              <a:defRPr/>
            </a:pPr>
            <a:r>
              <a:rPr lang="en-US" sz="1600" dirty="0"/>
              <a:t>Salamander recognition (for biologists)</a:t>
            </a:r>
          </a:p>
          <a:p>
            <a:pPr>
              <a:defRPr/>
            </a:pPr>
            <a:r>
              <a:rPr lang="en-US" sz="1600" dirty="0"/>
              <a:t>Talk show recognition from video stills (</a:t>
            </a:r>
            <a:r>
              <a:rPr lang="en-US" sz="1600" b="1" dirty="0"/>
              <a:t>presented at ASEE conference</a:t>
            </a:r>
            <a:r>
              <a:rPr lang="en-US" sz="1600" dirty="0"/>
              <a:t>)</a:t>
            </a:r>
          </a:p>
          <a:p>
            <a:pPr>
              <a:defRPr/>
            </a:pPr>
            <a:r>
              <a:rPr lang="en-US" sz="1600" dirty="0"/>
              <a:t>NEAT Face Detection</a:t>
            </a:r>
          </a:p>
          <a:p>
            <a:pPr>
              <a:defRPr/>
            </a:pPr>
            <a:r>
              <a:rPr lang="en-US" sz="1600" dirty="0"/>
              <a:t>Towards Object Recognition, using </a:t>
            </a:r>
            <a:r>
              <a:rPr lang="en-US" sz="1600" dirty="0" err="1"/>
              <a:t>OpenCV</a:t>
            </a:r>
            <a:r>
              <a:rPr lang="en-US" sz="1600" dirty="0"/>
              <a:t> and real-time videos</a:t>
            </a:r>
          </a:p>
          <a:p>
            <a:pPr>
              <a:defRPr/>
            </a:pPr>
            <a:r>
              <a:rPr lang="en-US" sz="1600" dirty="0"/>
              <a:t>Painting genre classifier</a:t>
            </a:r>
          </a:p>
        </p:txBody>
      </p:sp>
    </p:spTree>
    <p:extLst>
      <p:ext uri="{BB962C8B-B14F-4D97-AF65-F5344CB8AC3E}">
        <p14:creationId xmlns:p14="http://schemas.microsoft.com/office/powerpoint/2010/main" val="42204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14410-9A22-5B47-97EB-3234A740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2006-07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56A-BD79-6549-AF44-EC8E15A91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450898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Spot the differences</a:t>
            </a:r>
          </a:p>
          <a:p>
            <a:pPr>
              <a:defRPr/>
            </a:pPr>
            <a:r>
              <a:rPr lang="en-US" sz="1600" dirty="0"/>
              <a:t>Connect the dots (digit recognition)</a:t>
            </a:r>
          </a:p>
          <a:p>
            <a:pPr>
              <a:defRPr/>
            </a:pPr>
            <a:r>
              <a:rPr lang="en-US" sz="1600" dirty="0"/>
              <a:t>Counting cells in fly retinas</a:t>
            </a:r>
          </a:p>
          <a:p>
            <a:pPr>
              <a:defRPr/>
            </a:pPr>
            <a:r>
              <a:rPr lang="en-US" sz="1600" dirty="0"/>
              <a:t>Gesture recognition</a:t>
            </a:r>
          </a:p>
          <a:p>
            <a:pPr>
              <a:defRPr/>
            </a:pPr>
            <a:r>
              <a:rPr lang="en-US" sz="1600" dirty="0"/>
              <a:t>Conformal coating misapplication detection</a:t>
            </a:r>
          </a:p>
          <a:p>
            <a:pPr>
              <a:defRPr/>
            </a:pPr>
            <a:r>
              <a:rPr lang="en-US" sz="1600" dirty="0"/>
              <a:t>Automated image </a:t>
            </a:r>
            <a:br>
              <a:rPr lang="en-US" sz="1600" dirty="0"/>
            </a:br>
            <a:r>
              <a:rPr lang="en-US" sz="1600" dirty="0"/>
              <a:t>region tagging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ADE416-11C2-CF41-B27F-7A76CAD2A5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EF5A7BC5-E7C9-D34D-B1F5-B12334787523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en-US" sz="750"/>
          </a:p>
        </p:txBody>
      </p:sp>
      <p:pic>
        <p:nvPicPr>
          <p:cNvPr id="6" name="Content Placeholder 4" descr="0007.JPG">
            <a:extLst>
              <a:ext uri="{FF2B5EF4-FFF2-40B4-BE49-F238E27FC236}">
                <a16:creationId xmlns:a16="http://schemas.microsoft.com/office/drawing/2014/main" id="{ED0940B4-45AA-9847-A289-536B4C54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8" y="2662238"/>
            <a:ext cx="1932385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inal Result">
            <a:extLst>
              <a:ext uri="{FF2B5EF4-FFF2-40B4-BE49-F238E27FC236}">
                <a16:creationId xmlns:a16="http://schemas.microsoft.com/office/drawing/2014/main" id="{22E9422B-CCF7-A44C-BC62-227002E9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97" y="1100137"/>
            <a:ext cx="1872854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61719Notch0">
            <a:extLst>
              <a:ext uri="{FF2B5EF4-FFF2-40B4-BE49-F238E27FC236}">
                <a16:creationId xmlns:a16="http://schemas.microsoft.com/office/drawing/2014/main" id="{D880CB98-02FB-1642-A8A5-FAAA45BB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28" y="1114424"/>
            <a:ext cx="1874044" cy="14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svFrame">
            <a:extLst>
              <a:ext uri="{FF2B5EF4-FFF2-40B4-BE49-F238E27FC236}">
                <a16:creationId xmlns:a16="http://schemas.microsoft.com/office/drawing/2014/main" id="{D1C943F6-8DBA-0745-BF9C-A5EABFD1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6" y="2664618"/>
            <a:ext cx="193000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estBeach">
            <a:extLst>
              <a:ext uri="{FF2B5EF4-FFF2-40B4-BE49-F238E27FC236}">
                <a16:creationId xmlns:a16="http://schemas.microsoft.com/office/drawing/2014/main" id="{E6DD4075-0B30-4C47-90A0-CF5A66E0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3" y="4330303"/>
            <a:ext cx="125611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beachTest_1_">
            <a:extLst>
              <a:ext uri="{FF2B5EF4-FFF2-40B4-BE49-F238E27FC236}">
                <a16:creationId xmlns:a16="http://schemas.microsoft.com/office/drawing/2014/main" id="{DC228ACD-5E74-D14E-BA1E-44BEC03E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beachTest_3_">
            <a:extLst>
              <a:ext uri="{FF2B5EF4-FFF2-40B4-BE49-F238E27FC236}">
                <a16:creationId xmlns:a16="http://schemas.microsoft.com/office/drawing/2014/main" id="{56D5CCCB-74AD-0448-9BD8-DE2DFC57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5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beachTest_6_">
            <a:extLst>
              <a:ext uri="{FF2B5EF4-FFF2-40B4-BE49-F238E27FC236}">
                <a16:creationId xmlns:a16="http://schemas.microsoft.com/office/drawing/2014/main" id="{33CD1A19-AE0D-B74F-9E1F-E973B082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6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beachTest_9_">
            <a:extLst>
              <a:ext uri="{FF2B5EF4-FFF2-40B4-BE49-F238E27FC236}">
                <a16:creationId xmlns:a16="http://schemas.microsoft.com/office/drawing/2014/main" id="{CA3E9586-C5BA-C74A-90B1-BE8D637C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76CF9-674C-2A4E-A253-DA3A4E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2005-06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AA8F-C01E-924C-BD8C-7D48F931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8421" cy="3751868"/>
          </a:xfrm>
        </p:spPr>
        <p:txBody>
          <a:bodyPr/>
          <a:lstStyle/>
          <a:p>
            <a:pPr>
              <a:defRPr/>
            </a:pPr>
            <a:r>
              <a:rPr lang="en-US" sz="1500" dirty="0"/>
              <a:t>Where’s Waldo? </a:t>
            </a:r>
          </a:p>
          <a:p>
            <a:pPr>
              <a:defRPr/>
            </a:pPr>
            <a:r>
              <a:rPr lang="en-US" sz="1500" dirty="0"/>
              <a:t>Face recognition in video</a:t>
            </a:r>
          </a:p>
          <a:p>
            <a:pPr>
              <a:defRPr/>
            </a:pPr>
            <a:r>
              <a:rPr lang="en-US" sz="1500" dirty="0"/>
              <a:t>Iris detection</a:t>
            </a:r>
          </a:p>
          <a:p>
            <a:pPr>
              <a:defRPr/>
            </a:pPr>
            <a:r>
              <a:rPr lang="en-US" sz="1500" dirty="0"/>
              <a:t>Sport classification</a:t>
            </a:r>
          </a:p>
          <a:p>
            <a:pPr>
              <a:defRPr/>
            </a:pPr>
            <a:r>
              <a:rPr lang="en-US" sz="1500" dirty="0" err="1"/>
              <a:t>Eigenfaces</a:t>
            </a:r>
            <a:endParaRPr lang="en-US" sz="1500" dirty="0"/>
          </a:p>
          <a:p>
            <a:pPr>
              <a:defRPr/>
            </a:pPr>
            <a:r>
              <a:rPr lang="en-US" sz="1500" dirty="0"/>
              <a:t>Aircraft detection in aerial images</a:t>
            </a:r>
          </a:p>
          <a:p>
            <a:pPr>
              <a:defRPr/>
            </a:pPr>
            <a:r>
              <a:rPr lang="en-US" sz="1500" dirty="0" err="1"/>
              <a:t>Baesler’s</a:t>
            </a:r>
            <a:r>
              <a:rPr lang="en-US" sz="1500" dirty="0"/>
              <a:t> shopping cart surveillance</a:t>
            </a:r>
          </a:p>
          <a:p>
            <a:pPr>
              <a:buFont typeface="Wingdings" pitchFamily="2" charset="2"/>
              <a:buNone/>
              <a:defRPr/>
            </a:pPr>
            <a:endParaRPr lang="en-US" sz="15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0E50A6-AE6A-2444-870C-7DCD5C2F6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17F4E5FC-3523-FD4E-8657-342917A7CC9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en-US" sz="75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E22B52B-91FD-F14D-900B-7C05212F8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8365"/>
              </p:ext>
            </p:extLst>
          </p:nvPr>
        </p:nvGraphicFramePr>
        <p:xfrm>
          <a:off x="7029450" y="2171700"/>
          <a:ext cx="211455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400" imgH="1828800" progId="MSPhotoEd.3">
                  <p:embed/>
                </p:oleObj>
              </mc:Choice>
              <mc:Fallback>
                <p:oleObj r:id="rId2" imgW="2438400" imgH="1828800" progId="MSPhotoEd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1E22B52B-91FD-F14D-900B-7C05212F82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2171700"/>
                        <a:ext cx="211455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79A2D6A3-D9C4-DF49-A010-00A36753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43100"/>
            <a:ext cx="18288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frame_893">
            <a:extLst>
              <a:ext uri="{FF2B5EF4-FFF2-40B4-BE49-F238E27FC236}">
                <a16:creationId xmlns:a16="http://schemas.microsoft.com/office/drawing/2014/main" id="{C2BF6557-DC8B-D34E-A5FD-DB68700B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frame_979">
            <a:extLst>
              <a:ext uri="{FF2B5EF4-FFF2-40B4-BE49-F238E27FC236}">
                <a16:creationId xmlns:a16="http://schemas.microsoft.com/office/drawing/2014/main" id="{9BAA2049-A4D2-8F47-8EA4-B8EB323B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waldo1">
            <a:extLst>
              <a:ext uri="{FF2B5EF4-FFF2-40B4-BE49-F238E27FC236}">
                <a16:creationId xmlns:a16="http://schemas.microsoft.com/office/drawing/2014/main" id="{6D5EC6EA-5169-6548-8029-550E149D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2" y="900243"/>
            <a:ext cx="1305098" cy="126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1178-E958-1044-A534-81BDA648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Project Requirements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3523BDCF-49DC-E146-B0BA-BB4209A18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Interesting to you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Need to be able to get data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Teams of 4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Lightning talk requirements: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Each person/partial team submits a topic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1 annotated slide to Moodle </a:t>
            </a:r>
            <a:r>
              <a:rPr lang="en-US" dirty="0" err="1"/>
              <a:t>dropbox</a:t>
            </a:r>
            <a:r>
              <a:rPr lang="en-US" dirty="0"/>
              <a:t> by 11:00 pm on the night before we present lightning talks. The slide must have your name(s), the proposed project title, &gt;= 1 image, and &gt;= 1 reference. (Example on next slide)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Form a team in advance </a:t>
            </a:r>
            <a:r>
              <a:rPr lang="en-US" dirty="0">
                <a:sym typeface="Wingdings" panose="05000000000000000000" pitchFamily="2" charset="2"/>
              </a:rPr>
              <a:t> save yourself work! 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need only submit </a:t>
            </a:r>
            <a:r>
              <a:rPr lang="en-US" b="1" dirty="0"/>
              <a:t>1 proposal per pre-formed full or partial team</a:t>
            </a:r>
            <a:r>
              <a:rPr lang="en-US" dirty="0"/>
              <a:t>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Most students value people over projects, so try to find at least one partner by this time.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Each will give a 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2-minute, 1-slide “lightning talk” in class (or synch session)</a:t>
            </a: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will form a tentative project &amp; full team by the end of that session.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556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3D26-9079-0CB1-63D2-99DF96C5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Auto-</a:t>
            </a:r>
            <a:r>
              <a:rPr lang="en-US" dirty="0" err="1"/>
              <a:t>Rotater</a:t>
            </a:r>
            <a:r>
              <a:rPr lang="en-US" dirty="0"/>
              <a:t>: Matt Boutell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97B6E-A62F-073D-8FCF-D9D85FFC4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Problem</a:t>
            </a:r>
            <a:r>
              <a:rPr lang="en-US" sz="1600" dirty="0"/>
              <a:t>: Photos scanned on flatbeds don’t know which way is up!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Solution</a:t>
            </a:r>
            <a:r>
              <a:rPr lang="en-US" sz="1600" dirty="0"/>
              <a:t>: Detect orientation (out of 4) and auto-rotate image</a:t>
            </a:r>
          </a:p>
          <a:p>
            <a:r>
              <a:rPr lang="en-US" sz="1600" b="1" dirty="0"/>
              <a:t>Dataset</a:t>
            </a:r>
            <a:r>
              <a:rPr lang="en-US" sz="1600" dirty="0"/>
              <a:t>: 2200+ photos (already have)</a:t>
            </a:r>
          </a:p>
          <a:p>
            <a:r>
              <a:rPr lang="en-US" sz="105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Jiebo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Luo and M. Boutell, "Automatic image orientation detection via confidence-based integration of low-level and semantic cues," in </a:t>
            </a:r>
            <a:r>
              <a:rPr lang="en-US" sz="105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IEEE Transactions on Pattern Analysis and Machine Intelligence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vol. 27, no. 5, pp. 715-726, May 2005, </a:t>
            </a:r>
            <a:r>
              <a:rPr lang="en-US" sz="105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10.1109/TPAMI.2005.96.  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2"/>
              </a:rPr>
              <a:t>https://ieeexplore.ieee.org/document/1407875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6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7951B28-D8E3-9738-B809-02C21CFC1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28" y="1456960"/>
            <a:ext cx="1379575" cy="13239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D4D714-9919-FA0F-6BA8-DD6BD542ED13}"/>
              </a:ext>
            </a:extLst>
          </p:cNvPr>
          <p:cNvGrpSpPr/>
          <p:nvPr/>
        </p:nvGrpSpPr>
        <p:grpSpPr>
          <a:xfrm>
            <a:off x="4954103" y="1456960"/>
            <a:ext cx="3011299" cy="1379575"/>
            <a:chOff x="4954103" y="1456960"/>
            <a:chExt cx="3011299" cy="1379575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A7E131-4475-A00D-E453-90015325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613641" y="1484774"/>
              <a:ext cx="1379575" cy="13239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5A3F88-8870-5AFB-9838-D2BEF2477A71}"/>
                </a:ext>
              </a:extLst>
            </p:cNvPr>
            <p:cNvSpPr txBox="1"/>
            <p:nvPr/>
          </p:nvSpPr>
          <p:spPr>
            <a:xfrm rot="5400000">
              <a:off x="4836122" y="196504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East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3B9FD1-AD25-D3E3-477F-5C22EE2C7B0F}"/>
                </a:ext>
              </a:extLst>
            </p:cNvPr>
            <p:cNvCxnSpPr/>
            <p:nvPr/>
          </p:nvCxnSpPr>
          <p:spPr>
            <a:xfrm>
              <a:off x="5327375" y="2134834"/>
              <a:ext cx="12068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7211EF-1AC4-7347-7C78-FA88715E0571}"/>
              </a:ext>
            </a:extLst>
          </p:cNvPr>
          <p:cNvSpPr txBox="1"/>
          <p:nvPr/>
        </p:nvSpPr>
        <p:spPr>
          <a:xfrm>
            <a:off x="5607411" y="184706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90</a:t>
            </a:r>
          </a:p>
        </p:txBody>
      </p:sp>
      <p:pic>
        <p:nvPicPr>
          <p:cNvPr id="13" name="Picture 12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D504E358-9A24-8DF4-410B-C262FA81A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76" t="5106" r="20077" b="40182"/>
          <a:stretch/>
        </p:blipFill>
        <p:spPr>
          <a:xfrm>
            <a:off x="228650" y="972967"/>
            <a:ext cx="970013" cy="10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15E500C-92C9-5144-9BDE-FACF6BA9F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Process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3F29F6-9A52-4541-B15A-00A847CA3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interests you, either in the list or on your own? </a:t>
            </a:r>
          </a:p>
          <a:p>
            <a:pPr lvl="1" eaLnBrk="1" hangingPunct="1">
              <a:defRPr/>
            </a:pPr>
            <a:r>
              <a:rPr lang="en-US" dirty="0"/>
              <a:t>Be creative!</a:t>
            </a:r>
          </a:p>
          <a:p>
            <a:pPr lvl="1" eaLnBrk="1" hangingPunct="1">
              <a:defRPr/>
            </a:pPr>
            <a:r>
              <a:rPr lang="en-US" dirty="0"/>
              <a:t>Dig some</a:t>
            </a:r>
          </a:p>
          <a:p>
            <a:pPr lvl="1" eaLnBrk="1" hangingPunct="1">
              <a:defRPr/>
            </a:pPr>
            <a:r>
              <a:rPr lang="en-US" dirty="0"/>
              <a:t>Talk to me</a:t>
            </a:r>
          </a:p>
          <a:p>
            <a:pPr lvl="2" eaLnBrk="1" hangingPunct="1">
              <a:defRPr/>
            </a:pPr>
            <a:r>
              <a:rPr lang="en-US" dirty="0"/>
              <a:t>Consult the literature (at least 1 reference initially)</a:t>
            </a:r>
          </a:p>
          <a:p>
            <a:pPr eaLnBrk="1" hangingPunct="1">
              <a:defRPr/>
            </a:pPr>
            <a:r>
              <a:rPr lang="en-US" dirty="0"/>
              <a:t>Consider who you want to work with</a:t>
            </a:r>
          </a:p>
          <a:p>
            <a:pPr lvl="1" eaLnBrk="1" hangingPunct="1">
              <a:defRPr/>
            </a:pPr>
            <a:r>
              <a:rPr lang="en-US" dirty="0"/>
              <a:t>Is people or topic more important to you?</a:t>
            </a:r>
          </a:p>
          <a:p>
            <a:pPr eaLnBrk="1" hangingPunct="1">
              <a:defRPr/>
            </a:pPr>
            <a:r>
              <a:rPr lang="en-US" dirty="0"/>
              <a:t>You will self-organize in class and fill out a Moodle survey.</a:t>
            </a:r>
          </a:p>
          <a:p>
            <a:pPr lvl="1" eaLnBrk="1" hangingPunct="1">
              <a:defRPr/>
            </a:pPr>
            <a:r>
              <a:rPr lang="en-US" dirty="0"/>
              <a:t>Then I will finalize teams after class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3864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2022-23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5223" y="836150"/>
            <a:ext cx="6843680" cy="3751868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Webguyer</a:t>
            </a:r>
            <a:r>
              <a:rPr lang="en-US" sz="1600" dirty="0"/>
              <a:t>: Face clustering</a:t>
            </a:r>
          </a:p>
          <a:p>
            <a:pPr>
              <a:defRPr/>
            </a:pPr>
            <a:r>
              <a:rPr lang="en-US" sz="1600" dirty="0"/>
              <a:t>Image recoloring</a:t>
            </a:r>
          </a:p>
          <a:p>
            <a:pPr>
              <a:defRPr/>
            </a:pPr>
            <a:r>
              <a:rPr lang="en-US" sz="1600" dirty="0"/>
              <a:t>Cloud type classification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E6BC7-3BB5-AB94-96D6-C11386AAD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45" y="2284409"/>
            <a:ext cx="1409532" cy="139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5B18E-186F-D9B4-5430-89CE44C9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08" y="933450"/>
            <a:ext cx="4260669" cy="11609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52CF7CD-4192-5020-22B8-6F597BD4C6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6331" y="2284409"/>
            <a:ext cx="1082782" cy="153003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516C73F-51BD-4592-1C70-B39F0D1B18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73335" y="2284409"/>
            <a:ext cx="1081814" cy="15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429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2021-22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836150"/>
            <a:ext cx="665532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Stoplight state detector</a:t>
            </a:r>
          </a:p>
          <a:p>
            <a:pPr>
              <a:defRPr/>
            </a:pPr>
            <a:r>
              <a:rPr lang="en-US" sz="1600" dirty="0"/>
              <a:t>Flower detector</a:t>
            </a:r>
          </a:p>
          <a:p>
            <a:pPr>
              <a:defRPr/>
            </a:pPr>
            <a:r>
              <a:rPr lang="en-US" sz="1600" dirty="0"/>
              <a:t>Handwriting to Typing</a:t>
            </a:r>
          </a:p>
          <a:p>
            <a:pPr>
              <a:defRPr/>
            </a:pPr>
            <a:r>
              <a:rPr lang="en-US" sz="1600" dirty="0"/>
              <a:t>Doodle rec</a:t>
            </a:r>
          </a:p>
          <a:p>
            <a:pPr>
              <a:defRPr/>
            </a:pPr>
            <a:r>
              <a:rPr lang="en-US" sz="1600" dirty="0"/>
              <a:t>Rubik’s cube recognizer/solver</a:t>
            </a:r>
          </a:p>
          <a:p>
            <a:pPr>
              <a:defRPr/>
            </a:pPr>
            <a:r>
              <a:rPr lang="en-US" sz="1600" dirty="0"/>
              <a:t>Land type classification</a:t>
            </a:r>
          </a:p>
        </p:txBody>
      </p:sp>
      <p:pic>
        <p:nvPicPr>
          <p:cNvPr id="2" name="Google Shape;61;p13">
            <a:extLst>
              <a:ext uri="{FF2B5EF4-FFF2-40B4-BE49-F238E27FC236}">
                <a16:creationId xmlns:a16="http://schemas.microsoft.com/office/drawing/2014/main" id="{06F3EDC3-DFCD-B1F0-2CF8-819EAAE3B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038" y="2856807"/>
            <a:ext cx="1757143" cy="121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B06FF-3FB8-EF08-F22F-1F6DF65E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45" y="897924"/>
            <a:ext cx="1478406" cy="18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65E9DDF3-5091-CA1F-8B40-8F5ACB35314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2884139"/>
            <a:ext cx="2385321" cy="119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C33DE8C5-36F3-4C9A-2E24-0AEFCFBD07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7226" y="2894057"/>
            <a:ext cx="1973425" cy="118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6A5FC8-7752-124B-BFE0-8229EAF0F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08" y="4141381"/>
            <a:ext cx="4909153" cy="10309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8156AA-063E-2855-D9AA-7B489CAA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18" y="1449027"/>
            <a:ext cx="1974349" cy="13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4378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2020-21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Poker card recognition</a:t>
            </a:r>
          </a:p>
          <a:p>
            <a:pPr>
              <a:defRPr/>
            </a:pPr>
            <a:r>
              <a:rPr lang="en-US" sz="1600" dirty="0"/>
              <a:t>Face mask detection</a:t>
            </a:r>
          </a:p>
          <a:p>
            <a:pPr>
              <a:defRPr/>
            </a:pPr>
            <a:r>
              <a:rPr lang="en-US" sz="1600" dirty="0"/>
              <a:t>Handwritten equation</a:t>
            </a:r>
          </a:p>
          <a:p>
            <a:pPr>
              <a:defRPr/>
            </a:pPr>
            <a:r>
              <a:rPr lang="en-US" sz="1600" dirty="0"/>
              <a:t>Diabetic Retinopathy</a:t>
            </a:r>
          </a:p>
          <a:p>
            <a:pPr>
              <a:defRPr/>
            </a:pPr>
            <a:r>
              <a:rPr lang="en-US" sz="1600" dirty="0"/>
              <a:t>Maze recognition</a:t>
            </a:r>
          </a:p>
        </p:txBody>
      </p:sp>
      <p:pic>
        <p:nvPicPr>
          <p:cNvPr id="3" name="Google Shape;61;p13">
            <a:extLst>
              <a:ext uri="{FF2B5EF4-FFF2-40B4-BE49-F238E27FC236}">
                <a16:creationId xmlns:a16="http://schemas.microsoft.com/office/drawing/2014/main" id="{DE5D8479-211A-B0AE-5B0E-D20801510C6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720" y="3287555"/>
            <a:ext cx="2295531" cy="129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7;p13">
            <a:extLst>
              <a:ext uri="{FF2B5EF4-FFF2-40B4-BE49-F238E27FC236}">
                <a16:creationId xmlns:a16="http://schemas.microsoft.com/office/drawing/2014/main" id="{972BC262-3E82-CA2F-F6AF-A42C8C6A5B5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459" y="3287555"/>
            <a:ext cx="841521" cy="14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8;p13">
            <a:extLst>
              <a:ext uri="{FF2B5EF4-FFF2-40B4-BE49-F238E27FC236}">
                <a16:creationId xmlns:a16="http://schemas.microsoft.com/office/drawing/2014/main" id="{9DE02DCE-DFB8-076E-C265-04B31038BB6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588" y="3336867"/>
            <a:ext cx="841521" cy="14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9;p13">
            <a:extLst>
              <a:ext uri="{FF2B5EF4-FFF2-40B4-BE49-F238E27FC236}">
                <a16:creationId xmlns:a16="http://schemas.microsoft.com/office/drawing/2014/main" id="{2D854BDB-200E-5334-8E3D-4ED080F5AA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7009" y="3499767"/>
            <a:ext cx="982550" cy="9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FAE8F2-B761-0ACE-6F68-5B5830B7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60" y="990877"/>
            <a:ext cx="1844191" cy="18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860E6-181E-62D7-3893-D64030649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58" y="964932"/>
            <a:ext cx="1755153" cy="2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823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2019-20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Classifying Go Territories</a:t>
            </a:r>
          </a:p>
          <a:p>
            <a:pPr>
              <a:defRPr/>
            </a:pPr>
            <a:r>
              <a:rPr lang="en-US" sz="1600" dirty="0"/>
              <a:t>Eye Gaze Estimation</a:t>
            </a:r>
          </a:p>
          <a:p>
            <a:pPr>
              <a:defRPr/>
            </a:pPr>
            <a:r>
              <a:rPr lang="en-US" sz="1600" dirty="0"/>
              <a:t>Recognizing sheet music</a:t>
            </a:r>
          </a:p>
          <a:p>
            <a:pPr>
              <a:defRPr/>
            </a:pPr>
            <a:r>
              <a:rPr lang="en-US" sz="1600" dirty="0" err="1"/>
              <a:t>ReCaptcha</a:t>
            </a:r>
            <a:r>
              <a:rPr lang="en-US" sz="1600" dirty="0"/>
              <a:t> Classification</a:t>
            </a:r>
          </a:p>
          <a:p>
            <a:pPr>
              <a:defRPr/>
            </a:pPr>
            <a:r>
              <a:rPr lang="en-US" sz="1600" dirty="0"/>
              <a:t>Plane Spotting</a:t>
            </a:r>
          </a:p>
          <a:p>
            <a:pPr>
              <a:defRPr/>
            </a:pPr>
            <a:r>
              <a:rPr lang="en-US" sz="1600" dirty="0"/>
              <a:t>FRC Target Identifier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87506212-138C-C748-9E65-1D12A25A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66" y="1277540"/>
            <a:ext cx="1852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oogle Shape;184;p29">
            <a:extLst>
              <a:ext uri="{FF2B5EF4-FFF2-40B4-BE49-F238E27FC236}">
                <a16:creationId xmlns:a16="http://schemas.microsoft.com/office/drawing/2014/main" id="{A5F6EBC2-2CA8-B546-A8DE-70D66B779B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32" y="2093119"/>
            <a:ext cx="68222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oogle Shape;185;p29">
            <a:extLst>
              <a:ext uri="{FF2B5EF4-FFF2-40B4-BE49-F238E27FC236}">
                <a16:creationId xmlns:a16="http://schemas.microsoft.com/office/drawing/2014/main" id="{474EAD02-F036-2C44-8B9A-A3B4445EBA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11250" r="26019" b="33539"/>
          <a:stretch>
            <a:fillRect/>
          </a:stretch>
        </p:blipFill>
        <p:spPr bwMode="auto">
          <a:xfrm>
            <a:off x="7906782" y="1238251"/>
            <a:ext cx="663178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oogle Shape;342;p45">
            <a:extLst>
              <a:ext uri="{FF2B5EF4-FFF2-40B4-BE49-F238E27FC236}">
                <a16:creationId xmlns:a16="http://schemas.microsoft.com/office/drawing/2014/main" id="{4E8F76C5-134C-854C-9415-E5050F2556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10" y="3020615"/>
            <a:ext cx="4839891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>
            <a:extLst>
              <a:ext uri="{FF2B5EF4-FFF2-40B4-BE49-F238E27FC236}">
                <a16:creationId xmlns:a16="http://schemas.microsoft.com/office/drawing/2014/main" id="{C090F979-8A7D-DE46-A66D-C5E489F2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03" y="4180592"/>
            <a:ext cx="2347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Google Shape;145;p25">
            <a:extLst>
              <a:ext uri="{FF2B5EF4-FFF2-40B4-BE49-F238E27FC236}">
                <a16:creationId xmlns:a16="http://schemas.microsoft.com/office/drawing/2014/main" id="{7591A04E-B81E-4F44-A0DD-5F81CCDB46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4800" r="7896" b="54060"/>
          <a:stretch>
            <a:fillRect/>
          </a:stretch>
        </p:blipFill>
        <p:spPr bwMode="auto">
          <a:xfrm>
            <a:off x="5561164" y="4266111"/>
            <a:ext cx="3595109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8590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7D154A9B6B4745A92074A700A40869" ma:contentTypeVersion="20" ma:contentTypeDescription="Create a new document." ma:contentTypeScope="" ma:versionID="4700412846cc2d92d5bfc09b17f2b596">
  <xsd:schema xmlns:xsd="http://www.w3.org/2001/XMLSchema" xmlns:xs="http://www.w3.org/2001/XMLSchema" xmlns:p="http://schemas.microsoft.com/office/2006/metadata/properties" xmlns:ns1="http://schemas.microsoft.com/sharepoint/v3" xmlns:ns2="fcae3b96-bd14-4ee2-8386-a94084e60018" xmlns:ns3="56f87f42-bac6-49e2-b9d5-04744cb514ee" targetNamespace="http://schemas.microsoft.com/office/2006/metadata/properties" ma:root="true" ma:fieldsID="4dc93edef7d94870cad9d9e451de4eb6" ns1:_="" ns2:_="" ns3:_="">
    <xsd:import namespace="http://schemas.microsoft.com/sharepoint/v3"/>
    <xsd:import namespace="fcae3b96-bd14-4ee2-8386-a94084e60018"/>
    <xsd:import namespace="56f87f42-bac6-49e2-b9d5-04744cb514e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e3b96-bd14-4ee2-8386-a94084e60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16a427a-858a-487d-80a3-21f23792e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87f42-bac6-49e2-b9d5-04744cb51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e345d7-e916-42f7-ade4-36d8c15b0911}" ma:internalName="TaxCatchAll" ma:showField="CatchAllData" ma:web="56f87f42-bac6-49e2-b9d5-04744cb51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A898A-25C3-41AF-858D-E01C87A50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cae3b96-bd14-4ee2-8386-a94084e60018"/>
    <ds:schemaRef ds:uri="56f87f42-bac6-49e2-b9d5-04744cb51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39007D-1229-4722-B70D-84F326C468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16133</TotalTime>
  <Words>836</Words>
  <Application>Microsoft Macintosh PowerPoint</Application>
  <PresentationFormat>On-screen Show (16:9)</PresentationFormat>
  <Paragraphs>183</Paragraphs>
  <Slides>23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Tahoma</vt:lpstr>
      <vt:lpstr>Wingdings</vt:lpstr>
      <vt:lpstr>Simple Light</vt:lpstr>
      <vt:lpstr>MSPhotoEd.3</vt:lpstr>
      <vt:lpstr>TermProjects</vt:lpstr>
      <vt:lpstr>Image Recognition has a wide variety of cool apps</vt:lpstr>
      <vt:lpstr>Term Project Requirements</vt:lpstr>
      <vt:lpstr>Image Auto-Rotater: Matt Boutell</vt:lpstr>
      <vt:lpstr>Process</vt:lpstr>
      <vt:lpstr>Some projects, 2022-23</vt:lpstr>
      <vt:lpstr>Some projects, 2021-22</vt:lpstr>
      <vt:lpstr>Some projects, 2020-21</vt:lpstr>
      <vt:lpstr>Some projects, 2019-20</vt:lpstr>
      <vt:lpstr>Some projects, 2018-19</vt:lpstr>
      <vt:lpstr>Some projects, 2017-18 </vt:lpstr>
      <vt:lpstr>Some projects, 2016-17</vt:lpstr>
      <vt:lpstr>Some projects, 2015-16</vt:lpstr>
      <vt:lpstr>Some projects, 2014-15</vt:lpstr>
      <vt:lpstr>Some projects, 2013-14</vt:lpstr>
      <vt:lpstr>Some projects, 2012-2013</vt:lpstr>
      <vt:lpstr>Projects, 2010-11</vt:lpstr>
      <vt:lpstr>Past projects, 2009-10</vt:lpstr>
      <vt:lpstr>Past projects, 2008-09</vt:lpstr>
      <vt:lpstr>Past projects, 2007-08</vt:lpstr>
      <vt:lpstr>Past projects, 2006-07</vt:lpstr>
      <vt:lpstr>Past projects, 2005-06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184</cp:revision>
  <dcterms:modified xsi:type="dcterms:W3CDTF">2023-06-21T00:20:52Z</dcterms:modified>
</cp:coreProperties>
</file>