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3"/>
  </p:sldMasterIdLst>
  <p:notesMasterIdLst>
    <p:notesMasterId r:id="rId28"/>
  </p:notesMasterIdLst>
  <p:sldIdLst>
    <p:sldId id="256" r:id="rId4"/>
    <p:sldId id="351" r:id="rId5"/>
    <p:sldId id="350" r:id="rId6"/>
    <p:sldId id="349" r:id="rId7"/>
    <p:sldId id="345" r:id="rId8"/>
    <p:sldId id="373" r:id="rId9"/>
    <p:sldId id="356" r:id="rId10"/>
    <p:sldId id="339" r:id="rId11"/>
    <p:sldId id="357" r:id="rId12"/>
    <p:sldId id="374" r:id="rId13"/>
    <p:sldId id="358" r:id="rId14"/>
    <p:sldId id="359" r:id="rId15"/>
    <p:sldId id="381" r:id="rId16"/>
    <p:sldId id="375" r:id="rId17"/>
    <p:sldId id="362" r:id="rId18"/>
    <p:sldId id="341" r:id="rId19"/>
    <p:sldId id="363" r:id="rId20"/>
    <p:sldId id="377" r:id="rId21"/>
    <p:sldId id="382" r:id="rId22"/>
    <p:sldId id="378" r:id="rId23"/>
    <p:sldId id="379" r:id="rId24"/>
    <p:sldId id="380" r:id="rId25"/>
    <p:sldId id="342" r:id="rId26"/>
    <p:sldId id="369" r:id="rId2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1416"/>
    <a:srgbClr val="666666"/>
    <a:srgbClr val="FF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624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e20010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2e20010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Both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587223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Dave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9125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08459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94108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16406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15550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19318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05755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4292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33114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73447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86080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 hasCustomPrompt="1"/>
          </p:nvPr>
        </p:nvSpPr>
        <p:spPr>
          <a:xfrm>
            <a:off x="2742345" y="1583342"/>
            <a:ext cx="5907186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3000" b="0" i="0" u="none" strike="noStrike" cap="none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dirty="0"/>
              <a:t>Unit name</a:t>
            </a:r>
            <a:endParaRPr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3CE7D-C353-2D42-81F4-C509A29F3F5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742344" y="2848186"/>
            <a:ext cx="5907186" cy="914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66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Image Recognition</a:t>
            </a:r>
          </a:p>
          <a:p>
            <a:pPr lvl="0"/>
            <a:r>
              <a:rPr lang="en-US" dirty="0"/>
              <a:t>Matt Boutell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userDrawn="1">
  <p:cSld name="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79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Lesson title</a:t>
            </a:r>
            <a:endParaRPr dirty="0"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2226038" y="1125199"/>
            <a:ext cx="6460761" cy="3461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153748" y="0"/>
            <a:ext cx="8836503" cy="904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79" y="904974"/>
            <a:ext cx="6655324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two column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226243" y="0"/>
            <a:ext cx="8672660" cy="82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80" y="904974"/>
            <a:ext cx="3219997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  <p:sp>
        <p:nvSpPr>
          <p:cNvPr id="5" name="Google Shape;13;p3">
            <a:extLst>
              <a:ext uri="{FF2B5EF4-FFF2-40B4-BE49-F238E27FC236}">
                <a16:creationId xmlns:a16="http://schemas.microsoft.com/office/drawing/2014/main" id="{0E5321B1-B92A-614B-A785-79694DBAECE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3401" y="903369"/>
            <a:ext cx="3335501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268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User">
            <a:extLst>
              <a:ext uri="{FF2B5EF4-FFF2-40B4-BE49-F238E27FC236}">
                <a16:creationId xmlns:a16="http://schemas.microsoft.com/office/drawing/2014/main" id="{98A81EB7-4700-FE4A-AD0D-60D5815549E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249382" y="1766085"/>
            <a:ext cx="2644399" cy="388453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49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0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i6034.mit.edu/fall12/index.php?title=Demonstration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/>
          <p:nvPr/>
        </p:nvSpPr>
        <p:spPr>
          <a:xfrm>
            <a:off x="4790650" y="4635175"/>
            <a:ext cx="4353300" cy="508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4A237-64A1-544C-8D8A-195156F63F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Classifiers and Metrics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25C979-E9ED-B943-A3C9-D4578466529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Image Recognition</a:t>
            </a:r>
          </a:p>
          <a:p>
            <a:r>
              <a:rPr lang="en-US" dirty="0"/>
              <a:t>Matt Boutell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Nearest </a:t>
            </a:r>
            <a:r>
              <a:rPr lang="en-US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 mean, using clusters, is more efficient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899" y="874927"/>
            <a:ext cx="4212588" cy="25217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Find class means and calculate distance to each mean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Pro?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Con?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Partial solution: clustering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Learning vector quantization (LVQ): tries to find optimal clusters.</a:t>
            </a:r>
            <a:br>
              <a:rPr lang="en-US" dirty="0"/>
            </a:br>
            <a:r>
              <a:rPr lang="en-US" dirty="0"/>
              <a:t>k-means is better.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</p:txBody>
      </p:sp>
      <p:grpSp>
        <p:nvGrpSpPr>
          <p:cNvPr id="65" name="Group 4">
            <a:extLst>
              <a:ext uri="{FF2B5EF4-FFF2-40B4-BE49-F238E27FC236}">
                <a16:creationId xmlns:a16="http://schemas.microsoft.com/office/drawing/2014/main" id="{807E07F8-333F-D24E-B010-66054EC11365}"/>
              </a:ext>
            </a:extLst>
          </p:cNvPr>
          <p:cNvGrpSpPr>
            <a:grpSpLocks/>
          </p:cNvGrpSpPr>
          <p:nvPr/>
        </p:nvGrpSpPr>
        <p:grpSpPr bwMode="auto">
          <a:xfrm>
            <a:off x="7563653" y="1404397"/>
            <a:ext cx="1128592" cy="948958"/>
            <a:chOff x="3281" y="2218"/>
            <a:chExt cx="1200" cy="1009"/>
          </a:xfrm>
        </p:grpSpPr>
        <p:sp>
          <p:nvSpPr>
            <p:cNvPr id="66" name="Line 5">
              <a:extLst>
                <a:ext uri="{FF2B5EF4-FFF2-40B4-BE49-F238E27FC236}">
                  <a16:creationId xmlns:a16="http://schemas.microsoft.com/office/drawing/2014/main" id="{05121D9B-83E2-FD45-AF6E-1A6ED4D2DE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1" y="2218"/>
              <a:ext cx="546" cy="2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6">
              <a:extLst>
                <a:ext uri="{FF2B5EF4-FFF2-40B4-BE49-F238E27FC236}">
                  <a16:creationId xmlns:a16="http://schemas.microsoft.com/office/drawing/2014/main" id="{F09A8C3A-F333-0F43-8CC1-A0C70FFB46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91" y="2227"/>
              <a:ext cx="436" cy="8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7">
              <a:extLst>
                <a:ext uri="{FF2B5EF4-FFF2-40B4-BE49-F238E27FC236}">
                  <a16:creationId xmlns:a16="http://schemas.microsoft.com/office/drawing/2014/main" id="{82276417-08FB-FA4E-B045-7266D5FE0B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36" y="2227"/>
              <a:ext cx="273" cy="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8">
              <a:extLst>
                <a:ext uri="{FF2B5EF4-FFF2-40B4-BE49-F238E27FC236}">
                  <a16:creationId xmlns:a16="http://schemas.microsoft.com/office/drawing/2014/main" id="{4016788B-8B53-0F4D-8B06-D34B14AF00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36" y="2227"/>
              <a:ext cx="645" cy="4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0" name="Group 9">
            <a:extLst>
              <a:ext uri="{FF2B5EF4-FFF2-40B4-BE49-F238E27FC236}">
                <a16:creationId xmlns:a16="http://schemas.microsoft.com/office/drawing/2014/main" id="{922653F2-6FE8-6140-AF5D-3A678B8C1843}"/>
              </a:ext>
            </a:extLst>
          </p:cNvPr>
          <p:cNvGrpSpPr>
            <a:grpSpLocks/>
          </p:cNvGrpSpPr>
          <p:nvPr/>
        </p:nvGrpSpPr>
        <p:grpSpPr bwMode="auto">
          <a:xfrm>
            <a:off x="7362707" y="1439035"/>
            <a:ext cx="1627993" cy="1151580"/>
            <a:chOff x="3081" y="2155"/>
            <a:chExt cx="1655" cy="1191"/>
          </a:xfrm>
        </p:grpSpPr>
        <p:grpSp>
          <p:nvGrpSpPr>
            <p:cNvPr id="71" name="Group 10">
              <a:extLst>
                <a:ext uri="{FF2B5EF4-FFF2-40B4-BE49-F238E27FC236}">
                  <a16:creationId xmlns:a16="http://schemas.microsoft.com/office/drawing/2014/main" id="{C78E8CB4-EF9E-0E4F-A303-D8946B38B6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91" name="Oval 11">
                <a:extLst>
                  <a:ext uri="{FF2B5EF4-FFF2-40B4-BE49-F238E27FC236}">
                    <a16:creationId xmlns:a16="http://schemas.microsoft.com/office/drawing/2014/main" id="{66460277-0BD8-6F4B-A0E3-3BFCDED5C7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2" name="Line 12">
                <a:extLst>
                  <a:ext uri="{FF2B5EF4-FFF2-40B4-BE49-F238E27FC236}">
                    <a16:creationId xmlns:a16="http://schemas.microsoft.com/office/drawing/2014/main" id="{E3C1902E-825C-E045-9D10-A0DC36BC55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13">
                <a:extLst>
                  <a:ext uri="{FF2B5EF4-FFF2-40B4-BE49-F238E27FC236}">
                    <a16:creationId xmlns:a16="http://schemas.microsoft.com/office/drawing/2014/main" id="{9E16545B-87FE-3347-8848-834F0B0B6D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Line 14">
                <a:extLst>
                  <a:ext uri="{FF2B5EF4-FFF2-40B4-BE49-F238E27FC236}">
                    <a16:creationId xmlns:a16="http://schemas.microsoft.com/office/drawing/2014/main" id="{4755FD94-4A49-5D47-86F6-42BA70F4B9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Line 15">
                <a:extLst>
                  <a:ext uri="{FF2B5EF4-FFF2-40B4-BE49-F238E27FC236}">
                    <a16:creationId xmlns:a16="http://schemas.microsoft.com/office/drawing/2014/main" id="{99D3E348-E0A4-A343-9D8E-610AA2481E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Line 16">
                <a:extLst>
                  <a:ext uri="{FF2B5EF4-FFF2-40B4-BE49-F238E27FC236}">
                    <a16:creationId xmlns:a16="http://schemas.microsoft.com/office/drawing/2014/main" id="{2D838D16-3B96-B042-B472-E4C7719FE7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Line 17">
                <a:extLst>
                  <a:ext uri="{FF2B5EF4-FFF2-40B4-BE49-F238E27FC236}">
                    <a16:creationId xmlns:a16="http://schemas.microsoft.com/office/drawing/2014/main" id="{A300A38B-8E4D-C94A-93A1-6FAE7C623A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Line 18">
                <a:extLst>
                  <a:ext uri="{FF2B5EF4-FFF2-40B4-BE49-F238E27FC236}">
                    <a16:creationId xmlns:a16="http://schemas.microsoft.com/office/drawing/2014/main" id="{349409FF-112D-9D43-B2B4-C7542D297D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Line 19">
                <a:extLst>
                  <a:ext uri="{FF2B5EF4-FFF2-40B4-BE49-F238E27FC236}">
                    <a16:creationId xmlns:a16="http://schemas.microsoft.com/office/drawing/2014/main" id="{A3585902-4979-2B42-AE53-6019CA1F82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" name="Group 20">
              <a:extLst>
                <a:ext uri="{FF2B5EF4-FFF2-40B4-BE49-F238E27FC236}">
                  <a16:creationId xmlns:a16="http://schemas.microsoft.com/office/drawing/2014/main" id="{793037BC-6FF7-2142-86A2-F6AC70FB2A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16" y="2200"/>
              <a:ext cx="529" cy="964"/>
              <a:chOff x="3316" y="2200"/>
              <a:chExt cx="529" cy="964"/>
            </a:xfrm>
          </p:grpSpPr>
          <p:sp>
            <p:nvSpPr>
              <p:cNvPr id="86" name="Line 21">
                <a:extLst>
                  <a:ext uri="{FF2B5EF4-FFF2-40B4-BE49-F238E27FC236}">
                    <a16:creationId xmlns:a16="http://schemas.microsoft.com/office/drawing/2014/main" id="{4091EFD6-E762-EE42-AF59-85BBE59AB8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Line 22">
                <a:extLst>
                  <a:ext uri="{FF2B5EF4-FFF2-40B4-BE49-F238E27FC236}">
                    <a16:creationId xmlns:a16="http://schemas.microsoft.com/office/drawing/2014/main" id="{87B504E9-BC44-744A-808C-F6C4C0D48E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Line 23">
                <a:extLst>
                  <a:ext uri="{FF2B5EF4-FFF2-40B4-BE49-F238E27FC236}">
                    <a16:creationId xmlns:a16="http://schemas.microsoft.com/office/drawing/2014/main" id="{043F780C-6C49-CB4B-9BF1-89EB491FCE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Line 24">
                <a:extLst>
                  <a:ext uri="{FF2B5EF4-FFF2-40B4-BE49-F238E27FC236}">
                    <a16:creationId xmlns:a16="http://schemas.microsoft.com/office/drawing/2014/main" id="{04FD63E8-F98E-AA4A-8FC2-6E861CBEF7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Line 25">
                <a:extLst>
                  <a:ext uri="{FF2B5EF4-FFF2-40B4-BE49-F238E27FC236}">
                    <a16:creationId xmlns:a16="http://schemas.microsoft.com/office/drawing/2014/main" id="{CA32EE7E-BEBB-6240-A984-B373765E42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6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3" name="Group 26">
              <a:extLst>
                <a:ext uri="{FF2B5EF4-FFF2-40B4-BE49-F238E27FC236}">
                  <a16:creationId xmlns:a16="http://schemas.microsoft.com/office/drawing/2014/main" id="{8D099F6A-9C1A-A142-A256-82E411842C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81" name="Line 27">
                <a:extLst>
                  <a:ext uri="{FF2B5EF4-FFF2-40B4-BE49-F238E27FC236}">
                    <a16:creationId xmlns:a16="http://schemas.microsoft.com/office/drawing/2014/main" id="{5578C923-8338-A545-BF8F-26DD1695F4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Line 28">
                <a:extLst>
                  <a:ext uri="{FF2B5EF4-FFF2-40B4-BE49-F238E27FC236}">
                    <a16:creationId xmlns:a16="http://schemas.microsoft.com/office/drawing/2014/main" id="{07FF6C4D-C0C6-D84F-AE6F-9E9DB4F742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Line 29">
                <a:extLst>
                  <a:ext uri="{FF2B5EF4-FFF2-40B4-BE49-F238E27FC236}">
                    <a16:creationId xmlns:a16="http://schemas.microsoft.com/office/drawing/2014/main" id="{5790A170-0A8E-4F42-B8D0-56A709D12D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Line 30">
                <a:extLst>
                  <a:ext uri="{FF2B5EF4-FFF2-40B4-BE49-F238E27FC236}">
                    <a16:creationId xmlns:a16="http://schemas.microsoft.com/office/drawing/2014/main" id="{A48F1A2D-AFCD-1A40-BCF0-B04590E5D5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Line 31">
                <a:extLst>
                  <a:ext uri="{FF2B5EF4-FFF2-40B4-BE49-F238E27FC236}">
                    <a16:creationId xmlns:a16="http://schemas.microsoft.com/office/drawing/2014/main" id="{B7D3AA98-8ED5-7441-8062-D9B9895272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4" name="Group 32">
              <a:extLst>
                <a:ext uri="{FF2B5EF4-FFF2-40B4-BE49-F238E27FC236}">
                  <a16:creationId xmlns:a16="http://schemas.microsoft.com/office/drawing/2014/main" id="{00D768E5-A4CA-AE4F-8A1E-1C71DBC37B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75" name="Line 33">
                <a:extLst>
                  <a:ext uri="{FF2B5EF4-FFF2-40B4-BE49-F238E27FC236}">
                    <a16:creationId xmlns:a16="http://schemas.microsoft.com/office/drawing/2014/main" id="{697F1754-1103-2943-A8BE-CD48A92776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Line 34">
                <a:extLst>
                  <a:ext uri="{FF2B5EF4-FFF2-40B4-BE49-F238E27FC236}">
                    <a16:creationId xmlns:a16="http://schemas.microsoft.com/office/drawing/2014/main" id="{E57FCE02-9054-DA4E-8323-61BB268FA4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Line 35">
                <a:extLst>
                  <a:ext uri="{FF2B5EF4-FFF2-40B4-BE49-F238E27FC236}">
                    <a16:creationId xmlns:a16="http://schemas.microsoft.com/office/drawing/2014/main" id="{DAD47605-6937-494B-AA79-FBEBC55999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Line 36">
                <a:extLst>
                  <a:ext uri="{FF2B5EF4-FFF2-40B4-BE49-F238E27FC236}">
                    <a16:creationId xmlns:a16="http://schemas.microsoft.com/office/drawing/2014/main" id="{973490BF-C123-B24C-934A-99B121C7B4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Line 37">
                <a:extLst>
                  <a:ext uri="{FF2B5EF4-FFF2-40B4-BE49-F238E27FC236}">
                    <a16:creationId xmlns:a16="http://schemas.microsoft.com/office/drawing/2014/main" id="{BD614FEA-CF56-9B44-A5C2-2D159EEE96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Line 38">
                <a:extLst>
                  <a:ext uri="{FF2B5EF4-FFF2-40B4-BE49-F238E27FC236}">
                    <a16:creationId xmlns:a16="http://schemas.microsoft.com/office/drawing/2014/main" id="{163538E7-4F16-B848-A394-4A15665A0C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0" name="Line 39">
            <a:extLst>
              <a:ext uri="{FF2B5EF4-FFF2-40B4-BE49-F238E27FC236}">
                <a16:creationId xmlns:a16="http://schemas.microsoft.com/office/drawing/2014/main" id="{29F85C85-B928-1042-B5AF-E12369FB9C8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49605" y="1404548"/>
            <a:ext cx="1" cy="146246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40">
            <a:extLst>
              <a:ext uri="{FF2B5EF4-FFF2-40B4-BE49-F238E27FC236}">
                <a16:creationId xmlns:a16="http://schemas.microsoft.com/office/drawing/2014/main" id="{7258B3B6-5F35-6F48-921F-2785C7557C01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7687333" y="2104995"/>
            <a:ext cx="941" cy="146279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" name="Group 41">
            <a:extLst>
              <a:ext uri="{FF2B5EF4-FFF2-40B4-BE49-F238E27FC236}">
                <a16:creationId xmlns:a16="http://schemas.microsoft.com/office/drawing/2014/main" id="{9BFA86BC-70F8-AD44-8DBF-D5C8B5A19370}"/>
              </a:ext>
            </a:extLst>
          </p:cNvPr>
          <p:cNvGrpSpPr>
            <a:grpSpLocks/>
          </p:cNvGrpSpPr>
          <p:nvPr/>
        </p:nvGrpSpPr>
        <p:grpSpPr bwMode="auto">
          <a:xfrm>
            <a:off x="7531110" y="1571498"/>
            <a:ext cx="1215117" cy="860551"/>
            <a:chOff x="2419" y="2918"/>
            <a:chExt cx="1292" cy="915"/>
          </a:xfrm>
        </p:grpSpPr>
        <p:sp>
          <p:nvSpPr>
            <p:cNvPr id="103" name="Oval 42">
              <a:extLst>
                <a:ext uri="{FF2B5EF4-FFF2-40B4-BE49-F238E27FC236}">
                  <a16:creationId xmlns:a16="http://schemas.microsoft.com/office/drawing/2014/main" id="{D502C6E9-49F9-4C45-919C-F1FF473968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9" y="2918"/>
              <a:ext cx="100" cy="100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4" name="Oval 43">
              <a:extLst>
                <a:ext uri="{FF2B5EF4-FFF2-40B4-BE49-F238E27FC236}">
                  <a16:creationId xmlns:a16="http://schemas.microsoft.com/office/drawing/2014/main" id="{E5A5CF94-55C0-594F-AE0E-2FF0FFADB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4" y="3569"/>
              <a:ext cx="100" cy="100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5" name="Oval 44">
              <a:extLst>
                <a:ext uri="{FF2B5EF4-FFF2-40B4-BE49-F238E27FC236}">
                  <a16:creationId xmlns:a16="http://schemas.microsoft.com/office/drawing/2014/main" id="{1201AC70-57E3-B745-97BC-3DDD33670D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2" y="3733"/>
              <a:ext cx="100" cy="100"/>
            </a:xfrm>
            <a:prstGeom prst="ellipse">
              <a:avLst/>
            </a:prstGeom>
            <a:solidFill>
              <a:srgbClr val="0099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6" name="Oval 45">
              <a:extLst>
                <a:ext uri="{FF2B5EF4-FFF2-40B4-BE49-F238E27FC236}">
                  <a16:creationId xmlns:a16="http://schemas.microsoft.com/office/drawing/2014/main" id="{EFD540BD-18C4-E640-A035-CC1E214F8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1" y="3138"/>
              <a:ext cx="100" cy="100"/>
            </a:xfrm>
            <a:prstGeom prst="ellipse">
              <a:avLst/>
            </a:prstGeom>
            <a:solidFill>
              <a:srgbClr val="0099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7" name="Group 46">
            <a:extLst>
              <a:ext uri="{FF2B5EF4-FFF2-40B4-BE49-F238E27FC236}">
                <a16:creationId xmlns:a16="http://schemas.microsoft.com/office/drawing/2014/main" id="{2FAC005C-6B4F-B843-976C-76FADFA44ACF}"/>
              </a:ext>
            </a:extLst>
          </p:cNvPr>
          <p:cNvGrpSpPr>
            <a:grpSpLocks/>
          </p:cNvGrpSpPr>
          <p:nvPr/>
        </p:nvGrpSpPr>
        <p:grpSpPr bwMode="auto">
          <a:xfrm>
            <a:off x="7362707" y="1420586"/>
            <a:ext cx="1627994" cy="1151164"/>
            <a:chOff x="3837" y="2368"/>
            <a:chExt cx="1731" cy="1224"/>
          </a:xfrm>
        </p:grpSpPr>
        <p:grpSp>
          <p:nvGrpSpPr>
            <p:cNvPr id="108" name="Group 47">
              <a:extLst>
                <a:ext uri="{FF2B5EF4-FFF2-40B4-BE49-F238E27FC236}">
                  <a16:creationId xmlns:a16="http://schemas.microsoft.com/office/drawing/2014/main" id="{579C44AA-C8FA-174A-8245-E22B215436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121" name="Oval 48">
                <a:extLst>
                  <a:ext uri="{FF2B5EF4-FFF2-40B4-BE49-F238E27FC236}">
                    <a16:creationId xmlns:a16="http://schemas.microsoft.com/office/drawing/2014/main" id="{999C8DB6-1F11-5748-8DAD-269EE67D55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2" name="Oval 49">
                <a:extLst>
                  <a:ext uri="{FF2B5EF4-FFF2-40B4-BE49-F238E27FC236}">
                    <a16:creationId xmlns:a16="http://schemas.microsoft.com/office/drawing/2014/main" id="{5F5EEC5B-8FE9-854C-B9E6-95F7785C10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" name="Oval 50">
                <a:extLst>
                  <a:ext uri="{FF2B5EF4-FFF2-40B4-BE49-F238E27FC236}">
                    <a16:creationId xmlns:a16="http://schemas.microsoft.com/office/drawing/2014/main" id="{207C6E42-2C8D-2743-AFBD-7F3F3A22FA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4" name="Oval 51">
                <a:extLst>
                  <a:ext uri="{FF2B5EF4-FFF2-40B4-BE49-F238E27FC236}">
                    <a16:creationId xmlns:a16="http://schemas.microsoft.com/office/drawing/2014/main" id="{547FC8E5-C224-B54A-A3E5-60B7EBC42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5" name="Oval 52">
                <a:extLst>
                  <a:ext uri="{FF2B5EF4-FFF2-40B4-BE49-F238E27FC236}">
                    <a16:creationId xmlns:a16="http://schemas.microsoft.com/office/drawing/2014/main" id="{68E28D47-32AD-364A-B8BE-4B2A0F12EB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6" name="Oval 53">
                <a:extLst>
                  <a:ext uri="{FF2B5EF4-FFF2-40B4-BE49-F238E27FC236}">
                    <a16:creationId xmlns:a16="http://schemas.microsoft.com/office/drawing/2014/main" id="{263849CF-CF05-DE4E-BA23-E84903B6CD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7" name="Oval 54">
                <a:extLst>
                  <a:ext uri="{FF2B5EF4-FFF2-40B4-BE49-F238E27FC236}">
                    <a16:creationId xmlns:a16="http://schemas.microsoft.com/office/drawing/2014/main" id="{F0379A4A-B3BB-9546-A20B-68617DBBFD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8" name="Oval 55">
                <a:extLst>
                  <a:ext uri="{FF2B5EF4-FFF2-40B4-BE49-F238E27FC236}">
                    <a16:creationId xmlns:a16="http://schemas.microsoft.com/office/drawing/2014/main" id="{DE9A3032-BB0C-C14D-92DC-ACB9148C7A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9" name="Oval 56">
                <a:extLst>
                  <a:ext uri="{FF2B5EF4-FFF2-40B4-BE49-F238E27FC236}">
                    <a16:creationId xmlns:a16="http://schemas.microsoft.com/office/drawing/2014/main" id="{5869F394-1179-994C-8AB5-4B7A25E589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0" name="Oval 57">
                <a:extLst>
                  <a:ext uri="{FF2B5EF4-FFF2-40B4-BE49-F238E27FC236}">
                    <a16:creationId xmlns:a16="http://schemas.microsoft.com/office/drawing/2014/main" id="{6393B8EB-5BA6-1246-9241-F3C13DAE31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1" name="Oval 58">
                <a:extLst>
                  <a:ext uri="{FF2B5EF4-FFF2-40B4-BE49-F238E27FC236}">
                    <a16:creationId xmlns:a16="http://schemas.microsoft.com/office/drawing/2014/main" id="{A2BC1BE5-54B5-AA40-828A-7954CAF57E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2" name="Oval 59">
                <a:extLst>
                  <a:ext uri="{FF2B5EF4-FFF2-40B4-BE49-F238E27FC236}">
                    <a16:creationId xmlns:a16="http://schemas.microsoft.com/office/drawing/2014/main" id="{7163433B-5870-A848-880E-4EB0447A2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3" name="Oval 60">
                <a:extLst>
                  <a:ext uri="{FF2B5EF4-FFF2-40B4-BE49-F238E27FC236}">
                    <a16:creationId xmlns:a16="http://schemas.microsoft.com/office/drawing/2014/main" id="{79D9A6FC-3B45-5842-A4FB-6827CECF16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09" name="Group 61">
              <a:extLst>
                <a:ext uri="{FF2B5EF4-FFF2-40B4-BE49-F238E27FC236}">
                  <a16:creationId xmlns:a16="http://schemas.microsoft.com/office/drawing/2014/main" id="{0594B2C5-2AA2-884E-8CB7-3E6175F3B0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110" name="Oval 62">
                <a:extLst>
                  <a:ext uri="{FF2B5EF4-FFF2-40B4-BE49-F238E27FC236}">
                    <a16:creationId xmlns:a16="http://schemas.microsoft.com/office/drawing/2014/main" id="{3750F0D4-1D2A-6C4B-A57F-C78A5B18C8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1" name="Oval 63">
                <a:extLst>
                  <a:ext uri="{FF2B5EF4-FFF2-40B4-BE49-F238E27FC236}">
                    <a16:creationId xmlns:a16="http://schemas.microsoft.com/office/drawing/2014/main" id="{8298E934-8453-5C41-BE63-D264F1B6D4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2" name="Oval 64">
                <a:extLst>
                  <a:ext uri="{FF2B5EF4-FFF2-40B4-BE49-F238E27FC236}">
                    <a16:creationId xmlns:a16="http://schemas.microsoft.com/office/drawing/2014/main" id="{27F5A282-15CB-7A4E-94CC-33C269C067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3" name="Oval 65">
                <a:extLst>
                  <a:ext uri="{FF2B5EF4-FFF2-40B4-BE49-F238E27FC236}">
                    <a16:creationId xmlns:a16="http://schemas.microsoft.com/office/drawing/2014/main" id="{8F096C57-FDC2-AC47-838E-D94C7714FD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4" name="Oval 66">
                <a:extLst>
                  <a:ext uri="{FF2B5EF4-FFF2-40B4-BE49-F238E27FC236}">
                    <a16:creationId xmlns:a16="http://schemas.microsoft.com/office/drawing/2014/main" id="{07F147B3-C8E4-4A49-B45F-83AC329452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5" name="Oval 67">
                <a:extLst>
                  <a:ext uri="{FF2B5EF4-FFF2-40B4-BE49-F238E27FC236}">
                    <a16:creationId xmlns:a16="http://schemas.microsoft.com/office/drawing/2014/main" id="{8E15AEF3-3CC2-874F-B786-B9185B06DE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6" name="Oval 68">
                <a:extLst>
                  <a:ext uri="{FF2B5EF4-FFF2-40B4-BE49-F238E27FC236}">
                    <a16:creationId xmlns:a16="http://schemas.microsoft.com/office/drawing/2014/main" id="{85D3B502-BBED-A547-BB98-2F5D7399F8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7" name="Oval 69">
                <a:extLst>
                  <a:ext uri="{FF2B5EF4-FFF2-40B4-BE49-F238E27FC236}">
                    <a16:creationId xmlns:a16="http://schemas.microsoft.com/office/drawing/2014/main" id="{B5DE40F5-7E19-254E-8180-FBFA3A3FB7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8" name="Oval 70">
                <a:extLst>
                  <a:ext uri="{FF2B5EF4-FFF2-40B4-BE49-F238E27FC236}">
                    <a16:creationId xmlns:a16="http://schemas.microsoft.com/office/drawing/2014/main" id="{C3E3DB9E-A958-7F41-93B4-DB788ADED3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9" name="Oval 71">
                <a:extLst>
                  <a:ext uri="{FF2B5EF4-FFF2-40B4-BE49-F238E27FC236}">
                    <a16:creationId xmlns:a16="http://schemas.microsoft.com/office/drawing/2014/main" id="{BBFB02B7-0C65-314B-8325-3501EC0FFE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0" name="Oval 72">
                <a:extLst>
                  <a:ext uri="{FF2B5EF4-FFF2-40B4-BE49-F238E27FC236}">
                    <a16:creationId xmlns:a16="http://schemas.microsoft.com/office/drawing/2014/main" id="{33A80FC7-AE7B-6F4D-B048-CBB7C76968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34" name="Text Box 75">
            <a:extLst>
              <a:ext uri="{FF2B5EF4-FFF2-40B4-BE49-F238E27FC236}">
                <a16:creationId xmlns:a16="http://schemas.microsoft.com/office/drawing/2014/main" id="{0CAB28F8-7243-8B4A-AF52-E95C8D7F0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9665" y="3233971"/>
            <a:ext cx="86727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LVQ</a:t>
            </a:r>
          </a:p>
        </p:txBody>
      </p:sp>
      <p:sp>
        <p:nvSpPr>
          <p:cNvPr id="137" name="Oval 78">
            <a:extLst>
              <a:ext uri="{FF2B5EF4-FFF2-40B4-BE49-F238E27FC236}">
                <a16:creationId xmlns:a16="http://schemas.microsoft.com/office/drawing/2014/main" id="{1123A5CA-A37E-8D45-9B33-7A19C9710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4093" y="1343904"/>
            <a:ext cx="90287" cy="90287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89768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Confusion matrix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951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good is your classifier? Confusion matrix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939AB55-ABC3-B54E-9188-F6063361666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145018" y="903369"/>
            <a:ext cx="2911895" cy="3412841"/>
          </a:xfrm>
        </p:spPr>
        <p:txBody>
          <a:bodyPr/>
          <a:lstStyle/>
          <a:p>
            <a:r>
              <a:rPr lang="en-US" dirty="0"/>
              <a:t>Examples:</a:t>
            </a:r>
          </a:p>
          <a:p>
            <a:r>
              <a:rPr lang="en-US" dirty="0"/>
              <a:t>  Object detection </a:t>
            </a:r>
          </a:p>
          <a:p>
            <a:r>
              <a:rPr lang="en-US" dirty="0"/>
              <a:t>  Disease detection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Consider costs of false neg. vs. false pos.</a:t>
            </a:r>
          </a:p>
          <a:p>
            <a:r>
              <a:rPr lang="en-US" dirty="0"/>
              <a:t>Lots of different error measures</a:t>
            </a:r>
          </a:p>
        </p:txBody>
      </p:sp>
      <p:graphicFrame>
        <p:nvGraphicFramePr>
          <p:cNvPr id="24" name="Group 48">
            <a:extLst>
              <a:ext uri="{FF2B5EF4-FFF2-40B4-BE49-F238E27FC236}">
                <a16:creationId xmlns:a16="http://schemas.microsoft.com/office/drawing/2014/main" id="{D82178D1-F230-414A-B37A-3BF44664B8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6521545"/>
              </p:ext>
            </p:extLst>
          </p:nvPr>
        </p:nvGraphicFramePr>
        <p:xfrm>
          <a:off x="1761893" y="903369"/>
          <a:ext cx="3018875" cy="2541298"/>
        </p:xfrm>
        <a:graphic>
          <a:graphicData uri="http://schemas.openxmlformats.org/drawingml/2006/table">
            <a:tbl>
              <a:tblPr/>
              <a:tblGrid>
                <a:gridCol w="108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9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5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19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Detect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True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Yes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No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9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Yes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(true pos.)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(false neg.)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9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No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(false pos.)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(true neg.)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5" name="Line 40">
            <a:extLst>
              <a:ext uri="{FF2B5EF4-FFF2-40B4-BE49-F238E27FC236}">
                <a16:creationId xmlns:a16="http://schemas.microsoft.com/office/drawing/2014/main" id="{6C9E65B2-8B2F-BB49-8D1C-47884000D41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1892" y="903369"/>
            <a:ext cx="1048547" cy="93359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dirty="0"/>
          </a:p>
        </p:txBody>
      </p:sp>
      <p:sp>
        <p:nvSpPr>
          <p:cNvPr id="26" name="Text Box 43">
            <a:extLst>
              <a:ext uri="{FF2B5EF4-FFF2-40B4-BE49-F238E27FC236}">
                <a16:creationId xmlns:a16="http://schemas.microsoft.com/office/drawing/2014/main" id="{8E9919F6-C349-4F47-A8C0-70F164392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1983" y="2645392"/>
            <a:ext cx="1383036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10200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actual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negative</a:t>
            </a:r>
          </a:p>
        </p:txBody>
      </p:sp>
      <p:sp>
        <p:nvSpPr>
          <p:cNvPr id="27" name="Text Box 44">
            <a:extLst>
              <a:ext uri="{FF2B5EF4-FFF2-40B4-BE49-F238E27FC236}">
                <a16:creationId xmlns:a16="http://schemas.microsoft.com/office/drawing/2014/main" id="{C743C375-F858-674B-B53B-4B371C295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0768" y="1822386"/>
            <a:ext cx="12743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600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actual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positive</a:t>
            </a:r>
          </a:p>
        </p:txBody>
      </p:sp>
      <p:sp>
        <p:nvSpPr>
          <p:cNvPr id="30" name="Text Box 45">
            <a:extLst>
              <a:ext uri="{FF2B5EF4-FFF2-40B4-BE49-F238E27FC236}">
                <a16:creationId xmlns:a16="http://schemas.microsoft.com/office/drawing/2014/main" id="{69285ADD-7674-9449-A53D-A046308C8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192" y="3475139"/>
            <a:ext cx="1220893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    700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det.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as pos.</a:t>
            </a:r>
          </a:p>
        </p:txBody>
      </p:sp>
      <p:sp>
        <p:nvSpPr>
          <p:cNvPr id="31" name="Text Box 46">
            <a:extLst>
              <a:ext uri="{FF2B5EF4-FFF2-40B4-BE49-F238E27FC236}">
                <a16:creationId xmlns:a16="http://schemas.microsoft.com/office/drawing/2014/main" id="{C352534A-9192-0A4B-92FE-2582CEE04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5243" y="3475139"/>
            <a:ext cx="1220893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  10100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det.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as neg.</a:t>
            </a:r>
          </a:p>
        </p:txBody>
      </p:sp>
    </p:spTree>
    <p:extLst>
      <p:ext uri="{BB962C8B-B14F-4D97-AF65-F5344CB8AC3E}">
        <p14:creationId xmlns:p14="http://schemas.microsoft.com/office/powerpoint/2010/main" val="87318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metrics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499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good is your classifier? Derived measures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939AB55-ABC3-B54E-9188-F6063361666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038038" y="903369"/>
            <a:ext cx="3018876" cy="3742110"/>
          </a:xfrm>
        </p:spPr>
        <p:txBody>
          <a:bodyPr/>
          <a:lstStyle/>
          <a:p>
            <a:r>
              <a:rPr lang="en-US" sz="1600" b="1" dirty="0"/>
              <a:t>Accuracy</a:t>
            </a:r>
            <a:r>
              <a:rPr lang="en-US" sz="1600" dirty="0"/>
              <a:t> = correct/all = 10500/10800 = 97%. Is 97% accuracy OK?</a:t>
            </a:r>
          </a:p>
          <a:p>
            <a:r>
              <a:rPr lang="en-US" sz="1600" b="1" dirty="0"/>
              <a:t>True positive rate </a:t>
            </a:r>
            <a:r>
              <a:rPr lang="en-US" sz="1600" dirty="0"/>
              <a:t>= TP/pos = 500/600=83%</a:t>
            </a:r>
          </a:p>
          <a:p>
            <a:r>
              <a:rPr lang="en-US" sz="1600" dirty="0"/>
              <a:t>vs. </a:t>
            </a:r>
            <a:r>
              <a:rPr lang="en-US" sz="1600" b="1" dirty="0"/>
              <a:t>false pos rate </a:t>
            </a:r>
            <a:r>
              <a:rPr lang="en-US" sz="1600" dirty="0"/>
              <a:t>= FP/neg = 200/10200 = 2%</a:t>
            </a:r>
          </a:p>
          <a:p>
            <a:r>
              <a:rPr lang="en-US" sz="1600" dirty="0"/>
              <a:t>Or… </a:t>
            </a:r>
          </a:p>
          <a:p>
            <a:r>
              <a:rPr lang="en-US" sz="1600" b="1" dirty="0"/>
              <a:t>Precision</a:t>
            </a:r>
            <a:r>
              <a:rPr lang="en-US" sz="1600" dirty="0"/>
              <a:t> = TP / det-pos </a:t>
            </a:r>
            <a:br>
              <a:rPr lang="en-US" sz="1600" dirty="0"/>
            </a:br>
            <a:r>
              <a:rPr lang="en-US" sz="1600" dirty="0"/>
              <a:t>= 500/700=71%</a:t>
            </a:r>
          </a:p>
          <a:p>
            <a:r>
              <a:rPr lang="en-US" sz="1600" dirty="0"/>
              <a:t>vs. </a:t>
            </a:r>
            <a:r>
              <a:rPr lang="en-US" sz="1600" b="1" dirty="0"/>
              <a:t>recall</a:t>
            </a:r>
            <a:r>
              <a:rPr lang="en-US" sz="1600" dirty="0"/>
              <a:t> (same as TPR)</a:t>
            </a:r>
          </a:p>
        </p:txBody>
      </p:sp>
      <p:graphicFrame>
        <p:nvGraphicFramePr>
          <p:cNvPr id="12" name="Group 48">
            <a:extLst>
              <a:ext uri="{FF2B5EF4-FFF2-40B4-BE49-F238E27FC236}">
                <a16:creationId xmlns:a16="http://schemas.microsoft.com/office/drawing/2014/main" id="{362F9C57-C3B3-C84C-8E2A-E1D7CEE62C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1148671"/>
              </p:ext>
            </p:extLst>
          </p:nvPr>
        </p:nvGraphicFramePr>
        <p:xfrm>
          <a:off x="1761893" y="903369"/>
          <a:ext cx="3018875" cy="2541298"/>
        </p:xfrm>
        <a:graphic>
          <a:graphicData uri="http://schemas.openxmlformats.org/drawingml/2006/table">
            <a:tbl>
              <a:tblPr/>
              <a:tblGrid>
                <a:gridCol w="108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9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5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19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Detect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True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Yes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No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9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Yes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(true pos.)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(false neg.)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9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No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(false pos.)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(true neg.)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Line 40">
            <a:extLst>
              <a:ext uri="{FF2B5EF4-FFF2-40B4-BE49-F238E27FC236}">
                <a16:creationId xmlns:a16="http://schemas.microsoft.com/office/drawing/2014/main" id="{FED93E43-01A7-A34D-A5EF-0FA1AC5A94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1892" y="903369"/>
            <a:ext cx="1048547" cy="93359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dirty="0"/>
          </a:p>
        </p:txBody>
      </p:sp>
      <p:sp>
        <p:nvSpPr>
          <p:cNvPr id="14" name="Text Box 44">
            <a:extLst>
              <a:ext uri="{FF2B5EF4-FFF2-40B4-BE49-F238E27FC236}">
                <a16:creationId xmlns:a16="http://schemas.microsoft.com/office/drawing/2014/main" id="{28224AC2-9AED-7A41-AC85-AED179DF5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0768" y="1822386"/>
            <a:ext cx="12743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600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actual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positive</a:t>
            </a:r>
          </a:p>
        </p:txBody>
      </p:sp>
      <p:sp>
        <p:nvSpPr>
          <p:cNvPr id="15" name="Text Box 45">
            <a:extLst>
              <a:ext uri="{FF2B5EF4-FFF2-40B4-BE49-F238E27FC236}">
                <a16:creationId xmlns:a16="http://schemas.microsoft.com/office/drawing/2014/main" id="{E5CD6C00-9DF8-B945-A788-C70F8EC01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5028" y="3475139"/>
            <a:ext cx="1220893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    700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det.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as pos.</a:t>
            </a:r>
          </a:p>
        </p:txBody>
      </p:sp>
      <p:sp>
        <p:nvSpPr>
          <p:cNvPr id="16" name="Text Box 46">
            <a:extLst>
              <a:ext uri="{FF2B5EF4-FFF2-40B4-BE49-F238E27FC236}">
                <a16:creationId xmlns:a16="http://schemas.microsoft.com/office/drawing/2014/main" id="{802FD595-5212-9542-8389-B33E99B26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572" y="3475139"/>
            <a:ext cx="1220893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  10100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det.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as neg.</a:t>
            </a:r>
          </a:p>
        </p:txBody>
      </p:sp>
      <p:sp>
        <p:nvSpPr>
          <p:cNvPr id="9" name="Text Box 43">
            <a:extLst>
              <a:ext uri="{FF2B5EF4-FFF2-40B4-BE49-F238E27FC236}">
                <a16:creationId xmlns:a16="http://schemas.microsoft.com/office/drawing/2014/main" id="{A9E2CA57-33AE-9349-9798-503B19DE5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1983" y="2645392"/>
            <a:ext cx="1383036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10200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actual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negative</a:t>
            </a:r>
          </a:p>
        </p:txBody>
      </p:sp>
    </p:spTree>
    <p:extLst>
      <p:ext uri="{BB962C8B-B14F-4D97-AF65-F5344CB8AC3E}">
        <p14:creationId xmlns:p14="http://schemas.microsoft.com/office/powerpoint/2010/main" val="360805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ROC Curve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32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ROC curves balance TPR vs FPR (or recall vs precision)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5660757" y="933843"/>
            <a:ext cx="3224893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The "Receiver-operating characteristic" is useful </a:t>
            </a:r>
            <a:r>
              <a:rPr lang="en-US" b="1" dirty="0"/>
              <a:t>when </a:t>
            </a:r>
            <a:r>
              <a:rPr lang="en-US" dirty="0"/>
              <a:t>you can change a threshold to get different true and false positive rates.</a:t>
            </a:r>
          </a:p>
          <a:p>
            <a:pPr marL="0" indent="0">
              <a:buSzPts val="1100"/>
            </a:pPr>
            <a:r>
              <a:rPr lang="en-US" dirty="0"/>
              <a:t>Much more information recorded here, like:</a:t>
            </a:r>
          </a:p>
          <a:p>
            <a:pPr marL="0" lvl="0" indent="0">
              <a:buSzPts val="1100"/>
            </a:pPr>
            <a:r>
              <a:rPr lang="en-US" dirty="0"/>
              <a:t>-How close to perfect is it?</a:t>
            </a:r>
          </a:p>
          <a:p>
            <a:pPr marL="0" lvl="0" indent="0">
              <a:buSzPts val="1100"/>
            </a:pPr>
            <a:r>
              <a:rPr lang="en-US" dirty="0"/>
              <a:t>-What is the area under the curve?</a:t>
            </a:r>
          </a:p>
          <a:p>
            <a:pPr marL="0" lvl="0" indent="0">
              <a:buSzPts val="1100"/>
            </a:pPr>
            <a:r>
              <a:rPr lang="en-US" dirty="0"/>
              <a:t>-If you require a certain FPR, what is the TPR?</a:t>
            </a:r>
          </a:p>
          <a:p>
            <a:pPr marL="0" lvl="0" indent="0">
              <a:buSzPts val="1100"/>
            </a:pPr>
            <a:endParaRPr lang="en-US" dirty="0"/>
          </a:p>
        </p:txBody>
      </p:sp>
      <p:pic>
        <p:nvPicPr>
          <p:cNvPr id="6" name="Picture 3" descr="roc_full">
            <a:extLst>
              <a:ext uri="{FF2B5EF4-FFF2-40B4-BE49-F238E27FC236}">
                <a16:creationId xmlns:a16="http://schemas.microsoft.com/office/drawing/2014/main" id="{C6D0A71D-BAB3-8149-806C-44D0333A8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952" y="1011902"/>
            <a:ext cx="3827656" cy="2871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9640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ROC Curve Exercise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232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you create an ROC curve?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5319133" y="1088390"/>
            <a:ext cx="3566518" cy="28867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You need to be able to move a threshold, </a:t>
            </a:r>
            <a:r>
              <a:rPr lang="en-US" b="1" dirty="0"/>
              <a:t>t</a:t>
            </a:r>
            <a:r>
              <a:rPr lang="en-US" dirty="0"/>
              <a:t>, between what you the classifier calls + and -.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C163FB4-D48A-11D3-66EC-B7982683E1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8904151"/>
              </p:ext>
            </p:extLst>
          </p:nvPr>
        </p:nvGraphicFramePr>
        <p:xfrm>
          <a:off x="2178658" y="1088390"/>
          <a:ext cx="286028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007">
                  <a:extLst>
                    <a:ext uri="{9D8B030D-6E8A-4147-A177-3AD203B41FA5}">
                      <a16:colId xmlns:a16="http://schemas.microsoft.com/office/drawing/2014/main" val="3269146099"/>
                    </a:ext>
                  </a:extLst>
                </a:gridCol>
                <a:gridCol w="574053">
                  <a:extLst>
                    <a:ext uri="{9D8B030D-6E8A-4147-A177-3AD203B41FA5}">
                      <a16:colId xmlns:a16="http://schemas.microsoft.com/office/drawing/2014/main" val="2254424915"/>
                    </a:ext>
                  </a:extLst>
                </a:gridCol>
                <a:gridCol w="528885">
                  <a:extLst>
                    <a:ext uri="{9D8B030D-6E8A-4147-A177-3AD203B41FA5}">
                      <a16:colId xmlns:a16="http://schemas.microsoft.com/office/drawing/2014/main" val="3788671773"/>
                    </a:ext>
                  </a:extLst>
                </a:gridCol>
                <a:gridCol w="505378">
                  <a:extLst>
                    <a:ext uri="{9D8B030D-6E8A-4147-A177-3AD203B41FA5}">
                      <a16:colId xmlns:a16="http://schemas.microsoft.com/office/drawing/2014/main" val="2727354347"/>
                    </a:ext>
                  </a:extLst>
                </a:gridCol>
                <a:gridCol w="599964">
                  <a:extLst>
                    <a:ext uri="{9D8B030D-6E8A-4147-A177-3AD203B41FA5}">
                      <a16:colId xmlns:a16="http://schemas.microsoft.com/office/drawing/2014/main" val="2953229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Label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589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101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101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353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98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149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198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653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635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you create an ROC curve?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5319133" y="1088390"/>
            <a:ext cx="3566518" cy="28867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You need to be able to move a threshold, </a:t>
            </a:r>
            <a:r>
              <a:rPr lang="en-US" b="1" dirty="0"/>
              <a:t>t</a:t>
            </a:r>
            <a:r>
              <a:rPr lang="en-US" dirty="0"/>
              <a:t>, between what you the classifier calls + and -.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If t=0, (TPR, FPR)= (__,__)</a:t>
            </a:r>
          </a:p>
          <a:p>
            <a:pPr marL="0" lvl="0" indent="0">
              <a:buSzPts val="1100"/>
            </a:pPr>
            <a:r>
              <a:rPr lang="en-US" dirty="0"/>
              <a:t>If t=1, (TPR,FPR)=(__,__)</a:t>
            </a:r>
          </a:p>
          <a:p>
            <a:pPr marL="0" lvl="0" indent="0">
              <a:buSzPts val="1100"/>
            </a:pPr>
            <a:r>
              <a:rPr lang="en-US" dirty="0"/>
              <a:t>It t = -2, (TPR,FPR)=(__,__)</a:t>
            </a:r>
          </a:p>
          <a:p>
            <a:pPr marL="0" lvl="0" indent="0">
              <a:buSzPts val="1100"/>
            </a:pPr>
            <a:r>
              <a:rPr lang="en-US" dirty="0"/>
              <a:t>Plots with only 3 points don’t look great…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787CF33-9E65-0340-95D1-8B1256A2F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842239"/>
              </p:ext>
            </p:extLst>
          </p:nvPr>
        </p:nvGraphicFramePr>
        <p:xfrm>
          <a:off x="2178658" y="1088390"/>
          <a:ext cx="286028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2007">
                  <a:extLst>
                    <a:ext uri="{9D8B030D-6E8A-4147-A177-3AD203B41FA5}">
                      <a16:colId xmlns:a16="http://schemas.microsoft.com/office/drawing/2014/main" val="3269146099"/>
                    </a:ext>
                  </a:extLst>
                </a:gridCol>
                <a:gridCol w="574053">
                  <a:extLst>
                    <a:ext uri="{9D8B030D-6E8A-4147-A177-3AD203B41FA5}">
                      <a16:colId xmlns:a16="http://schemas.microsoft.com/office/drawing/2014/main" val="2254424915"/>
                    </a:ext>
                  </a:extLst>
                </a:gridCol>
                <a:gridCol w="528885">
                  <a:extLst>
                    <a:ext uri="{9D8B030D-6E8A-4147-A177-3AD203B41FA5}">
                      <a16:colId xmlns:a16="http://schemas.microsoft.com/office/drawing/2014/main" val="3788671773"/>
                    </a:ext>
                  </a:extLst>
                </a:gridCol>
                <a:gridCol w="505378">
                  <a:extLst>
                    <a:ext uri="{9D8B030D-6E8A-4147-A177-3AD203B41FA5}">
                      <a16:colId xmlns:a16="http://schemas.microsoft.com/office/drawing/2014/main" val="2727354347"/>
                    </a:ext>
                  </a:extLst>
                </a:gridCol>
                <a:gridCol w="599964">
                  <a:extLst>
                    <a:ext uri="{9D8B030D-6E8A-4147-A177-3AD203B41FA5}">
                      <a16:colId xmlns:a16="http://schemas.microsoft.com/office/drawing/2014/main" val="2953229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Label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589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101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101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353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98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149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198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653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76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03598-4B20-9148-91FB-185D7E9DB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classify data? You could use hand-tuned decision boundaries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B4170-400B-1E43-A3CD-D60E5031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3602050" cy="3751868"/>
          </a:xfrm>
        </p:spPr>
        <p:txBody>
          <a:bodyPr/>
          <a:lstStyle/>
          <a:p>
            <a:r>
              <a:rPr lang="en-US" dirty="0"/>
              <a:t>You did in 3D (HSV) </a:t>
            </a:r>
            <a:r>
              <a:rPr lang="en-US" dirty="0">
                <a:sym typeface="Wingdings" pitchFamily="2" charset="2"/>
              </a:rPr>
              <a:t>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if the decision boundaries were more complex? </a:t>
            </a:r>
          </a:p>
          <a:p>
            <a:endParaRPr lang="en-US" dirty="0"/>
          </a:p>
          <a:p>
            <a:r>
              <a:rPr lang="en-US" dirty="0"/>
              <a:t>What if the data had not 3, but 100 dimensions?</a:t>
            </a:r>
          </a:p>
          <a:p>
            <a:endParaRPr lang="en-US" dirty="0"/>
          </a:p>
          <a:p>
            <a:r>
              <a:rPr lang="en-US" dirty="0"/>
              <a:t>What if you had lots of labelled data you could train on?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6475CE6-E815-2648-9DEC-6283C32A77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095092"/>
              </p:ext>
            </p:extLst>
          </p:nvPr>
        </p:nvGraphicFramePr>
        <p:xfrm>
          <a:off x="6033407" y="990578"/>
          <a:ext cx="2877044" cy="1075436"/>
        </p:xfrm>
        <a:graphic>
          <a:graphicData uri="http://schemas.openxmlformats.org/drawingml/2006/table">
            <a:tbl>
              <a:tblPr/>
              <a:tblGrid>
                <a:gridCol w="719261">
                  <a:extLst>
                    <a:ext uri="{9D8B030D-6E8A-4147-A177-3AD203B41FA5}">
                      <a16:colId xmlns:a16="http://schemas.microsoft.com/office/drawing/2014/main" val="1634217446"/>
                    </a:ext>
                  </a:extLst>
                </a:gridCol>
                <a:gridCol w="719261">
                  <a:extLst>
                    <a:ext uri="{9D8B030D-6E8A-4147-A177-3AD203B41FA5}">
                      <a16:colId xmlns:a16="http://schemas.microsoft.com/office/drawing/2014/main" val="1045057581"/>
                    </a:ext>
                  </a:extLst>
                </a:gridCol>
                <a:gridCol w="719261">
                  <a:extLst>
                    <a:ext uri="{9D8B030D-6E8A-4147-A177-3AD203B41FA5}">
                      <a16:colId xmlns:a16="http://schemas.microsoft.com/office/drawing/2014/main" val="3650010747"/>
                    </a:ext>
                  </a:extLst>
                </a:gridCol>
                <a:gridCol w="719261">
                  <a:extLst>
                    <a:ext uri="{9D8B030D-6E8A-4147-A177-3AD203B41FA5}">
                      <a16:colId xmlns:a16="http://schemas.microsoft.com/office/drawing/2014/main" val="1730973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Fruit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Times New Roman" panose="02020603050405020304" pitchFamily="18" charset="0"/>
                        </a:rPr>
                        <a:t>H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Times New Roman" panose="02020603050405020304" pitchFamily="18" charset="0"/>
                        </a:rPr>
                        <a:t>S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Times New Roman" panose="02020603050405020304" pitchFamily="18" charset="0"/>
                        </a:rPr>
                        <a:t>V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063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Banana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(.1, .13)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(0.5, 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(0.7, 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313764"/>
                  </a:ext>
                </a:extLst>
              </a:tr>
              <a:tr h="221996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Apples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(0, .02) |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(0.3, 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(.1, .5)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917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Oranges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(.07, .1)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(0.5, 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(0.5, 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290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4842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Same data set with more points: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137478" y="1917244"/>
            <a:ext cx="3324748" cy="28867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600" dirty="0"/>
              <a:t>Interpret above: Data point 1 has label -, value -3.1 </a:t>
            </a:r>
          </a:p>
          <a:p>
            <a:pPr>
              <a:defRPr/>
            </a:pPr>
            <a:r>
              <a:rPr lang="en-US" sz="1600" dirty="0">
                <a:solidFill>
                  <a:srgbClr val="7030A0"/>
                </a:solidFill>
              </a:rPr>
              <a:t>If t == 0: TPR = ___, FPR = ___</a:t>
            </a:r>
          </a:p>
          <a:p>
            <a:pPr>
              <a:defRPr/>
            </a:pPr>
            <a:r>
              <a:rPr lang="en-US" sz="1600" dirty="0">
                <a:solidFill>
                  <a:srgbClr val="7030A0"/>
                </a:solidFill>
              </a:rPr>
              <a:t>		</a:t>
            </a:r>
          </a:p>
          <a:p>
            <a:pPr>
              <a:defRPr/>
            </a:pPr>
            <a:r>
              <a:rPr lang="en-US" sz="1600" dirty="0">
                <a:solidFill>
                  <a:srgbClr val="00B050"/>
                </a:solidFill>
              </a:rPr>
              <a:t>If t == 1: TPR = ___, FPR = ___</a:t>
            </a:r>
          </a:p>
          <a:p>
            <a:pPr>
              <a:defRPr/>
            </a:pPr>
            <a:r>
              <a:rPr lang="en-US" sz="1600" dirty="0"/>
              <a:t>		            </a:t>
            </a:r>
          </a:p>
          <a:p>
            <a:pPr>
              <a:defRPr/>
            </a:pPr>
            <a:r>
              <a:rPr lang="en-US" sz="1600" dirty="0"/>
              <a:t>Add more points, including extremes:</a:t>
            </a:r>
          </a:p>
          <a:p>
            <a:pPr>
              <a:defRPr/>
            </a:pPr>
            <a:r>
              <a:rPr lang="en-US" sz="1600" dirty="0"/>
              <a:t>t = -5 and t = 5.</a:t>
            </a:r>
          </a:p>
          <a:p>
            <a:pPr marL="0" lvl="0" indent="0">
              <a:buSzPts val="1100"/>
            </a:pPr>
            <a:endParaRPr lang="en-US" sz="1600" dirty="0"/>
          </a:p>
        </p:txBody>
      </p:sp>
      <p:cxnSp>
        <p:nvCxnSpPr>
          <p:cNvPr id="5" name="Straight Arrow Connector 7">
            <a:extLst>
              <a:ext uri="{FF2B5EF4-FFF2-40B4-BE49-F238E27FC236}">
                <a16:creationId xmlns:a16="http://schemas.microsoft.com/office/drawing/2014/main" id="{CDC37DAD-9FBC-7F42-B20E-024C739B699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9277" y="1269869"/>
            <a:ext cx="7467600" cy="1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Box 8">
            <a:extLst>
              <a:ext uri="{FF2B5EF4-FFF2-40B4-BE49-F238E27FC236}">
                <a16:creationId xmlns:a16="http://schemas.microsoft.com/office/drawing/2014/main" id="{8FD84965-21E0-4F40-8A38-1D4D1E066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7477" y="1346069"/>
            <a:ext cx="5864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Lucida Sans Typewriter" panose="020B0509030504030204" pitchFamily="49" charset="77"/>
              </a:rPr>
              <a:t>-3	-2	-1	0	1	2	3</a:t>
            </a: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B3A12CAD-4158-194B-9193-960F6464E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7477" y="812669"/>
            <a:ext cx="60420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Lucida Sans Typewriter" panose="020B0509030504030204" pitchFamily="49" charset="77"/>
              </a:rPr>
              <a:t>- - - +   - + - -  +  - ++  - ++  ++ +++ </a:t>
            </a:r>
          </a:p>
        </p:txBody>
      </p:sp>
      <p:sp>
        <p:nvSpPr>
          <p:cNvPr id="8" name="TextBox 26">
            <a:extLst>
              <a:ext uri="{FF2B5EF4-FFF2-40B4-BE49-F238E27FC236}">
                <a16:creationId xmlns:a16="http://schemas.microsoft.com/office/drawing/2014/main" id="{35622CC1-DB06-E646-A145-7BA9D4527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268" y="812669"/>
            <a:ext cx="8130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Label:</a:t>
            </a:r>
          </a:p>
        </p:txBody>
      </p:sp>
      <p:sp>
        <p:nvSpPr>
          <p:cNvPr id="9" name="TextBox 26">
            <a:extLst>
              <a:ext uri="{FF2B5EF4-FFF2-40B4-BE49-F238E27FC236}">
                <a16:creationId xmlns:a16="http://schemas.microsoft.com/office/drawing/2014/main" id="{1724E5C5-8BAA-B94F-893E-9D7B8FBE6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268" y="1303207"/>
            <a:ext cx="10438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Feature: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4450BE-2C53-7F43-99C5-F4FA804DB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9425" y="1706107"/>
            <a:ext cx="2743200" cy="26670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237588-3B81-8C4F-8AEF-4E0E278EC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525" y="4449307"/>
            <a:ext cx="176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False Pos Rate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F07C08-7FEA-1B44-B2BD-753916FBACA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4815319" y="2810213"/>
            <a:ext cx="1663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True Pos Rate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3DB328C-AB77-E841-88B4-9ED6090B505A}"/>
              </a:ext>
            </a:extLst>
          </p:cNvPr>
          <p:cNvSpPr/>
          <p:nvPr/>
        </p:nvSpPr>
        <p:spPr bwMode="auto">
          <a:xfrm>
            <a:off x="6529025" y="2315707"/>
            <a:ext cx="228600" cy="228600"/>
          </a:xfrm>
          <a:prstGeom prst="ellipse">
            <a:avLst/>
          </a:prstGeom>
          <a:solidFill>
            <a:srgbClr val="7030A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accent5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D57A404-957D-2842-95F7-AF08ADF4E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4225" y="2696707"/>
            <a:ext cx="228600" cy="2286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B050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C8560B9-DF8B-1446-B013-42702D6F8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3225" y="31539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7177C3D-4D16-DF43-8E52-0E8992A17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025" y="34587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A607AFF-9D12-AC44-807B-169E6601B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025" y="37635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87D0B56-163D-E642-90B3-AEEF5DA32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025" y="41445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113257E-104C-514C-97B0-0558385EE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9625" y="17823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5725D11-978C-144C-B177-B792300BC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8625" y="19347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42EF6FD-5048-584E-B50B-947F357BA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7625" y="20871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0589E7-6633-084B-ABA3-067A51739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4425" y="17061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69AE357-3D16-F74E-B5C0-E76851D19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5425" y="1587045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4" name="Google Shape;514;p54">
            <a:extLst>
              <a:ext uri="{FF2B5EF4-FFF2-40B4-BE49-F238E27FC236}">
                <a16:creationId xmlns:a16="http://schemas.microsoft.com/office/drawing/2014/main" id="{53BDA6E1-CF5C-46E1-869F-5E31812A23F5}"/>
              </a:ext>
            </a:extLst>
          </p:cNvPr>
          <p:cNvSpPr txBox="1">
            <a:spLocks/>
          </p:cNvSpPr>
          <p:nvPr/>
        </p:nvSpPr>
        <p:spPr>
          <a:xfrm>
            <a:off x="3660149" y="2376032"/>
            <a:ext cx="659076" cy="670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lang="en-US" sz="1600" dirty="0">
                <a:solidFill>
                  <a:srgbClr val="7030A0"/>
                </a:solidFill>
              </a:rPr>
              <a:t>9/12</a:t>
            </a:r>
          </a:p>
        </p:txBody>
      </p:sp>
      <p:sp>
        <p:nvSpPr>
          <p:cNvPr id="25" name="Google Shape;514;p54">
            <a:extLst>
              <a:ext uri="{FF2B5EF4-FFF2-40B4-BE49-F238E27FC236}">
                <a16:creationId xmlns:a16="http://schemas.microsoft.com/office/drawing/2014/main" id="{25876717-0EAE-4F40-93BC-54C0AD2354D7}"/>
              </a:ext>
            </a:extLst>
          </p:cNvPr>
          <p:cNvSpPr txBox="1">
            <a:spLocks/>
          </p:cNvSpPr>
          <p:nvPr/>
        </p:nvSpPr>
        <p:spPr>
          <a:xfrm>
            <a:off x="4824777" y="2376032"/>
            <a:ext cx="696868" cy="412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lang="en-US" sz="1600" dirty="0">
                <a:solidFill>
                  <a:srgbClr val="7030A0"/>
                </a:solidFill>
              </a:rPr>
              <a:t>2/8</a:t>
            </a:r>
          </a:p>
        </p:txBody>
      </p:sp>
      <p:sp>
        <p:nvSpPr>
          <p:cNvPr id="26" name="Google Shape;514;p54">
            <a:extLst>
              <a:ext uri="{FF2B5EF4-FFF2-40B4-BE49-F238E27FC236}">
                <a16:creationId xmlns:a16="http://schemas.microsoft.com/office/drawing/2014/main" id="{5FA66082-D390-4820-AFAE-3F586CB5BDEB}"/>
              </a:ext>
            </a:extLst>
          </p:cNvPr>
          <p:cNvSpPr txBox="1">
            <a:spLocks/>
          </p:cNvSpPr>
          <p:nvPr/>
        </p:nvSpPr>
        <p:spPr>
          <a:xfrm>
            <a:off x="3659859" y="3017285"/>
            <a:ext cx="659076" cy="670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lang="en-US" sz="1600" dirty="0">
                <a:solidFill>
                  <a:srgbClr val="00B050"/>
                </a:solidFill>
              </a:rPr>
              <a:t>7/12</a:t>
            </a:r>
          </a:p>
        </p:txBody>
      </p:sp>
      <p:sp>
        <p:nvSpPr>
          <p:cNvPr id="27" name="Google Shape;514;p54">
            <a:extLst>
              <a:ext uri="{FF2B5EF4-FFF2-40B4-BE49-F238E27FC236}">
                <a16:creationId xmlns:a16="http://schemas.microsoft.com/office/drawing/2014/main" id="{EA28F049-B785-45DB-A1A0-DFC4CA3A475F}"/>
              </a:ext>
            </a:extLst>
          </p:cNvPr>
          <p:cNvSpPr txBox="1">
            <a:spLocks/>
          </p:cNvSpPr>
          <p:nvPr/>
        </p:nvSpPr>
        <p:spPr>
          <a:xfrm>
            <a:off x="4800872" y="3041146"/>
            <a:ext cx="696868" cy="412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lang="en-US" sz="1600" dirty="0">
                <a:solidFill>
                  <a:srgbClr val="00B050"/>
                </a:solidFill>
              </a:rPr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66051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you create an ROC curve if you have </a:t>
            </a:r>
            <a:r>
              <a:rPr lang="en-US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than one</a:t>
            </a: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feature?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5319133" y="1088390"/>
            <a:ext cx="3566518" cy="28867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Some classifiers </a:t>
            </a:r>
            <a:r>
              <a:rPr lang="en-US" b="1" dirty="0"/>
              <a:t>output </a:t>
            </a:r>
            <a:r>
              <a:rPr lang="en-US" dirty="0"/>
              <a:t>a single value that you can use: </a:t>
            </a:r>
          </a:p>
          <a:p>
            <a:pPr marL="0" lvl="0" indent="0">
              <a:buSzPts val="1100"/>
            </a:pPr>
            <a:r>
              <a:rPr lang="en-US" dirty="0"/>
              <a:t>SVMs do.</a:t>
            </a:r>
          </a:p>
          <a:p>
            <a:pPr marL="0" lvl="0" indent="0">
              <a:buSzPts val="1100"/>
            </a:pPr>
            <a:r>
              <a:rPr lang="en-US" dirty="0"/>
              <a:t>Neural nets do.</a:t>
            </a:r>
          </a:p>
          <a:p>
            <a:pPr marL="0" indent="0">
              <a:buSzPts val="1100"/>
            </a:pPr>
            <a:r>
              <a:rPr lang="en-US" dirty="0"/>
              <a:t>Nearest neighbor doesn't.</a:t>
            </a:r>
          </a:p>
          <a:p>
            <a:pPr marL="0" lvl="0" indent="0">
              <a:buSzPts val="1100"/>
            </a:pPr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787CF33-9E65-0340-95D1-8B1256A2F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852186"/>
              </p:ext>
            </p:extLst>
          </p:nvPr>
        </p:nvGraphicFramePr>
        <p:xfrm>
          <a:off x="2126326" y="1088390"/>
          <a:ext cx="2713836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967">
                  <a:extLst>
                    <a:ext uri="{9D8B030D-6E8A-4147-A177-3AD203B41FA5}">
                      <a16:colId xmlns:a16="http://schemas.microsoft.com/office/drawing/2014/main" val="3269146099"/>
                    </a:ext>
                  </a:extLst>
                </a:gridCol>
                <a:gridCol w="613317">
                  <a:extLst>
                    <a:ext uri="{9D8B030D-6E8A-4147-A177-3AD203B41FA5}">
                      <a16:colId xmlns:a16="http://schemas.microsoft.com/office/drawing/2014/main" val="2254424915"/>
                    </a:ext>
                  </a:extLst>
                </a:gridCol>
                <a:gridCol w="501805">
                  <a:extLst>
                    <a:ext uri="{9D8B030D-6E8A-4147-A177-3AD203B41FA5}">
                      <a16:colId xmlns:a16="http://schemas.microsoft.com/office/drawing/2014/main" val="3788671773"/>
                    </a:ext>
                  </a:extLst>
                </a:gridCol>
                <a:gridCol w="479502">
                  <a:extLst>
                    <a:ext uri="{9D8B030D-6E8A-4147-A177-3AD203B41FA5}">
                      <a16:colId xmlns:a16="http://schemas.microsoft.com/office/drawing/2014/main" val="2727354347"/>
                    </a:ext>
                  </a:extLst>
                </a:gridCol>
                <a:gridCol w="569245">
                  <a:extLst>
                    <a:ext uri="{9D8B030D-6E8A-4147-A177-3AD203B41FA5}">
                      <a16:colId xmlns:a16="http://schemas.microsoft.com/office/drawing/2014/main" val="2953229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Cls</a:t>
                      </a:r>
                      <a:r>
                        <a:rPr lang="en-US" dirty="0"/>
                        <a:t>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589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101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101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353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98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149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198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653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1160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Multiclass Confusion Matrix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711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Multiclass Confusion Matrices use TP, FP too. </a:t>
            </a:r>
            <a:br>
              <a:rPr lang="en-US" dirty="0"/>
            </a:br>
            <a:r>
              <a:rPr lang="en-US" dirty="0"/>
              <a:t>You can find recall and precision for each class. 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318657" y="3469821"/>
            <a:ext cx="6566993" cy="12543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Beach recall: 169/(169+0+2+3+12+14)=84.5%</a:t>
            </a:r>
          </a:p>
          <a:p>
            <a:pPr marL="0" lvl="0" indent="0">
              <a:buSzPts val="1100"/>
            </a:pPr>
            <a:r>
              <a:rPr lang="en-US" dirty="0"/>
              <a:t>Note confusion between mountain and urban classes due to features (similar colors and spatial layout)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609DB54-5E9F-5344-B9F2-3677006E91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350738"/>
              </p:ext>
            </p:extLst>
          </p:nvPr>
        </p:nvGraphicFramePr>
        <p:xfrm>
          <a:off x="2666546" y="1461159"/>
          <a:ext cx="3209018" cy="1714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5029200" imgH="2501900" progId="Excel.Sheet.8">
                  <p:embed/>
                </p:oleObj>
              </mc:Choice>
              <mc:Fallback>
                <p:oleObj name="Worksheet" r:id="rId3" imgW="5029200" imgH="2501900" progId="Excel.Sheet.8">
                  <p:embed/>
                  <p:pic>
                    <p:nvPicPr>
                      <p:cNvPr id="38915" name="Object 4">
                        <a:extLst>
                          <a:ext uri="{FF2B5EF4-FFF2-40B4-BE49-F238E27FC236}">
                            <a16:creationId xmlns:a16="http://schemas.microsoft.com/office/drawing/2014/main" id="{036D8778-AA51-A04A-823D-4ACFB73DD5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6546" y="1461159"/>
                        <a:ext cx="3209018" cy="1714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5">
            <a:extLst>
              <a:ext uri="{FF2B5EF4-FFF2-40B4-BE49-F238E27FC236}">
                <a16:creationId xmlns:a16="http://schemas.microsoft.com/office/drawing/2014/main" id="{0ABDF0BF-C7EC-D248-B035-79F50389D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8586" y="1003959"/>
            <a:ext cx="1404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Detected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35C26239-C61F-A240-A2DB-8A2CD40ADAF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032340" y="2090036"/>
            <a:ext cx="811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10380486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87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03598-4B20-9148-91FB-185D7E9DB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Learning is a big field: where will we focus?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B4170-400B-1E43-A3CD-D60E5031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1559" y="1341332"/>
            <a:ext cx="769688" cy="400079"/>
          </a:xfrm>
          <a:noFill/>
          <a:ln w="28575">
            <a:solidFill>
              <a:srgbClr val="7F1416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>
                <a:latin typeface="Arial"/>
                <a:cs typeface="Arial"/>
              </a:rPr>
              <a:t>ML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96144F-5353-5545-A289-7F98D9971239}"/>
              </a:ext>
            </a:extLst>
          </p:cNvPr>
          <p:cNvSpPr txBox="1"/>
          <p:nvPr/>
        </p:nvSpPr>
        <p:spPr>
          <a:xfrm>
            <a:off x="2383971" y="2048530"/>
            <a:ext cx="1338944" cy="523220"/>
          </a:xfrm>
          <a:prstGeom prst="rect">
            <a:avLst/>
          </a:prstGeom>
          <a:noFill/>
          <a:ln w="28575">
            <a:solidFill>
              <a:srgbClr val="7F141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Unsupervised</a:t>
            </a:r>
          </a:p>
          <a:p>
            <a:pPr algn="ctr"/>
            <a:r>
              <a:rPr lang="en-US" dirty="0"/>
              <a:t>(clustering)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F784CE-38EB-5349-8266-662B3F3C9647}"/>
              </a:ext>
            </a:extLst>
          </p:cNvPr>
          <p:cNvSpPr txBox="1"/>
          <p:nvPr/>
        </p:nvSpPr>
        <p:spPr>
          <a:xfrm>
            <a:off x="5026478" y="2048530"/>
            <a:ext cx="1338944" cy="523220"/>
          </a:xfrm>
          <a:prstGeom prst="rect">
            <a:avLst/>
          </a:prstGeom>
          <a:noFill/>
          <a:ln w="28575">
            <a:solidFill>
              <a:srgbClr val="7F141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Supervised</a:t>
            </a:r>
          </a:p>
          <a:p>
            <a:pPr algn="ctr"/>
            <a:r>
              <a:rPr lang="en-US" dirty="0"/>
              <a:t>(labels)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0C2DCA1-2EFA-1F4C-9723-593CC45B0072}"/>
              </a:ext>
            </a:extLst>
          </p:cNvPr>
          <p:cNvCxnSpPr>
            <a:stCxn id="3" idx="2"/>
            <a:endCxn id="8" idx="0"/>
          </p:cNvCxnSpPr>
          <p:nvPr/>
        </p:nvCxnSpPr>
        <p:spPr>
          <a:xfrm flipH="1">
            <a:off x="3053443" y="1741411"/>
            <a:ext cx="1362960" cy="307119"/>
          </a:xfrm>
          <a:prstGeom prst="straightConnector1">
            <a:avLst/>
          </a:prstGeom>
          <a:ln w="28575">
            <a:solidFill>
              <a:srgbClr val="7F141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5C245A6-13D0-6441-9012-4A282A2315D1}"/>
              </a:ext>
            </a:extLst>
          </p:cNvPr>
          <p:cNvCxnSpPr>
            <a:cxnSpLocks/>
            <a:stCxn id="3" idx="2"/>
            <a:endCxn id="9" idx="0"/>
          </p:cNvCxnSpPr>
          <p:nvPr/>
        </p:nvCxnSpPr>
        <p:spPr>
          <a:xfrm>
            <a:off x="4416403" y="1741411"/>
            <a:ext cx="1279547" cy="307119"/>
          </a:xfrm>
          <a:prstGeom prst="straightConnector1">
            <a:avLst/>
          </a:prstGeom>
          <a:ln w="28575">
            <a:solidFill>
              <a:srgbClr val="7F141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60E12F-B9A5-2249-A1E8-2FAEF3DF0BCE}"/>
              </a:ext>
            </a:extLst>
          </p:cNvPr>
          <p:cNvCxnSpPr>
            <a:cxnSpLocks/>
            <a:stCxn id="9" idx="2"/>
            <a:endCxn id="17" idx="0"/>
          </p:cNvCxnSpPr>
          <p:nvPr/>
        </p:nvCxnSpPr>
        <p:spPr>
          <a:xfrm>
            <a:off x="5695950" y="2571750"/>
            <a:ext cx="1035268" cy="618017"/>
          </a:xfrm>
          <a:prstGeom prst="straightConnector1">
            <a:avLst/>
          </a:prstGeom>
          <a:ln w="28575">
            <a:solidFill>
              <a:srgbClr val="7F141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EF99961-0E5D-A947-86DD-021AE3098219}"/>
              </a:ext>
            </a:extLst>
          </p:cNvPr>
          <p:cNvSpPr txBox="1"/>
          <p:nvPr/>
        </p:nvSpPr>
        <p:spPr>
          <a:xfrm>
            <a:off x="4031559" y="3189767"/>
            <a:ext cx="1664391" cy="523220"/>
          </a:xfrm>
          <a:prstGeom prst="rect">
            <a:avLst/>
          </a:prstGeom>
          <a:noFill/>
          <a:ln w="28575">
            <a:solidFill>
              <a:srgbClr val="7F141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Regression</a:t>
            </a:r>
          </a:p>
          <a:p>
            <a:pPr algn="ctr"/>
            <a:r>
              <a:rPr lang="en-US" dirty="0"/>
              <a:t>(predict number)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6147FBC-A026-7D48-B576-EFA032AF157A}"/>
              </a:ext>
            </a:extLst>
          </p:cNvPr>
          <p:cNvSpPr txBox="1"/>
          <p:nvPr/>
        </p:nvSpPr>
        <p:spPr>
          <a:xfrm>
            <a:off x="6061746" y="3189767"/>
            <a:ext cx="1338944" cy="523220"/>
          </a:xfrm>
          <a:prstGeom prst="rect">
            <a:avLst/>
          </a:prstGeom>
          <a:noFill/>
          <a:ln w="28575">
            <a:solidFill>
              <a:srgbClr val="7F141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Classification</a:t>
            </a:r>
          </a:p>
          <a:p>
            <a:pPr algn="ctr"/>
            <a:r>
              <a:rPr lang="en-US" dirty="0"/>
              <a:t>(predict label) 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B711F6D-A4A6-5C45-942D-5ED6E9CDD445}"/>
              </a:ext>
            </a:extLst>
          </p:cNvPr>
          <p:cNvCxnSpPr>
            <a:cxnSpLocks/>
            <a:stCxn id="9" idx="2"/>
            <a:endCxn id="16" idx="0"/>
          </p:cNvCxnSpPr>
          <p:nvPr/>
        </p:nvCxnSpPr>
        <p:spPr>
          <a:xfrm flipH="1">
            <a:off x="4863755" y="2571750"/>
            <a:ext cx="832195" cy="618017"/>
          </a:xfrm>
          <a:prstGeom prst="straightConnector1">
            <a:avLst/>
          </a:prstGeom>
          <a:ln w="28575">
            <a:solidFill>
              <a:srgbClr val="7F141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649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Nearest Neighbor Classifier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36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Nearest neighbor is a simple, non-parametric classifier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899" y="874927"/>
            <a:ext cx="4212588" cy="25217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600" dirty="0"/>
              <a:t>Non-parametric?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dirty="0"/>
              <a:t>Assume we have a feature vector for each image (2D shown to right)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dirty="0"/>
              <a:t>Calculate distance from </a:t>
            </a:r>
            <a:r>
              <a:rPr lang="en-US" sz="1600" i="1" dirty="0"/>
              <a:t>new test sample</a:t>
            </a:r>
            <a:r>
              <a:rPr lang="en-US" sz="1600" dirty="0"/>
              <a:t> to </a:t>
            </a:r>
            <a:r>
              <a:rPr lang="en-US" sz="1600" i="1" dirty="0"/>
              <a:t>each labeled training sample</a:t>
            </a:r>
            <a:r>
              <a:rPr lang="en-US" sz="1600" dirty="0"/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dirty="0"/>
              <a:t>Assign label as closest training sample (</a:t>
            </a:r>
            <a:r>
              <a:rPr lang="en-US" sz="1600" dirty="0" err="1"/>
              <a:t>argmin</a:t>
            </a:r>
            <a:r>
              <a:rPr lang="en-US" sz="1600" dirty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dirty="0"/>
              <a:t>Generalize by assigning the same label as the majority of the </a:t>
            </a:r>
            <a:r>
              <a:rPr lang="en-US" sz="1600" i="1" dirty="0"/>
              <a:t>k</a:t>
            </a:r>
            <a:r>
              <a:rPr lang="en-US" sz="1600" dirty="0"/>
              <a:t> nearest neighbors.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600" dirty="0"/>
          </a:p>
        </p:txBody>
      </p:sp>
      <p:grpSp>
        <p:nvGrpSpPr>
          <p:cNvPr id="5" name="Group 29">
            <a:extLst>
              <a:ext uri="{FF2B5EF4-FFF2-40B4-BE49-F238E27FC236}">
                <a16:creationId xmlns:a16="http://schemas.microsoft.com/office/drawing/2014/main" id="{E4B39970-4BB2-CC49-813D-CEF68EEBDE43}"/>
              </a:ext>
            </a:extLst>
          </p:cNvPr>
          <p:cNvGrpSpPr>
            <a:grpSpLocks/>
          </p:cNvGrpSpPr>
          <p:nvPr/>
        </p:nvGrpSpPr>
        <p:grpSpPr bwMode="auto">
          <a:xfrm>
            <a:off x="7040735" y="1376834"/>
            <a:ext cx="1515336" cy="1020985"/>
            <a:chOff x="3081" y="2155"/>
            <a:chExt cx="1655" cy="1191"/>
          </a:xfrm>
        </p:grpSpPr>
        <p:grpSp>
          <p:nvGrpSpPr>
            <p:cNvPr id="6" name="Group 30">
              <a:extLst>
                <a:ext uri="{FF2B5EF4-FFF2-40B4-BE49-F238E27FC236}">
                  <a16:creationId xmlns:a16="http://schemas.microsoft.com/office/drawing/2014/main" id="{82F73C0E-0297-9541-B64C-70244D165D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6" name="Oval 31">
                <a:extLst>
                  <a:ext uri="{FF2B5EF4-FFF2-40B4-BE49-F238E27FC236}">
                    <a16:creationId xmlns:a16="http://schemas.microsoft.com/office/drawing/2014/main" id="{730F62FC-C8C5-BF42-8517-9514219DFC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7" name="Line 32">
                <a:extLst>
                  <a:ext uri="{FF2B5EF4-FFF2-40B4-BE49-F238E27FC236}">
                    <a16:creationId xmlns:a16="http://schemas.microsoft.com/office/drawing/2014/main" id="{CFE92B56-E95F-6648-8E6C-9C22A7AA16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33">
                <a:extLst>
                  <a:ext uri="{FF2B5EF4-FFF2-40B4-BE49-F238E27FC236}">
                    <a16:creationId xmlns:a16="http://schemas.microsoft.com/office/drawing/2014/main" id="{E76B3584-98A8-194E-B183-773E9B3534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34">
                <a:extLst>
                  <a:ext uri="{FF2B5EF4-FFF2-40B4-BE49-F238E27FC236}">
                    <a16:creationId xmlns:a16="http://schemas.microsoft.com/office/drawing/2014/main" id="{466EF18F-A242-1D4D-9A67-673E864996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Line 35">
                <a:extLst>
                  <a:ext uri="{FF2B5EF4-FFF2-40B4-BE49-F238E27FC236}">
                    <a16:creationId xmlns:a16="http://schemas.microsoft.com/office/drawing/2014/main" id="{8E3C26C7-FE0A-9344-9581-6369ED97B8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Line 36">
                <a:extLst>
                  <a:ext uri="{FF2B5EF4-FFF2-40B4-BE49-F238E27FC236}">
                    <a16:creationId xmlns:a16="http://schemas.microsoft.com/office/drawing/2014/main" id="{3254F7E6-9FC7-1742-A6C8-61BAB5ECF7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37">
                <a:extLst>
                  <a:ext uri="{FF2B5EF4-FFF2-40B4-BE49-F238E27FC236}">
                    <a16:creationId xmlns:a16="http://schemas.microsoft.com/office/drawing/2014/main" id="{365D6326-0328-7447-A386-E9CAB76756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38">
                <a:extLst>
                  <a:ext uri="{FF2B5EF4-FFF2-40B4-BE49-F238E27FC236}">
                    <a16:creationId xmlns:a16="http://schemas.microsoft.com/office/drawing/2014/main" id="{998279A5-5CFF-1245-9B26-90E3841B68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Line 39">
                <a:extLst>
                  <a:ext uri="{FF2B5EF4-FFF2-40B4-BE49-F238E27FC236}">
                    <a16:creationId xmlns:a16="http://schemas.microsoft.com/office/drawing/2014/main" id="{45E02980-79C5-D540-A03B-9F5D7FB782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0">
              <a:extLst>
                <a:ext uri="{FF2B5EF4-FFF2-40B4-BE49-F238E27FC236}">
                  <a16:creationId xmlns:a16="http://schemas.microsoft.com/office/drawing/2014/main" id="{DF5C63EB-9A60-7E43-8189-B49B0523E6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" name="Line 41">
                <a:extLst>
                  <a:ext uri="{FF2B5EF4-FFF2-40B4-BE49-F238E27FC236}">
                    <a16:creationId xmlns:a16="http://schemas.microsoft.com/office/drawing/2014/main" id="{724C5BB5-FB78-9A43-9ED3-D1241440CC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42">
                <a:extLst>
                  <a:ext uri="{FF2B5EF4-FFF2-40B4-BE49-F238E27FC236}">
                    <a16:creationId xmlns:a16="http://schemas.microsoft.com/office/drawing/2014/main" id="{4985CEDD-4869-8447-88CF-BC406C2F78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43">
                <a:extLst>
                  <a:ext uri="{FF2B5EF4-FFF2-40B4-BE49-F238E27FC236}">
                    <a16:creationId xmlns:a16="http://schemas.microsoft.com/office/drawing/2014/main" id="{6C922F4B-E85C-8D4D-9912-DB86B50234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44">
                <a:extLst>
                  <a:ext uri="{FF2B5EF4-FFF2-40B4-BE49-F238E27FC236}">
                    <a16:creationId xmlns:a16="http://schemas.microsoft.com/office/drawing/2014/main" id="{EF06DA3F-588A-AB48-A495-7A169145BA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5" name="Line 45">
                <a:extLst>
                  <a:ext uri="{FF2B5EF4-FFF2-40B4-BE49-F238E27FC236}">
                    <a16:creationId xmlns:a16="http://schemas.microsoft.com/office/drawing/2014/main" id="{42010BC7-7CA3-544E-A2D9-E18726697D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46">
              <a:extLst>
                <a:ext uri="{FF2B5EF4-FFF2-40B4-BE49-F238E27FC236}">
                  <a16:creationId xmlns:a16="http://schemas.microsoft.com/office/drawing/2014/main" id="{F21CE94E-8CFC-4D4A-B08A-1FBC6DAF35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16" name="Line 47">
                <a:extLst>
                  <a:ext uri="{FF2B5EF4-FFF2-40B4-BE49-F238E27FC236}">
                    <a16:creationId xmlns:a16="http://schemas.microsoft.com/office/drawing/2014/main" id="{FCB60E7C-2469-0C4C-971C-8D22135C90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48">
                <a:extLst>
                  <a:ext uri="{FF2B5EF4-FFF2-40B4-BE49-F238E27FC236}">
                    <a16:creationId xmlns:a16="http://schemas.microsoft.com/office/drawing/2014/main" id="{2DFFF911-2535-FC49-9C1D-656F681A1D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49">
                <a:extLst>
                  <a:ext uri="{FF2B5EF4-FFF2-40B4-BE49-F238E27FC236}">
                    <a16:creationId xmlns:a16="http://schemas.microsoft.com/office/drawing/2014/main" id="{90613B9C-CEA4-D942-A8A9-A712C0D582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50">
                <a:extLst>
                  <a:ext uri="{FF2B5EF4-FFF2-40B4-BE49-F238E27FC236}">
                    <a16:creationId xmlns:a16="http://schemas.microsoft.com/office/drawing/2014/main" id="{98B7E511-9A0A-EC42-8E8D-F744FC58EF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51">
                <a:extLst>
                  <a:ext uri="{FF2B5EF4-FFF2-40B4-BE49-F238E27FC236}">
                    <a16:creationId xmlns:a16="http://schemas.microsoft.com/office/drawing/2014/main" id="{CA846258-4B61-2946-9C59-5A9394F24D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52">
              <a:extLst>
                <a:ext uri="{FF2B5EF4-FFF2-40B4-BE49-F238E27FC236}">
                  <a16:creationId xmlns:a16="http://schemas.microsoft.com/office/drawing/2014/main" id="{481B33A0-BAC0-1F48-8A23-F6374F9162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10" name="Line 53">
                <a:extLst>
                  <a:ext uri="{FF2B5EF4-FFF2-40B4-BE49-F238E27FC236}">
                    <a16:creationId xmlns:a16="http://schemas.microsoft.com/office/drawing/2014/main" id="{A4AFCA66-1588-2544-9DC4-F5CC202D70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Line 54">
                <a:extLst>
                  <a:ext uri="{FF2B5EF4-FFF2-40B4-BE49-F238E27FC236}">
                    <a16:creationId xmlns:a16="http://schemas.microsoft.com/office/drawing/2014/main" id="{D613C702-C73A-BE4B-AF4A-283DC80658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55">
                <a:extLst>
                  <a:ext uri="{FF2B5EF4-FFF2-40B4-BE49-F238E27FC236}">
                    <a16:creationId xmlns:a16="http://schemas.microsoft.com/office/drawing/2014/main" id="{AB78E69E-A51A-4B4F-8271-4EAC8FAE0D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56">
                <a:extLst>
                  <a:ext uri="{FF2B5EF4-FFF2-40B4-BE49-F238E27FC236}">
                    <a16:creationId xmlns:a16="http://schemas.microsoft.com/office/drawing/2014/main" id="{91A33FBC-FEDC-324B-A499-9196DCD970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57">
                <a:extLst>
                  <a:ext uri="{FF2B5EF4-FFF2-40B4-BE49-F238E27FC236}">
                    <a16:creationId xmlns:a16="http://schemas.microsoft.com/office/drawing/2014/main" id="{8B3630F2-BCC4-CB40-8E3A-5F623CDE98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58">
                <a:extLst>
                  <a:ext uri="{FF2B5EF4-FFF2-40B4-BE49-F238E27FC236}">
                    <a16:creationId xmlns:a16="http://schemas.microsoft.com/office/drawing/2014/main" id="{E8E99C20-A752-CC48-BC9E-E5F50F392D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5" name="Line 59">
            <a:extLst>
              <a:ext uri="{FF2B5EF4-FFF2-40B4-BE49-F238E27FC236}">
                <a16:creationId xmlns:a16="http://schemas.microsoft.com/office/drawing/2014/main" id="{0ABA071A-4986-2B49-B79A-7BE5F0CCFC3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10535" y="1369540"/>
            <a:ext cx="1002" cy="1333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0">
            <a:extLst>
              <a:ext uri="{FF2B5EF4-FFF2-40B4-BE49-F238E27FC236}">
                <a16:creationId xmlns:a16="http://schemas.microsoft.com/office/drawing/2014/main" id="{63CE4854-E67C-D442-A301-02C2D546457C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7436462" y="1977360"/>
            <a:ext cx="921" cy="142419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" name="Group 61">
            <a:extLst>
              <a:ext uri="{FF2B5EF4-FFF2-40B4-BE49-F238E27FC236}">
                <a16:creationId xmlns:a16="http://schemas.microsoft.com/office/drawing/2014/main" id="{40F362AD-5DE2-BE4C-A147-DE0CE9C08A19}"/>
              </a:ext>
            </a:extLst>
          </p:cNvPr>
          <p:cNvGrpSpPr>
            <a:grpSpLocks/>
          </p:cNvGrpSpPr>
          <p:nvPr/>
        </p:nvGrpSpPr>
        <p:grpSpPr bwMode="auto">
          <a:xfrm>
            <a:off x="7016923" y="1375283"/>
            <a:ext cx="1585443" cy="1049524"/>
            <a:chOff x="3837" y="2368"/>
            <a:chExt cx="1731" cy="1224"/>
          </a:xfrm>
        </p:grpSpPr>
        <p:grpSp>
          <p:nvGrpSpPr>
            <p:cNvPr id="38" name="Group 62">
              <a:extLst>
                <a:ext uri="{FF2B5EF4-FFF2-40B4-BE49-F238E27FC236}">
                  <a16:creationId xmlns:a16="http://schemas.microsoft.com/office/drawing/2014/main" id="{42B1F4E9-F2A4-934F-83A5-D59BAFEFEF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51" name="Oval 63">
                <a:extLst>
                  <a:ext uri="{FF2B5EF4-FFF2-40B4-BE49-F238E27FC236}">
                    <a16:creationId xmlns:a16="http://schemas.microsoft.com/office/drawing/2014/main" id="{0693F58B-0FFF-0346-AFA4-57FB17CB8D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2" name="Oval 64">
                <a:extLst>
                  <a:ext uri="{FF2B5EF4-FFF2-40B4-BE49-F238E27FC236}">
                    <a16:creationId xmlns:a16="http://schemas.microsoft.com/office/drawing/2014/main" id="{7D159D00-5F82-AB48-8F7C-E828781664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3" name="Oval 65">
                <a:extLst>
                  <a:ext uri="{FF2B5EF4-FFF2-40B4-BE49-F238E27FC236}">
                    <a16:creationId xmlns:a16="http://schemas.microsoft.com/office/drawing/2014/main" id="{95FF9509-1CDB-344C-9E40-A8CBB67E52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4" name="Oval 66">
                <a:extLst>
                  <a:ext uri="{FF2B5EF4-FFF2-40B4-BE49-F238E27FC236}">
                    <a16:creationId xmlns:a16="http://schemas.microsoft.com/office/drawing/2014/main" id="{35001C6F-0301-0A40-BDA6-3E1711A918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5" name="Oval 67">
                <a:extLst>
                  <a:ext uri="{FF2B5EF4-FFF2-40B4-BE49-F238E27FC236}">
                    <a16:creationId xmlns:a16="http://schemas.microsoft.com/office/drawing/2014/main" id="{CA1214BA-37EE-9C4F-8DCA-244870E998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6" name="Oval 68">
                <a:extLst>
                  <a:ext uri="{FF2B5EF4-FFF2-40B4-BE49-F238E27FC236}">
                    <a16:creationId xmlns:a16="http://schemas.microsoft.com/office/drawing/2014/main" id="{6B82D37C-2A34-CE43-873B-0973CE1582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7" name="Oval 69">
                <a:extLst>
                  <a:ext uri="{FF2B5EF4-FFF2-40B4-BE49-F238E27FC236}">
                    <a16:creationId xmlns:a16="http://schemas.microsoft.com/office/drawing/2014/main" id="{DE008FC8-5FDB-6F43-BD18-11200D6EF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8" name="Oval 70">
                <a:extLst>
                  <a:ext uri="{FF2B5EF4-FFF2-40B4-BE49-F238E27FC236}">
                    <a16:creationId xmlns:a16="http://schemas.microsoft.com/office/drawing/2014/main" id="{248C9618-4DF7-7C46-BB6D-FB41C4009B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9" name="Oval 71">
                <a:extLst>
                  <a:ext uri="{FF2B5EF4-FFF2-40B4-BE49-F238E27FC236}">
                    <a16:creationId xmlns:a16="http://schemas.microsoft.com/office/drawing/2014/main" id="{69DFDBB9-AA65-2B45-BD35-47793B4F15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0" name="Oval 72">
                <a:extLst>
                  <a:ext uri="{FF2B5EF4-FFF2-40B4-BE49-F238E27FC236}">
                    <a16:creationId xmlns:a16="http://schemas.microsoft.com/office/drawing/2014/main" id="{3363A331-F004-254E-8B43-0D1D8F0972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1" name="Oval 73">
                <a:extLst>
                  <a:ext uri="{FF2B5EF4-FFF2-40B4-BE49-F238E27FC236}">
                    <a16:creationId xmlns:a16="http://schemas.microsoft.com/office/drawing/2014/main" id="{BABFB950-8FCF-964C-BE22-779730D023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2" name="Oval 74">
                <a:extLst>
                  <a:ext uri="{FF2B5EF4-FFF2-40B4-BE49-F238E27FC236}">
                    <a16:creationId xmlns:a16="http://schemas.microsoft.com/office/drawing/2014/main" id="{08932CF3-5458-324D-97E6-FAE49D7560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" name="Oval 75">
                <a:extLst>
                  <a:ext uri="{FF2B5EF4-FFF2-40B4-BE49-F238E27FC236}">
                    <a16:creationId xmlns:a16="http://schemas.microsoft.com/office/drawing/2014/main" id="{B8BCEDBB-8BDB-FB4C-B7AE-B203839814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39" name="Group 76">
              <a:extLst>
                <a:ext uri="{FF2B5EF4-FFF2-40B4-BE49-F238E27FC236}">
                  <a16:creationId xmlns:a16="http://schemas.microsoft.com/office/drawing/2014/main" id="{E69E7617-B5B0-6D48-B396-FFE2D34F1F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40" name="Oval 77">
                <a:extLst>
                  <a:ext uri="{FF2B5EF4-FFF2-40B4-BE49-F238E27FC236}">
                    <a16:creationId xmlns:a16="http://schemas.microsoft.com/office/drawing/2014/main" id="{5E886643-4BBD-A147-9A27-A69BC44D28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1" name="Oval 78">
                <a:extLst>
                  <a:ext uri="{FF2B5EF4-FFF2-40B4-BE49-F238E27FC236}">
                    <a16:creationId xmlns:a16="http://schemas.microsoft.com/office/drawing/2014/main" id="{68DD5A01-5D38-8C40-B841-C1E450AB50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2" name="Oval 79">
                <a:extLst>
                  <a:ext uri="{FF2B5EF4-FFF2-40B4-BE49-F238E27FC236}">
                    <a16:creationId xmlns:a16="http://schemas.microsoft.com/office/drawing/2014/main" id="{0E7F8557-E3E0-B740-AB2F-2F36FEA9AC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3" name="Oval 80">
                <a:extLst>
                  <a:ext uri="{FF2B5EF4-FFF2-40B4-BE49-F238E27FC236}">
                    <a16:creationId xmlns:a16="http://schemas.microsoft.com/office/drawing/2014/main" id="{16EADA2D-3612-554C-8206-5D3888CC6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" name="Oval 81">
                <a:extLst>
                  <a:ext uri="{FF2B5EF4-FFF2-40B4-BE49-F238E27FC236}">
                    <a16:creationId xmlns:a16="http://schemas.microsoft.com/office/drawing/2014/main" id="{6D232ABA-3E2D-294A-9560-F7C304791C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5" name="Oval 82">
                <a:extLst>
                  <a:ext uri="{FF2B5EF4-FFF2-40B4-BE49-F238E27FC236}">
                    <a16:creationId xmlns:a16="http://schemas.microsoft.com/office/drawing/2014/main" id="{2AEDBC6B-3783-AA49-9BFC-AD1C832EEF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6" name="Oval 83">
                <a:extLst>
                  <a:ext uri="{FF2B5EF4-FFF2-40B4-BE49-F238E27FC236}">
                    <a16:creationId xmlns:a16="http://schemas.microsoft.com/office/drawing/2014/main" id="{F3513A59-6223-CD4D-ACA2-EB7FCB29D3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7" name="Oval 84">
                <a:extLst>
                  <a:ext uri="{FF2B5EF4-FFF2-40B4-BE49-F238E27FC236}">
                    <a16:creationId xmlns:a16="http://schemas.microsoft.com/office/drawing/2014/main" id="{3C2CD947-524B-644F-B0C3-475BE506CF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8" name="Oval 85">
                <a:extLst>
                  <a:ext uri="{FF2B5EF4-FFF2-40B4-BE49-F238E27FC236}">
                    <a16:creationId xmlns:a16="http://schemas.microsoft.com/office/drawing/2014/main" id="{92744CFA-8E24-CF46-98FC-E102A04D36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9" name="Oval 86">
                <a:extLst>
                  <a:ext uri="{FF2B5EF4-FFF2-40B4-BE49-F238E27FC236}">
                    <a16:creationId xmlns:a16="http://schemas.microsoft.com/office/drawing/2014/main" id="{2C109C0F-5B41-BD48-B83A-7B4FFA9D54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0" name="Oval 87">
                <a:extLst>
                  <a:ext uri="{FF2B5EF4-FFF2-40B4-BE49-F238E27FC236}">
                    <a16:creationId xmlns:a16="http://schemas.microsoft.com/office/drawing/2014/main" id="{DD9887A7-7D9A-B049-AE4B-2C780A28FB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64" name="Oval 88">
            <a:extLst>
              <a:ext uri="{FF2B5EF4-FFF2-40B4-BE49-F238E27FC236}">
                <a16:creationId xmlns:a16="http://schemas.microsoft.com/office/drawing/2014/main" id="{A5A64DD9-B992-B840-82F3-6FADABF69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8729" y="1392733"/>
            <a:ext cx="75116" cy="81016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8D3B5E5-7DF9-B441-84A8-6A9F85109D2A}"/>
                  </a:ext>
                </a:extLst>
              </p:cNvPr>
              <p:cNvSpPr txBox="1"/>
              <p:nvPr/>
            </p:nvSpPr>
            <p:spPr>
              <a:xfrm>
                <a:off x="4572000" y="3435213"/>
                <a:ext cx="4418701" cy="12765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2,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𝐼𝑛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nary>
                            <m:naryPr>
                              <m:chr m:val="∑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8D3B5E5-7DF9-B441-84A8-6A9F85109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435213"/>
                <a:ext cx="4418701" cy="1276568"/>
              </a:xfrm>
              <a:prstGeom prst="rect">
                <a:avLst/>
              </a:prstGeom>
              <a:blipFill>
                <a:blip r:embed="rId3"/>
                <a:stretch>
                  <a:fillRect t="-9804" b="-7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7901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classify sunsets using 294D features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899" y="874927"/>
            <a:ext cx="4212588" cy="25217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2 moments in LST space on grid: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Accuracy: 81.5% (vs 50% if guess)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Pros: easy to run, no parameters to tune.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Cons: slow classification, can overfit data, can't tune performance, need lots of examples to fill high dimensional space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8D3B5E5-7DF9-B441-84A8-6A9F85109D2A}"/>
                  </a:ext>
                </a:extLst>
              </p:cNvPr>
              <p:cNvSpPr txBox="1"/>
              <p:nvPr/>
            </p:nvSpPr>
            <p:spPr>
              <a:xfrm>
                <a:off x="4572000" y="3435213"/>
                <a:ext cx="4418701" cy="12765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2,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𝐼𝑛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nary>
                            <m:naryPr>
                              <m:chr m:val="∑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8D3B5E5-7DF9-B441-84A8-6A9F85109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435213"/>
                <a:ext cx="4418701" cy="1276568"/>
              </a:xfrm>
              <a:prstGeom prst="rect">
                <a:avLst/>
              </a:prstGeom>
              <a:blipFill>
                <a:blip r:embed="rId3"/>
                <a:stretch>
                  <a:fillRect t="-9804" b="-7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Group 7">
            <a:extLst>
              <a:ext uri="{FF2B5EF4-FFF2-40B4-BE49-F238E27FC236}">
                <a16:creationId xmlns:a16="http://schemas.microsoft.com/office/drawing/2014/main" id="{8FFBFABA-B99D-9C4C-ADF5-4A2481AC8A47}"/>
              </a:ext>
            </a:extLst>
          </p:cNvPr>
          <p:cNvGrpSpPr>
            <a:grpSpLocks/>
          </p:cNvGrpSpPr>
          <p:nvPr/>
        </p:nvGrpSpPr>
        <p:grpSpPr bwMode="auto">
          <a:xfrm>
            <a:off x="6078065" y="995780"/>
            <a:ext cx="1428750" cy="1052513"/>
            <a:chOff x="2056" y="1583"/>
            <a:chExt cx="1678" cy="1106"/>
          </a:xfrm>
        </p:grpSpPr>
        <p:grpSp>
          <p:nvGrpSpPr>
            <p:cNvPr id="66" name="Group 8">
              <a:extLst>
                <a:ext uri="{FF2B5EF4-FFF2-40B4-BE49-F238E27FC236}">
                  <a16:creationId xmlns:a16="http://schemas.microsoft.com/office/drawing/2014/main" id="{861F692B-F887-3144-B624-9BFE79098C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76" name="Picture 9" descr="185069">
                <a:extLst>
                  <a:ext uri="{FF2B5EF4-FFF2-40B4-BE49-F238E27FC236}">
                    <a16:creationId xmlns:a16="http://schemas.microsoft.com/office/drawing/2014/main" id="{BF65EEFA-224C-F149-90EB-28A6335C5B9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</p:pic>
          <p:grpSp>
            <p:nvGrpSpPr>
              <p:cNvPr id="77" name="Group 10">
                <a:extLst>
                  <a:ext uri="{FF2B5EF4-FFF2-40B4-BE49-F238E27FC236}">
                    <a16:creationId xmlns:a16="http://schemas.microsoft.com/office/drawing/2014/main" id="{1D5E8297-9EDA-064A-BA14-517A396FDA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78" name="Line 11">
                  <a:extLst>
                    <a:ext uri="{FF2B5EF4-FFF2-40B4-BE49-F238E27FC236}">
                      <a16:creationId xmlns:a16="http://schemas.microsoft.com/office/drawing/2014/main" id="{38FB6484-8C95-0048-8298-F44D41D2BB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79" name="Line 12">
                  <a:extLst>
                    <a:ext uri="{FF2B5EF4-FFF2-40B4-BE49-F238E27FC236}">
                      <a16:creationId xmlns:a16="http://schemas.microsoft.com/office/drawing/2014/main" id="{D227D2BC-345C-1041-8D2C-6A9426FBD7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0" name="Line 13">
                  <a:extLst>
                    <a:ext uri="{FF2B5EF4-FFF2-40B4-BE49-F238E27FC236}">
                      <a16:creationId xmlns:a16="http://schemas.microsoft.com/office/drawing/2014/main" id="{BC7A4269-5CA8-EE40-8884-79C516A1DA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1" name="Line 14">
                  <a:extLst>
                    <a:ext uri="{FF2B5EF4-FFF2-40B4-BE49-F238E27FC236}">
                      <a16:creationId xmlns:a16="http://schemas.microsoft.com/office/drawing/2014/main" id="{7A31DDBC-525D-354A-B617-E5A71649B6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2" name="Line 15">
                  <a:extLst>
                    <a:ext uri="{FF2B5EF4-FFF2-40B4-BE49-F238E27FC236}">
                      <a16:creationId xmlns:a16="http://schemas.microsoft.com/office/drawing/2014/main" id="{DA5CF026-025E-6F45-940B-EBB6E01C4E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3" name="Line 16">
                  <a:extLst>
                    <a:ext uri="{FF2B5EF4-FFF2-40B4-BE49-F238E27FC236}">
                      <a16:creationId xmlns:a16="http://schemas.microsoft.com/office/drawing/2014/main" id="{A93B1234-3C93-1841-B861-6571C551C2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4" name="Line 17">
                  <a:extLst>
                    <a:ext uri="{FF2B5EF4-FFF2-40B4-BE49-F238E27FC236}">
                      <a16:creationId xmlns:a16="http://schemas.microsoft.com/office/drawing/2014/main" id="{7B5972FF-AB27-EC40-A3A2-9A3B49A2E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5" name="Line 18">
                  <a:extLst>
                    <a:ext uri="{FF2B5EF4-FFF2-40B4-BE49-F238E27FC236}">
                      <a16:creationId xmlns:a16="http://schemas.microsoft.com/office/drawing/2014/main" id="{EE7DDE8E-FB20-934F-8787-DFB85147EA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</p:grpSp>
        <p:grpSp>
          <p:nvGrpSpPr>
            <p:cNvPr id="67" name="Group 19">
              <a:extLst>
                <a:ext uri="{FF2B5EF4-FFF2-40B4-BE49-F238E27FC236}">
                  <a16:creationId xmlns:a16="http://schemas.microsoft.com/office/drawing/2014/main" id="{DF702CEC-936F-A84D-8309-C49B15DE9B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68" name="Line 20">
                <a:extLst>
                  <a:ext uri="{FF2B5EF4-FFF2-40B4-BE49-F238E27FC236}">
                    <a16:creationId xmlns:a16="http://schemas.microsoft.com/office/drawing/2014/main" id="{CA1CF661-DD1B-2F42-90A2-B719ADFCA8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69" name="Line 21">
                <a:extLst>
                  <a:ext uri="{FF2B5EF4-FFF2-40B4-BE49-F238E27FC236}">
                    <a16:creationId xmlns:a16="http://schemas.microsoft.com/office/drawing/2014/main" id="{BD708045-4F6E-7043-8982-203A2E1CDC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 dirty="0"/>
              </a:p>
            </p:txBody>
          </p:sp>
          <p:sp>
            <p:nvSpPr>
              <p:cNvPr id="70" name="Line 22">
                <a:extLst>
                  <a:ext uri="{FF2B5EF4-FFF2-40B4-BE49-F238E27FC236}">
                    <a16:creationId xmlns:a16="http://schemas.microsoft.com/office/drawing/2014/main" id="{92888351-8A6E-C146-98E5-3816984348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71" name="Line 23">
                <a:extLst>
                  <a:ext uri="{FF2B5EF4-FFF2-40B4-BE49-F238E27FC236}">
                    <a16:creationId xmlns:a16="http://schemas.microsoft.com/office/drawing/2014/main" id="{E3003F88-913C-9A41-A9F7-C852A6EFE4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72" name="Line 24">
                <a:extLst>
                  <a:ext uri="{FF2B5EF4-FFF2-40B4-BE49-F238E27FC236}">
                    <a16:creationId xmlns:a16="http://schemas.microsoft.com/office/drawing/2014/main" id="{1FCBD25A-1E2B-2A48-8F06-112DB327B0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73" name="Line 25">
                <a:extLst>
                  <a:ext uri="{FF2B5EF4-FFF2-40B4-BE49-F238E27FC236}">
                    <a16:creationId xmlns:a16="http://schemas.microsoft.com/office/drawing/2014/main" id="{259CB547-19D5-1941-A55A-4DB01A6D55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74" name="Line 26">
                <a:extLst>
                  <a:ext uri="{FF2B5EF4-FFF2-40B4-BE49-F238E27FC236}">
                    <a16:creationId xmlns:a16="http://schemas.microsoft.com/office/drawing/2014/main" id="{EDF204CD-FCB6-CF49-8051-0A0869284C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75" name="Line 27">
                <a:extLst>
                  <a:ext uri="{FF2B5EF4-FFF2-40B4-BE49-F238E27FC236}">
                    <a16:creationId xmlns:a16="http://schemas.microsoft.com/office/drawing/2014/main" id="{091E0AA3-C379-2942-9E47-89906978B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E6F63867-B545-CA4B-BD99-9FC871DBE821}"/>
                  </a:ext>
                </a:extLst>
              </p:cNvPr>
              <p:cNvSpPr txBox="1"/>
              <p:nvPr/>
            </p:nvSpPr>
            <p:spPr>
              <a:xfrm>
                <a:off x="7409492" y="1027479"/>
                <a:ext cx="1858581" cy="8666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.4561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0.1928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0.2756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E6F63867-B545-CA4B-BD99-9FC871DBE8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9492" y="1027479"/>
                <a:ext cx="1858581" cy="866648"/>
              </a:xfrm>
              <a:prstGeom prst="rect">
                <a:avLst/>
              </a:prstGeom>
              <a:blipFill>
                <a:blip r:embed="rId5"/>
                <a:stretch>
                  <a:fillRect b="-7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5008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Nearest Neighbor Decision Boundary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12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Nearest Neighbor Decision Boundary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0" y="874927"/>
            <a:ext cx="3929876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</a:pPr>
            <a:r>
              <a:rPr lang="en-US" dirty="0">
                <a:sym typeface="Wingdings" pitchFamily="2" charset="2"/>
              </a:rPr>
              <a:t>Let's use this tool to investigate:</a:t>
            </a:r>
          </a:p>
          <a:p>
            <a:pPr marL="0" indent="0">
              <a:buSzPts val="1100"/>
            </a:pPr>
            <a:r>
              <a:rPr lang="en-US" dirty="0">
                <a:hlinkClick r:id="rId3"/>
              </a:rPr>
              <a:t>http://ai6034.mit.edu/fall12/index.php?title=Demonstrations</a:t>
            </a:r>
            <a:r>
              <a:rPr lang="en-US" dirty="0"/>
              <a:t> </a:t>
            </a:r>
          </a:p>
          <a:p>
            <a:pPr marL="0" indent="0">
              <a:buSzPts val="1100"/>
            </a:pPr>
            <a:r>
              <a:rPr lang="en-US" dirty="0"/>
              <a:t>What shape do the pieces of the boundary have?</a:t>
            </a:r>
          </a:p>
          <a:p>
            <a:pPr marL="0" indent="0">
              <a:buSzPts val="1100"/>
            </a:pPr>
            <a:r>
              <a:rPr lang="en-US" dirty="0"/>
              <a:t>Where are they located?</a:t>
            </a:r>
          </a:p>
          <a:p>
            <a:pPr marL="0" indent="0">
              <a:buSzPts val="1100"/>
            </a:pPr>
            <a:r>
              <a:rPr lang="en-US" dirty="0"/>
              <a:t>How do you combine pieces?</a:t>
            </a:r>
          </a:p>
        </p:txBody>
      </p:sp>
    </p:spTree>
    <p:extLst>
      <p:ext uri="{BB962C8B-B14F-4D97-AF65-F5344CB8AC3E}">
        <p14:creationId xmlns:p14="http://schemas.microsoft.com/office/powerpoint/2010/main" val="2898393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Nearest class mean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49065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7D154A9B6B4745A92074A700A40869" ma:contentTypeVersion="20" ma:contentTypeDescription="Create a new document." ma:contentTypeScope="" ma:versionID="4700412846cc2d92d5bfc09b17f2b596">
  <xsd:schema xmlns:xsd="http://www.w3.org/2001/XMLSchema" xmlns:xs="http://www.w3.org/2001/XMLSchema" xmlns:p="http://schemas.microsoft.com/office/2006/metadata/properties" xmlns:ns1="http://schemas.microsoft.com/sharepoint/v3" xmlns:ns2="fcae3b96-bd14-4ee2-8386-a94084e60018" xmlns:ns3="56f87f42-bac6-49e2-b9d5-04744cb514ee" targetNamespace="http://schemas.microsoft.com/office/2006/metadata/properties" ma:root="true" ma:fieldsID="4dc93edef7d94870cad9d9e451de4eb6" ns1:_="" ns2:_="" ns3:_="">
    <xsd:import namespace="http://schemas.microsoft.com/sharepoint/v3"/>
    <xsd:import namespace="fcae3b96-bd14-4ee2-8386-a94084e60018"/>
    <xsd:import namespace="56f87f42-bac6-49e2-b9d5-04744cb514ee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e3b96-bd14-4ee2-8386-a94084e600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d16a427a-858a-487d-80a3-21f23792e0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f87f42-bac6-49e2-b9d5-04744cb514e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8e345d7-e916-42f7-ade4-36d8c15b0911}" ma:internalName="TaxCatchAll" ma:showField="CatchAllData" ma:web="56f87f42-bac6-49e2-b9d5-04744cb514e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33D5E6-E477-473F-9550-EB522D279A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C49195-B9C2-4660-BAAC-E08A266D50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cae3b96-bd14-4ee2-8386-a94084e60018"/>
    <ds:schemaRef ds:uri="56f87f42-bac6-49e2-b9d5-04744cb514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2434</TotalTime>
  <Words>1124</Words>
  <Application>Microsoft Macintosh PowerPoint</Application>
  <PresentationFormat>On-screen Show (16:9)</PresentationFormat>
  <Paragraphs>296</Paragraphs>
  <Slides>24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Cambria Math</vt:lpstr>
      <vt:lpstr>Lucida Sans Typewriter</vt:lpstr>
      <vt:lpstr>Tahoma</vt:lpstr>
      <vt:lpstr>Times New Roman</vt:lpstr>
      <vt:lpstr>Wingdings</vt:lpstr>
      <vt:lpstr>Simple Light</vt:lpstr>
      <vt:lpstr>Worksheet</vt:lpstr>
      <vt:lpstr>Classifiers and Metrics</vt:lpstr>
      <vt:lpstr>How do you classify data? You could use hand-tuned decision boundaries</vt:lpstr>
      <vt:lpstr>Machine Learning is a big field: where will we focus?</vt:lpstr>
      <vt:lpstr>Nearest Neighbor Classifier</vt:lpstr>
      <vt:lpstr>Nearest neighbor is a simple, non-parametric classifier</vt:lpstr>
      <vt:lpstr>Example: classify sunsets using 294D features</vt:lpstr>
      <vt:lpstr>Nearest Neighbor Decision Boundary</vt:lpstr>
      <vt:lpstr>Nearest Neighbor Decision Boundary</vt:lpstr>
      <vt:lpstr>Nearest class mean</vt:lpstr>
      <vt:lpstr>Nearest class mean, using clusters, is more efficient</vt:lpstr>
      <vt:lpstr>Confusion matrix</vt:lpstr>
      <vt:lpstr>How good is your classifier? Confusion matrix</vt:lpstr>
      <vt:lpstr>Error metrics</vt:lpstr>
      <vt:lpstr>How good is your classifier? Derived measures</vt:lpstr>
      <vt:lpstr>ROC Curve</vt:lpstr>
      <vt:lpstr>ROC curves balance TPR vs FPR (or recall vs precision)</vt:lpstr>
      <vt:lpstr>ROC Curve Exercise</vt:lpstr>
      <vt:lpstr>How do you create an ROC curve?</vt:lpstr>
      <vt:lpstr>How do you create an ROC curve?</vt:lpstr>
      <vt:lpstr>Same data set with more points:</vt:lpstr>
      <vt:lpstr>How do you create an ROC curve if you have more than one feature?</vt:lpstr>
      <vt:lpstr>Multiclass Confusion Matrix</vt:lpstr>
      <vt:lpstr>Multiclass Confusion Matrices use TP, FP too.  You can find recall and precision for each class.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Learning and Convolutional Neural Nets Matt Boutell  boutell@rose-hulman.edu</dc:title>
  <cp:lastModifiedBy>Boutell, Matt</cp:lastModifiedBy>
  <cp:revision>100</cp:revision>
  <dcterms:modified xsi:type="dcterms:W3CDTF">2023-02-10T20:35:27Z</dcterms:modified>
</cp:coreProperties>
</file>