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3"/>
  </p:sldMasterIdLst>
  <p:notesMasterIdLst>
    <p:notesMasterId r:id="rId38"/>
  </p:notesMasterIdLst>
  <p:sldIdLst>
    <p:sldId id="256" r:id="rId4"/>
    <p:sldId id="350" r:id="rId5"/>
    <p:sldId id="351" r:id="rId6"/>
    <p:sldId id="349" r:id="rId7"/>
    <p:sldId id="345" r:id="rId8"/>
    <p:sldId id="352" r:id="rId9"/>
    <p:sldId id="356" r:id="rId10"/>
    <p:sldId id="339" r:id="rId11"/>
    <p:sldId id="353" r:id="rId12"/>
    <p:sldId id="355" r:id="rId13"/>
    <p:sldId id="354" r:id="rId14"/>
    <p:sldId id="357" r:id="rId15"/>
    <p:sldId id="340" r:id="rId16"/>
    <p:sldId id="358" r:id="rId17"/>
    <p:sldId id="359" r:id="rId18"/>
    <p:sldId id="360" r:id="rId19"/>
    <p:sldId id="361" r:id="rId20"/>
    <p:sldId id="362" r:id="rId21"/>
    <p:sldId id="341" r:id="rId22"/>
    <p:sldId id="363" r:id="rId23"/>
    <p:sldId id="342" r:id="rId24"/>
    <p:sldId id="364" r:id="rId25"/>
    <p:sldId id="365" r:id="rId26"/>
    <p:sldId id="371" r:id="rId27"/>
    <p:sldId id="347" r:id="rId28"/>
    <p:sldId id="370" r:id="rId29"/>
    <p:sldId id="366" r:id="rId30"/>
    <p:sldId id="373" r:id="rId31"/>
    <p:sldId id="374" r:id="rId32"/>
    <p:sldId id="372" r:id="rId33"/>
    <p:sldId id="367" r:id="rId34"/>
    <p:sldId id="368" r:id="rId35"/>
    <p:sldId id="375" r:id="rId36"/>
    <p:sldId id="369" r:id="rId3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624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95022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05563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73447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4108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43552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62479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16406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57133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9318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74825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22100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30732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66148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4292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s://math.stackexchange.com/questions/23596/why-is-the-eigenvector-of-a-covariance-matrix-equal-to-a-principal-component" TargetMode="Externa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Shapes and shape properties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tangent: </a:t>
            </a:r>
            <a:r>
              <a:rPr lang="en" dirty="0" err="1"/>
              <a:t>imfill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384810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/>
              <a:t>Turns out it's easier to use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imfill</a:t>
            </a:r>
            <a:r>
              <a:rPr lang="en-US" dirty="0"/>
              <a:t> to do this since it doesn't mess with bounding boxes.</a:t>
            </a:r>
          </a:p>
          <a:p>
            <a:pPr marL="0" indent="0">
              <a:buSzPts val="1100"/>
            </a:pPr>
            <a:endParaRPr lang="en-US" dirty="0"/>
          </a:p>
          <a:p>
            <a:pPr marL="0" indent="0">
              <a:buSzPts val="1100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filledImage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imfill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(cc);</a:t>
            </a:r>
          </a:p>
          <a:p>
            <a:pPr marL="0" indent="0">
              <a:buSzPts val="1100"/>
            </a:pPr>
            <a:endParaRPr lang="en-US" dirty="0"/>
          </a:p>
          <a:p>
            <a:pPr marL="0" indent="0">
              <a:buSzPts val="1100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A9A42A-852E-6F44-8BE7-76FF8A08A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594" y="874927"/>
            <a:ext cx="2073969" cy="15295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3602FB-DD33-8B45-BAF2-A547F2D7A0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5891" y="2458506"/>
            <a:ext cx="2097671" cy="152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22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part 3: remove small regions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384810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Related: if noise is too big to remove with erosion, you can turn any region with small-enough area to 0, like.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stats =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regionprops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(cc==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, ‘Area’)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if 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stats.Area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th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   cc(cc==5) = 0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59C7F5-8F57-A34F-95B8-B1749FBD13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54"/>
          <a:stretch/>
        </p:blipFill>
        <p:spPr>
          <a:xfrm>
            <a:off x="6896098" y="2785703"/>
            <a:ext cx="1989551" cy="15295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20354D-951B-5143-B79D-5681822CAC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6097" y="1078616"/>
            <a:ext cx="1989551" cy="146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32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 number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90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Euler number is </a:t>
            </a:r>
            <a:b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number of regions minus the number of holes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63775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defRPr/>
            </a:pPr>
            <a:r>
              <a:rPr lang="en-US" dirty="0"/>
              <a:t>Useful in character recognition: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D  </a:t>
            </a:r>
            <a:r>
              <a:rPr lang="en-US" dirty="0"/>
              <a:t> has an Euler number of 1-1 = 0</a:t>
            </a:r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J  </a:t>
            </a:r>
            <a:r>
              <a:rPr lang="en-US" dirty="0"/>
              <a:t> has an Euler number of 1-0 = 1</a:t>
            </a:r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B  </a:t>
            </a:r>
            <a:r>
              <a:rPr lang="en-US" dirty="0"/>
              <a:t> has an Euler number of 1-2 = -1</a:t>
            </a:r>
          </a:p>
          <a:p>
            <a:pPr>
              <a:defRPr/>
            </a:pPr>
            <a:r>
              <a:rPr lang="en-US" dirty="0"/>
              <a:t>The letter  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 </a:t>
            </a:r>
            <a:r>
              <a:rPr lang="en-US" dirty="0" err="1">
                <a:solidFill>
                  <a:schemeClr val="bg1"/>
                </a:solidFill>
                <a:highlight>
                  <a:srgbClr val="000000"/>
                </a:highlight>
              </a:rPr>
              <a:t>i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 </a:t>
            </a:r>
            <a:r>
              <a:rPr lang="en-US" dirty="0"/>
              <a:t> has an Euler number of ___.</a:t>
            </a:r>
          </a:p>
          <a:p>
            <a:pPr>
              <a:defRPr/>
            </a:pPr>
            <a:r>
              <a:rPr lang="en-US" dirty="0"/>
              <a:t>Most letters have an Euler number of ____.</a:t>
            </a:r>
          </a:p>
          <a:p>
            <a:pPr>
              <a:defRPr/>
            </a:pPr>
            <a:r>
              <a:rPr lang="en-US" dirty="0"/>
              <a:t>This image has an Euler number of ____. </a:t>
            </a:r>
            <a:r>
              <a:rPr lang="en-US" dirty="0">
                <a:sym typeface="Wingdings" pitchFamily="2" charset="2"/>
              </a:rPr>
              <a:t>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E4DD41-2676-7B41-83CA-98531A8C3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2113" y="2960874"/>
            <a:ext cx="2081257" cy="153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05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Perimeter and length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and perimeter length aren't the same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3578907" y="904975"/>
            <a:ext cx="2102386" cy="17754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…</a:t>
            </a:r>
            <a:r>
              <a:rPr lang="en-US" dirty="0" err="1"/>
              <a:t>i</a:t>
            </a:r>
            <a:r>
              <a:rPr lang="en" dirty="0"/>
              <a:t>s a set of pixels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 err="1"/>
              <a:t>bwperim</a:t>
            </a:r>
            <a:r>
              <a:rPr lang="en-US" dirty="0"/>
              <a:t>(cc==5)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       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18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(R)</a:t>
            </a: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A939AB55-ABC3-B54E-9188-F60633616665}"/>
                  </a:ext>
                </a:extLst>
              </p:cNvPr>
              <p:cNvSpPr>
                <a:spLocks noGrp="1"/>
              </p:cNvSpPr>
              <p:nvPr>
                <p:ph type="body" idx="10"/>
              </p:nvPr>
            </p:nvSpPr>
            <p:spPr>
              <a:xfrm>
                <a:off x="5753636" y="903369"/>
                <a:ext cx="3303278" cy="3412841"/>
              </a:xfrm>
            </p:spPr>
            <p:txBody>
              <a:bodyPr/>
              <a:lstStyle/>
              <a:p>
                <a:r>
                  <a:rPr lang="en-US" dirty="0"/>
                  <a:t>Perimeter length</a:t>
                </a:r>
              </a:p>
              <a:p>
                <a:r>
                  <a:rPr lang="en-US" dirty="0"/>
                  <a:t>…is a number</a:t>
                </a:r>
              </a:p>
              <a:p>
                <a:endParaRPr lang="en-US" dirty="0"/>
              </a:p>
              <a:p>
                <a:r>
                  <a:rPr lang="en-US" dirty="0"/>
                  <a:t>[</a:t>
                </a:r>
                <a:r>
                  <a:rPr lang="en-US" dirty="0" err="1"/>
                  <a:t>r,c</a:t>
                </a:r>
                <a:r>
                  <a:rPr lang="en-US" dirty="0"/>
                  <a:t>]=</a:t>
                </a:r>
                <a:r>
                  <a:rPr lang="en-US" dirty="0" err="1"/>
                  <a:t>bwtraceboundary</a:t>
                </a:r>
                <a:r>
                  <a:rPr lang="en-US" dirty="0"/>
                  <a:t>(mask)</a:t>
                </a:r>
              </a:p>
              <a:p>
                <a:r>
                  <a:rPr lang="en-US" dirty="0"/>
                  <a:t>% Loop and add 1 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each pair of pixels.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PL</a:t>
                </a:r>
                <a:r>
                  <a:rPr lang="en-US" baseline="-25000" dirty="0"/>
                  <a:t>8</a:t>
                </a:r>
                <a:r>
                  <a:rPr lang="en-US" dirty="0"/>
                  <a:t>(R), or |P</a:t>
                </a:r>
                <a:r>
                  <a:rPr lang="en-US" baseline="-25000" dirty="0"/>
                  <a:t>8</a:t>
                </a:r>
                <a:r>
                  <a:rPr lang="en-US" dirty="0"/>
                  <a:t>(R)|, </a:t>
                </a:r>
                <a:r>
                  <a:rPr lang="en-US" b="0" dirty="0"/>
                  <a:t>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6+3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A939AB55-ABC3-B54E-9188-F606336166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0"/>
              </p:nvPr>
            </p:nvSpPr>
            <p:spPr>
              <a:xfrm>
                <a:off x="5753636" y="903369"/>
                <a:ext cx="3303278" cy="3412841"/>
              </a:xfrm>
              <a:blipFill>
                <a:blip r:embed="rId3"/>
                <a:stretch>
                  <a:fillRect l="-383" r="-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35D0DFC4-C6A6-F942-8F0B-B84F3ADAA990}"/>
              </a:ext>
            </a:extLst>
          </p:cNvPr>
          <p:cNvSpPr/>
          <p:nvPr/>
        </p:nvSpPr>
        <p:spPr>
          <a:xfrm>
            <a:off x="2046382" y="3132843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D32DEC-2951-564A-AF4F-12065BBC1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041" y="3636760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0C8308-D00E-864C-8DEC-86FFBFFFF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041" y="34081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4CFC5F-672D-334D-9950-7762CAD70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6441" y="36367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9" name="Line 8">
            <a:extLst>
              <a:ext uri="{FF2B5EF4-FFF2-40B4-BE49-F238E27FC236}">
                <a16:creationId xmlns:a16="http://schemas.microsoft.com/office/drawing/2014/main" id="{ACDF89C0-0453-ED4F-8F60-83DD54A6E7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3641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1E268D97-4C46-684E-B1E4-8D0F5F0A45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2241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1788ABC5-D0E2-3F4A-933A-ACCDF17F3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041" y="38653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>
            <a:extLst>
              <a:ext uri="{FF2B5EF4-FFF2-40B4-BE49-F238E27FC236}">
                <a16:creationId xmlns:a16="http://schemas.microsoft.com/office/drawing/2014/main" id="{551BB7E1-549F-2F40-8FC1-3D4848DC8D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5041" y="40939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A68CF4-A11E-0648-A374-CB5D82359025}"/>
              </a:ext>
            </a:extLst>
          </p:cNvPr>
          <p:cNvSpPr/>
          <p:nvPr/>
        </p:nvSpPr>
        <p:spPr>
          <a:xfrm>
            <a:off x="3835627" y="3132843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3B2182-CE14-4340-919F-D952FFA76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286" y="3636760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2A0473-DE6F-4F4F-881E-2EE3F5FBE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286" y="34081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B5E214-E12B-B64D-9EE4-A93EA6C26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5686" y="3636760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E5EBEA89-9E8E-9841-B534-49DE0FF7E6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2886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9">
            <a:extLst>
              <a:ext uri="{FF2B5EF4-FFF2-40B4-BE49-F238E27FC236}">
                <a16:creationId xmlns:a16="http://schemas.microsoft.com/office/drawing/2014/main" id="{36DCE302-FF5B-BD42-AEAF-ECD1D149D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486" y="3636760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0">
            <a:extLst>
              <a:ext uri="{FF2B5EF4-FFF2-40B4-BE49-F238E27FC236}">
                <a16:creationId xmlns:a16="http://schemas.microsoft.com/office/drawing/2014/main" id="{ACFE6BDB-628C-644D-958D-3C42516774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4286" y="38653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id="{166C82D5-714A-2A4C-8B99-418EC42AB5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4286" y="4093960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CEB6E8-B832-A241-96C2-2F0D9139DF88}"/>
              </a:ext>
            </a:extLst>
          </p:cNvPr>
          <p:cNvSpPr/>
          <p:nvPr/>
        </p:nvSpPr>
        <p:spPr>
          <a:xfrm>
            <a:off x="4377541" y="3647861"/>
            <a:ext cx="190490" cy="2044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5C05B07-7BA5-6A45-A737-AB6FA689D3CA}"/>
              </a:ext>
            </a:extLst>
          </p:cNvPr>
          <p:cNvSpPr/>
          <p:nvPr/>
        </p:nvSpPr>
        <p:spPr>
          <a:xfrm>
            <a:off x="4605111" y="3889502"/>
            <a:ext cx="190490" cy="20445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F5CD6B-6B0C-444E-8554-F80AA8F26C3F}"/>
              </a:ext>
            </a:extLst>
          </p:cNvPr>
          <p:cNvSpPr txBox="1"/>
          <p:nvPr/>
        </p:nvSpPr>
        <p:spPr>
          <a:xfrm>
            <a:off x="2600265" y="2786870"/>
            <a:ext cx="644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8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256A2AD-7A24-6845-BD51-2C329D9C5750}"/>
              </a:ext>
            </a:extLst>
          </p:cNvPr>
          <p:cNvSpPr/>
          <p:nvPr/>
        </p:nvSpPr>
        <p:spPr>
          <a:xfrm>
            <a:off x="7199311" y="1172482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is a set of pixels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3579" y="904974"/>
                <a:ext cx="5239440" cy="3751868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>
                  <a:buSzPts val="1100"/>
                </a:pPr>
                <a:r>
                  <a:rPr lang="en-US" sz="1600" dirty="0"/>
                  <a:t>Perimeter (assuming no holes) is the set of interior border pixels:</a:t>
                </a:r>
              </a:p>
              <a:p>
                <a:pPr marL="0" lvl="0" indent="0">
                  <a:buSzPts val="1100"/>
                </a:pPr>
                <a:r>
                  <a:rPr lang="en-US" sz="1600" dirty="0"/>
                  <a:t>If we are asked for the "8-connected </a:t>
                </a:r>
                <a:br>
                  <a:rPr lang="en-US" sz="1600" dirty="0"/>
                </a:br>
                <a:r>
                  <a:rPr lang="en-US" sz="1600" dirty="0"/>
                  <a:t>perimeter", we expect the perimeter pixels </a:t>
                </a:r>
                <a:br>
                  <a:rPr lang="en-US" sz="1600" dirty="0"/>
                </a:br>
                <a:r>
                  <a:rPr lang="en-US" sz="1600" dirty="0"/>
                  <a:t>to contain diagonals.</a:t>
                </a:r>
              </a:p>
              <a:p>
                <a:pPr marL="0" lvl="0" indent="0">
                  <a:buSzPts val="1100"/>
                </a:pPr>
                <a:r>
                  <a:rPr lang="en-US" sz="1600" dirty="0"/>
                  <a:t>Definition:</a:t>
                </a:r>
              </a:p>
              <a:p>
                <a:pPr marL="0" lv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)∈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≠∅</m:t>
                          </m:r>
                        </m:e>
                      </m:d>
                    </m:oMath>
                  </m:oMathPara>
                </a14:m>
                <a:endParaRPr lang="en-US" sz="1600" dirty="0"/>
              </a:p>
              <a:p>
                <a:pPr marL="0" lvl="0" indent="0">
                  <a:buSzPts val="1100"/>
                </a:pPr>
                <a:r>
                  <a:rPr lang="en-US" sz="1600" dirty="0"/>
                  <a:t>Words: In P</a:t>
                </a:r>
                <a:r>
                  <a:rPr lang="en-US" sz="1600" baseline="-25000" dirty="0"/>
                  <a:t>8</a:t>
                </a:r>
                <a:r>
                  <a:rPr lang="en-US" sz="1600" dirty="0"/>
                  <a:t>(region), the border pixels are connected with the background using a 4-neighborhood.</a:t>
                </a:r>
              </a:p>
              <a:p>
                <a:pPr marL="0" lvl="0" indent="0">
                  <a:buSzPts val="1100"/>
                </a:pPr>
                <a:r>
                  <a:rPr lang="en-US" sz="1600" dirty="0"/>
                  <a:t>To get P</a:t>
                </a:r>
                <a:r>
                  <a:rPr lang="en-US" sz="1600" baseline="-25000" dirty="0"/>
                  <a:t>8</a:t>
                </a:r>
                <a:r>
                  <a:rPr lang="en-US" sz="1600" dirty="0"/>
                  <a:t> in MATLAB, use </a:t>
                </a:r>
                <a:r>
                  <a:rPr lang="en-US" sz="1600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bwperim</a:t>
                </a:r>
                <a:r>
                  <a:rPr lang="en-US" sz="16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(region, </a:t>
                </a:r>
                <a:r>
                  <a:rPr lang="en-US" sz="1600" b="1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4</a:t>
                </a:r>
                <a:r>
                  <a:rPr lang="en-US" sz="16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);</a:t>
                </a:r>
                <a:endParaRPr lang="en-US" sz="1600" dirty="0"/>
              </a:p>
              <a:p>
                <a:pPr marL="0" lvl="0" indent="0">
                  <a:buSzPts val="1100"/>
                </a:pPr>
                <a:r>
                  <a:rPr lang="en-US" sz="1600" dirty="0"/>
                  <a:t>The definition for P</a:t>
                </a:r>
                <a:r>
                  <a:rPr lang="en-US" sz="1600" baseline="-25000" dirty="0"/>
                  <a:t>4</a:t>
                </a:r>
                <a:r>
                  <a:rPr lang="en-US" sz="1600" dirty="0"/>
                  <a:t> is dual to P</a:t>
                </a:r>
                <a:r>
                  <a:rPr lang="en-US" sz="1600" baseline="-25000" dirty="0"/>
                  <a:t>8</a:t>
                </a:r>
                <a:r>
                  <a:rPr lang="en-US" sz="1600" dirty="0"/>
                  <a:t> .</a:t>
                </a:r>
              </a:p>
              <a:p>
                <a:pPr marL="0" lvl="0" indent="0">
                  <a:buSzPts val="1100"/>
                </a:pPr>
                <a:r>
                  <a:rPr lang="en-US" sz="1600" i="1" dirty="0"/>
                  <a:t>The weird, "pass in 4 to get P</a:t>
                </a:r>
                <a:r>
                  <a:rPr lang="en-US" sz="1600" i="1" baseline="-25000" dirty="0"/>
                  <a:t>8</a:t>
                </a:r>
                <a:r>
                  <a:rPr lang="en-US" sz="1600" i="1" dirty="0"/>
                  <a:t>" and vice-versa is only for the </a:t>
                </a:r>
                <a:r>
                  <a:rPr lang="en-US" sz="1600" i="1" dirty="0" err="1"/>
                  <a:t>bwperim</a:t>
                </a:r>
                <a:r>
                  <a:rPr lang="en-US" sz="1600" i="1" dirty="0"/>
                  <a:t> function</a:t>
                </a:r>
                <a:r>
                  <a:rPr lang="en-US" i="1" dirty="0"/>
                  <a:t>.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3579" y="904974"/>
                <a:ext cx="5239440" cy="3751868"/>
              </a:xfrm>
              <a:prstGeom prst="rect">
                <a:avLst/>
              </a:prstGeom>
              <a:blipFill>
                <a:blip r:embed="rId3"/>
                <a:stretch>
                  <a:fillRect l="-483" b="-5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5">
            <a:extLst>
              <a:ext uri="{FF2B5EF4-FFF2-40B4-BE49-F238E27FC236}">
                <a16:creationId xmlns:a16="http://schemas.microsoft.com/office/drawing/2014/main" id="{6E023288-DBF4-FB4E-A713-C97AA9CD2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676399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2435F8-04A5-2142-85B0-AF5AB6B2C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4477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7CAC872-55C9-8145-A18E-F329FB967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370" y="16763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297CC636-5073-7C4E-8963-71D1F5E06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65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F84875B9-928F-664B-A73B-1FA0922F7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1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799FFD19-FAEE-CF4C-BBB6-885C0ECDA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19049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C3F5431D-285A-F04C-8387-27FB19782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21335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20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389EFEB-8CD5-C648-87B4-6BB0DA11CA4C}"/>
              </a:ext>
            </a:extLst>
          </p:cNvPr>
          <p:cNvSpPr/>
          <p:nvPr/>
        </p:nvSpPr>
        <p:spPr>
          <a:xfrm>
            <a:off x="7199311" y="1172482"/>
            <a:ext cx="1672545" cy="18646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Perimeter length is a number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3579" y="904974"/>
                <a:ext cx="4940992" cy="3751868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r>
                  <a:rPr lang="en-US" dirty="0"/>
                  <a:t>[</a:t>
                </a:r>
                <a:r>
                  <a:rPr lang="en-US" dirty="0" err="1"/>
                  <a:t>r,c</a:t>
                </a:r>
                <a:r>
                  <a:rPr lang="en-US" dirty="0"/>
                  <a:t>]=</a:t>
                </a:r>
                <a:r>
                  <a:rPr lang="en-US" dirty="0" err="1"/>
                  <a:t>bwtraceboundary</a:t>
                </a:r>
                <a:r>
                  <a:rPr lang="en-US" dirty="0"/>
                  <a:t>(cc==5, </a:t>
                </a:r>
                <a:r>
                  <a:rPr lang="en-US" sz="1400" i="1" dirty="0"/>
                  <a:t>&amp; other params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% Gives a list of rows and columns of the boundary: </a:t>
                </a:r>
              </a:p>
              <a:p>
                <a:r>
                  <a:rPr lang="en-US" sz="14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   r=[3,4,5,5,5,4,3,3,2,3]</a:t>
                </a:r>
              </a:p>
              <a:p>
                <a:r>
                  <a:rPr lang="en-US" sz="14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   c=[2,3,3,4,5,5,5,6,3,2]</a:t>
                </a:r>
                <a:endParaRPr lang="en-US" dirty="0"/>
              </a:p>
              <a:p>
                <a:r>
                  <a:rPr lang="en-US" dirty="0"/>
                  <a:t>Then loop. Add 1 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for each pair of pixels: 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dirty="0"/>
                  <a:t>    if (r(</a:t>
                </a:r>
                <a:r>
                  <a:rPr lang="en-US" dirty="0" err="1"/>
                  <a:t>i</a:t>
                </a:r>
                <a:r>
                  <a:rPr lang="en-US" dirty="0"/>
                  <a:t>), c(</a:t>
                </a:r>
                <a:r>
                  <a:rPr lang="en-US" dirty="0" err="1"/>
                  <a:t>i</a:t>
                </a:r>
                <a:r>
                  <a:rPr lang="en-US" dirty="0"/>
                  <a:t>)) and (r(i+1), c(i+1)) are </a:t>
                </a:r>
                <a:br>
                  <a:rPr lang="en-US" dirty="0"/>
                </a:br>
                <a:r>
                  <a:rPr lang="en-US" dirty="0"/>
                  <a:t>4-neighbors, add 1</a:t>
                </a:r>
              </a:p>
              <a:p>
                <a:pPr marL="0" lvl="0" indent="0">
                  <a:buSzPts val="1100"/>
                </a:pPr>
                <a:r>
                  <a:rPr lang="en-US" dirty="0"/>
                  <a:t>    else add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dirty="0"/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3579" y="904974"/>
                <a:ext cx="4940992" cy="3751868"/>
              </a:xfrm>
              <a:prstGeom prst="rect">
                <a:avLst/>
              </a:prstGeom>
              <a:blipFill>
                <a:blip r:embed="rId3"/>
                <a:stretch>
                  <a:fillRect l="-1026" r="-17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5">
            <a:extLst>
              <a:ext uri="{FF2B5EF4-FFF2-40B4-BE49-F238E27FC236}">
                <a16:creationId xmlns:a16="http://schemas.microsoft.com/office/drawing/2014/main" id="{FC453CF7-ADB9-6E44-A35E-16665A1B0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676399"/>
            <a:ext cx="679450" cy="67945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AE78C881-CDBA-A94A-9C2C-DF46670DA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7970" y="14477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2F68EB7C-3549-2841-95A6-958093DE2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370" y="1676399"/>
            <a:ext cx="227013" cy="22701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2B493279-81FF-994A-8B6F-61F344F45BB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465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0B73BF30-71F1-3745-8F1F-5CDE86648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170" y="1676399"/>
            <a:ext cx="1588" cy="679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CA69035B-40B7-874E-B831-1513A0233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19049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1">
            <a:extLst>
              <a:ext uri="{FF2B5EF4-FFF2-40B4-BE49-F238E27FC236}">
                <a16:creationId xmlns:a16="http://schemas.microsoft.com/office/drawing/2014/main" id="{8899C4BF-6DEF-C842-B8E6-01D3A9C2B8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7970" y="2133599"/>
            <a:ext cx="67945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27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32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Circularity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7899" y="874927"/>
                <a:ext cx="3224893" cy="37707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" dirty="0"/>
                  <a:t>A circle has maximal area for a given perimeter. So take P/A. Actually </a:t>
                </a:r>
                <a:br>
                  <a:rPr lang="en-US" sz="24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indent="0">
                  <a:buSzPts val="1100"/>
                </a:pPr>
                <a:r>
                  <a:rPr lang="en-US" dirty="0"/>
                  <a:t>For a circle,</a:t>
                </a:r>
              </a:p>
              <a:p>
                <a:pPr marL="0" indent="0">
                  <a:buSzPts val="1100"/>
                </a:pPr>
                <a:r>
                  <a:rPr lang="en-US" dirty="0"/>
                  <a:t>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dirty="0"/>
                  <a:t>Roundoff is a problem on small shapes, like 3x3 square  </a:t>
                </a:r>
                <a:endParaRPr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7899" y="874927"/>
                <a:ext cx="3224893" cy="3770700"/>
              </a:xfrm>
              <a:prstGeom prst="rect">
                <a:avLst/>
              </a:prstGeom>
              <a:blipFill>
                <a:blip r:embed="rId3"/>
                <a:stretch>
                  <a:fillRect l="-1961" r="-3137" b="-1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Google Shape;514;p54">
                <a:extLst>
                  <a:ext uri="{FF2B5EF4-FFF2-40B4-BE49-F238E27FC236}">
                    <a16:creationId xmlns:a16="http://schemas.microsoft.com/office/drawing/2014/main" id="{6DA98DFD-CEC9-0A4E-AE65-E3343D02B5E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72792" y="874927"/>
                <a:ext cx="3421657" cy="377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:r>
                  <a:rPr lang="en-US" dirty="0"/>
                  <a:t>For 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square, 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r>
                  <a:rPr lang="en-US" dirty="0"/>
                  <a:t>For a 10x1 rectangle, 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r>
                  <a:rPr lang="en-US" dirty="0"/>
                  <a:t>For a C-shape, C=</a:t>
                </a:r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ar-AE" dirty="0"/>
              </a:p>
            </p:txBody>
          </p:sp>
        </mc:Choice>
        <mc:Fallback xmlns="">
          <p:sp>
            <p:nvSpPr>
              <p:cNvPr id="4" name="Google Shape;514;p54">
                <a:extLst>
                  <a:ext uri="{FF2B5EF4-FFF2-40B4-BE49-F238E27FC236}">
                    <a16:creationId xmlns:a16="http://schemas.microsoft.com/office/drawing/2014/main" id="{6DA98DFD-CEC9-0A4E-AE65-E3343D02B5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792" y="874927"/>
                <a:ext cx="3421657" cy="3770700"/>
              </a:xfrm>
              <a:prstGeom prst="rect">
                <a:avLst/>
              </a:prstGeom>
              <a:blipFill>
                <a:blip r:embed="rId4"/>
                <a:stretch>
                  <a:fillRect l="-18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295595-1612-E640-8F70-DEB3EDE093BF}"/>
              </a:ext>
            </a:extLst>
          </p:cNvPr>
          <p:cNvCxnSpPr/>
          <p:nvPr/>
        </p:nvCxnSpPr>
        <p:spPr>
          <a:xfrm>
            <a:off x="5463993" y="1001486"/>
            <a:ext cx="8799" cy="3145971"/>
          </a:xfrm>
          <a:prstGeom prst="line">
            <a:avLst/>
          </a:prstGeom>
          <a:ln>
            <a:solidFill>
              <a:srgbClr val="7F1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640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shape properties?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3662951" cy="3751868"/>
          </a:xfrm>
        </p:spPr>
        <p:txBody>
          <a:bodyPr/>
          <a:lstStyle/>
          <a:p>
            <a:r>
              <a:rPr lang="en-US" dirty="0"/>
              <a:t>Take a mask of a detected object</a:t>
            </a:r>
          </a:p>
          <a:p>
            <a:r>
              <a:rPr lang="en-US" dirty="0"/>
              <a:t>Consider properties like circularity, elongation, holes, perimeter, and centroid.</a:t>
            </a:r>
          </a:p>
          <a:p>
            <a:endParaRPr lang="en-US" dirty="0"/>
          </a:p>
          <a:p>
            <a:r>
              <a:rPr lang="en-US" dirty="0"/>
              <a:t>Many properties are useful…</a:t>
            </a:r>
          </a:p>
          <a:p>
            <a:r>
              <a:rPr lang="en-US" dirty="0"/>
              <a:t>…to describe shapes </a:t>
            </a:r>
            <a:br>
              <a:rPr lang="en-US" dirty="0"/>
            </a:br>
            <a:r>
              <a:rPr lang="en-US" dirty="0"/>
              <a:t>(objects detected)</a:t>
            </a:r>
          </a:p>
          <a:p>
            <a:r>
              <a:rPr lang="en-US" dirty="0"/>
              <a:t>…to distinguish shapes from each other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5AEDFC-A112-4B43-B3AE-151C51813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734" y="904974"/>
            <a:ext cx="2759094" cy="35105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1129AA0-9325-3D4C-B7B5-569747F2BD93}"/>
              </a:ext>
            </a:extLst>
          </p:cNvPr>
          <p:cNvSpPr/>
          <p:nvPr/>
        </p:nvSpPr>
        <p:spPr>
          <a:xfrm>
            <a:off x="6895068" y="1795849"/>
            <a:ext cx="1994760" cy="189470"/>
          </a:xfrm>
          <a:prstGeom prst="rect">
            <a:avLst/>
          </a:prstGeom>
          <a:noFill/>
          <a:ln>
            <a:solidFill>
              <a:srgbClr val="7F1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A7DC2C-91CB-5B4B-9607-0786CAB8E45B}"/>
              </a:ext>
            </a:extLst>
          </p:cNvPr>
          <p:cNvSpPr/>
          <p:nvPr/>
        </p:nvSpPr>
        <p:spPr>
          <a:xfrm>
            <a:off x="6895068" y="2577849"/>
            <a:ext cx="1879428" cy="189470"/>
          </a:xfrm>
          <a:prstGeom prst="rect">
            <a:avLst/>
          </a:prstGeom>
          <a:noFill/>
          <a:ln>
            <a:solidFill>
              <a:srgbClr val="7F1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D2C7E2-B0C0-DE48-858E-03F75636E786}"/>
              </a:ext>
            </a:extLst>
          </p:cNvPr>
          <p:cNvSpPr/>
          <p:nvPr/>
        </p:nvSpPr>
        <p:spPr>
          <a:xfrm>
            <a:off x="6895068" y="3101546"/>
            <a:ext cx="1879428" cy="189470"/>
          </a:xfrm>
          <a:prstGeom prst="rect">
            <a:avLst/>
          </a:prstGeom>
          <a:noFill/>
          <a:ln>
            <a:solidFill>
              <a:srgbClr val="7F14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49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Axes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232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Principal axes give the angle and elongation of a region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798129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Principal components analysis is a</a:t>
            </a:r>
            <a:b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well-known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 technique.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1, elongation: 3.91, angle = -0.0 deg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2, elongation: 3.80, angle = -34.0 deg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3, elongation: 3.80, angle = 54.0 deg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4, elongation: 3.91, angle = -90.0 deg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5, elongation: 3.79, angle = -45.0 deg</a:t>
            </a:r>
          </a:p>
          <a:p>
            <a:pPr mar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elongation = stats(2).</a:t>
            </a:r>
            <a:r>
              <a:rPr lang="en-US" sz="1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MajorAxisLength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stats.MinorAxisLength</a:t>
            </a: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   3.8016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orientation = stats(2).Orientation:</a:t>
            </a:r>
          </a:p>
          <a:p>
            <a:pPr marL="0" lvl="0" indent="0">
              <a:buSzPts val="1100"/>
            </a:pPr>
            <a:r>
              <a:rPr lang="en-US" sz="1400" b="1" dirty="0">
                <a:latin typeface="Consolas" panose="020B0609020204030204" pitchFamily="49" charset="0"/>
                <a:cs typeface="Consolas" panose="020B0609020204030204" pitchFamily="49" charset="0"/>
              </a:rPr>
              <a:t>  -33.9944</a:t>
            </a:r>
            <a:endParaRPr lang="en-US" sz="18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64177-299E-4A48-8A2B-E53C9DFC8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917" y="896699"/>
            <a:ext cx="2503732" cy="184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048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Intuition of PCA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4131852" cy="41107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Shift and rotate the axes so that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one (the principal axis) captures the most variability.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How? The axes are the </a:t>
            </a:r>
            <a:r>
              <a:rPr lang="en-US" b="1" dirty="0"/>
              <a:t>eigenvectors </a:t>
            </a:r>
            <a:r>
              <a:rPr lang="en-US" dirty="0"/>
              <a:t>of the covariance matrix, sorted by size of eigenvalues, largest first!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dirty="0"/>
              <a:t>Simple for shapes, since only 2D. </a:t>
            </a:r>
            <a:br>
              <a:rPr lang="en-US" dirty="0"/>
            </a:br>
            <a:r>
              <a:rPr lang="en-US" dirty="0"/>
              <a:t>It works in high dimensions too.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64177-299E-4A48-8A2B-E53C9DFC8F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069" r="56203"/>
          <a:stretch/>
        </p:blipFill>
        <p:spPr>
          <a:xfrm>
            <a:off x="6700510" y="959837"/>
            <a:ext cx="2185140" cy="180044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DD5EBE1-BCC0-6045-80AC-CF4928918186}"/>
              </a:ext>
            </a:extLst>
          </p:cNvPr>
          <p:cNvCxnSpPr>
            <a:cxnSpLocks/>
          </p:cNvCxnSpPr>
          <p:nvPr/>
        </p:nvCxnSpPr>
        <p:spPr>
          <a:xfrm>
            <a:off x="6540131" y="874927"/>
            <a:ext cx="2505898" cy="1696823"/>
          </a:xfrm>
          <a:prstGeom prst="straightConnector1">
            <a:avLst/>
          </a:prstGeom>
          <a:ln w="444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3ECE65-B3DF-3541-BED8-DC5C5BADFFE9}"/>
              </a:ext>
            </a:extLst>
          </p:cNvPr>
          <p:cNvCxnSpPr>
            <a:cxnSpLocks/>
          </p:cNvCxnSpPr>
          <p:nvPr/>
        </p:nvCxnSpPr>
        <p:spPr>
          <a:xfrm flipV="1">
            <a:off x="7434945" y="1175657"/>
            <a:ext cx="891176" cy="1306286"/>
          </a:xfrm>
          <a:prstGeom prst="straightConnector1">
            <a:avLst/>
          </a:prstGeom>
          <a:ln w="444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68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size vs weight for a population of mammals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2498272" cy="41107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The new axes are more intuitive:</a:t>
            </a:r>
          </a:p>
          <a:p>
            <a:pPr marL="0" lvl="0" indent="0">
              <a:buSzPts val="1100"/>
            </a:pPr>
            <a:r>
              <a:rPr lang="en-US" dirty="0"/>
              <a:t>The </a:t>
            </a:r>
            <a:r>
              <a:rPr lang="en-US" b="1" dirty="0"/>
              <a:t>size </a:t>
            </a:r>
            <a:r>
              <a:rPr lang="en-US" dirty="0"/>
              <a:t>axis is the principal component: the direction giving greatest variability.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The </a:t>
            </a:r>
            <a:r>
              <a:rPr lang="en-US" b="1" dirty="0"/>
              <a:t>girth </a:t>
            </a:r>
            <a:r>
              <a:rPr lang="en-US" dirty="0"/>
              <a:t>axis is perpendicular to the size axis. It is uncorrelated and gives the direction of least variability. 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dirty="0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5FA9D706-7A0F-4B42-B2BF-8CBEFFCBE4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0572" y="12192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12D78B2A-486E-3542-B45D-3A22EA2AF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0572" y="37338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C8D46C3F-188A-AB4C-A9A6-64AD41FBA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897" y="369411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height</a:t>
            </a: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A9EBCC18-7EC3-794A-956A-3B2CC4E54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497" y="1484313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weight</a:t>
            </a:r>
          </a:p>
        </p:txBody>
      </p:sp>
      <p:sp>
        <p:nvSpPr>
          <p:cNvPr id="12" name="Oval 8">
            <a:extLst>
              <a:ext uri="{FF2B5EF4-FFF2-40B4-BE49-F238E27FC236}">
                <a16:creationId xmlns:a16="http://schemas.microsoft.com/office/drawing/2014/main" id="{0D0E2009-4C22-AE4C-B017-4F0EB3793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972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" name="Oval 9">
            <a:extLst>
              <a:ext uri="{FF2B5EF4-FFF2-40B4-BE49-F238E27FC236}">
                <a16:creationId xmlns:a16="http://schemas.microsoft.com/office/drawing/2014/main" id="{F7DAC290-EF5E-A54A-B028-AC8F017B0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572" y="2971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A7F8BB06-0F21-054D-805F-23FC05C4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3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9ACA114E-2B51-9342-8809-0CC63D32C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972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2">
            <a:extLst>
              <a:ext uri="{FF2B5EF4-FFF2-40B4-BE49-F238E27FC236}">
                <a16:creationId xmlns:a16="http://schemas.microsoft.com/office/drawing/2014/main" id="{62EF4FAC-713E-4140-9C0C-1C43B6EBD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3200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3">
            <a:extLst>
              <a:ext uri="{FF2B5EF4-FFF2-40B4-BE49-F238E27FC236}">
                <a16:creationId xmlns:a16="http://schemas.microsoft.com/office/drawing/2014/main" id="{C469CE4D-2991-C349-9B1C-1E8186C63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2209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4">
            <a:extLst>
              <a:ext uri="{FF2B5EF4-FFF2-40B4-BE49-F238E27FC236}">
                <a16:creationId xmlns:a16="http://schemas.microsoft.com/office/drawing/2014/main" id="{7DD9F418-5081-884B-9558-2F1CA063F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2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5">
            <a:extLst>
              <a:ext uri="{FF2B5EF4-FFF2-40B4-BE49-F238E27FC236}">
                <a16:creationId xmlns:a16="http://schemas.microsoft.com/office/drawing/2014/main" id="{68D147B8-C3C6-BB46-88F7-0424565EE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6">
            <a:extLst>
              <a:ext uri="{FF2B5EF4-FFF2-40B4-BE49-F238E27FC236}">
                <a16:creationId xmlns:a16="http://schemas.microsoft.com/office/drawing/2014/main" id="{B6585801-63C9-C54F-915F-8D4B2015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4572" y="205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17">
            <a:extLst>
              <a:ext uri="{FF2B5EF4-FFF2-40B4-BE49-F238E27FC236}">
                <a16:creationId xmlns:a16="http://schemas.microsoft.com/office/drawing/2014/main" id="{A94EA35B-B8B6-D64A-8D37-BFA005DC4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5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18">
            <a:extLst>
              <a:ext uri="{FF2B5EF4-FFF2-40B4-BE49-F238E27FC236}">
                <a16:creationId xmlns:a16="http://schemas.microsoft.com/office/drawing/2014/main" id="{0CC64A0B-EC83-FE4B-947D-FC2659F3F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19">
            <a:extLst>
              <a:ext uri="{FF2B5EF4-FFF2-40B4-BE49-F238E27FC236}">
                <a16:creationId xmlns:a16="http://schemas.microsoft.com/office/drawing/2014/main" id="{649C8C32-B1AA-C24B-9B5C-D139E1483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572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" name="Oval 20">
            <a:extLst>
              <a:ext uri="{FF2B5EF4-FFF2-40B4-BE49-F238E27FC236}">
                <a16:creationId xmlns:a16="http://schemas.microsoft.com/office/drawing/2014/main" id="{54E8A697-300B-4B40-B8C6-0702E4997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372" y="2743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5" name="Oval 21">
            <a:extLst>
              <a:ext uri="{FF2B5EF4-FFF2-40B4-BE49-F238E27FC236}">
                <a16:creationId xmlns:a16="http://schemas.microsoft.com/office/drawing/2014/main" id="{EE0CA2F6-081A-3F4E-90F5-911050612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7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grpSp>
        <p:nvGrpSpPr>
          <p:cNvPr id="26" name="Group 22">
            <a:extLst>
              <a:ext uri="{FF2B5EF4-FFF2-40B4-BE49-F238E27FC236}">
                <a16:creationId xmlns:a16="http://schemas.microsoft.com/office/drawing/2014/main" id="{D830A3BC-D12A-B844-A48F-3E3D0980B8A5}"/>
              </a:ext>
            </a:extLst>
          </p:cNvPr>
          <p:cNvGrpSpPr>
            <a:grpSpLocks/>
          </p:cNvGrpSpPr>
          <p:nvPr/>
        </p:nvGrpSpPr>
        <p:grpSpPr bwMode="auto">
          <a:xfrm>
            <a:off x="6041572" y="1103313"/>
            <a:ext cx="2708275" cy="2478087"/>
            <a:chOff x="864" y="1463"/>
            <a:chExt cx="1706" cy="1561"/>
          </a:xfrm>
        </p:grpSpPr>
        <p:sp>
          <p:nvSpPr>
            <p:cNvPr id="27" name="Line 23">
              <a:extLst>
                <a:ext uri="{FF2B5EF4-FFF2-40B4-BE49-F238E27FC236}">
                  <a16:creationId xmlns:a16="http://schemas.microsoft.com/office/drawing/2014/main" id="{4D0CBABB-9508-1D4B-9AC1-DDED6ACC0E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1488"/>
              <a:ext cx="1344" cy="15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4">
              <a:extLst>
                <a:ext uri="{FF2B5EF4-FFF2-40B4-BE49-F238E27FC236}">
                  <a16:creationId xmlns:a16="http://schemas.microsoft.com/office/drawing/2014/main" id="{1506D802-52A9-EC4B-8FEC-6335A83FA4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72" y="1956"/>
              <a:ext cx="672" cy="624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 Box 25">
              <a:extLst>
                <a:ext uri="{FF2B5EF4-FFF2-40B4-BE49-F238E27FC236}">
                  <a16:creationId xmlns:a16="http://schemas.microsoft.com/office/drawing/2014/main" id="{8F954DC8-C46A-4841-BF25-18BBF20313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463"/>
              <a:ext cx="3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chemeClr val="folHlink"/>
                  </a:solidFill>
                </a:rPr>
                <a:t>size</a:t>
              </a:r>
            </a:p>
          </p:txBody>
        </p:sp>
        <p:sp>
          <p:nvSpPr>
            <p:cNvPr id="30" name="Text Box 26">
              <a:extLst>
                <a:ext uri="{FF2B5EF4-FFF2-40B4-BE49-F238E27FC236}">
                  <a16:creationId xmlns:a16="http://schemas.microsoft.com/office/drawing/2014/main" id="{961F340D-56BE-1949-9B47-19386E968F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8" y="1716"/>
              <a:ext cx="3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chemeClr val="folHlink"/>
                  </a:solidFill>
                </a:rPr>
                <a:t>girth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670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Covariance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797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need to find the covariance matrix, C:</a:t>
            </a:r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B3BE83A1-D25D-064B-A8FA-7469E322F5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0572" y="12192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86CC1B3C-4374-494E-AE02-1F418E863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0572" y="37338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C2C733CB-855F-F048-9D5D-A4A38A36D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897" y="3694113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x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3B7D0E76-6470-5D45-8187-C1258A2CB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573" y="2025134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y</a:t>
            </a:r>
          </a:p>
        </p:txBody>
      </p:sp>
      <p:sp>
        <p:nvSpPr>
          <p:cNvPr id="10" name="Oval 8">
            <a:extLst>
              <a:ext uri="{FF2B5EF4-FFF2-40B4-BE49-F238E27FC236}">
                <a16:creationId xmlns:a16="http://schemas.microsoft.com/office/drawing/2014/main" id="{AFE297FA-0B9C-4340-A82F-7304B44E7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972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E26954A8-A731-EC4A-AB2C-96AC0D299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572" y="2971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D990367F-2E36-084D-B188-4A75CC583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3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" name="Oval 11">
            <a:extLst>
              <a:ext uri="{FF2B5EF4-FFF2-40B4-BE49-F238E27FC236}">
                <a16:creationId xmlns:a16="http://schemas.microsoft.com/office/drawing/2014/main" id="{937D1A16-85B5-E24D-B365-168CCC4A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972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Oval 12">
            <a:extLst>
              <a:ext uri="{FF2B5EF4-FFF2-40B4-BE49-F238E27FC236}">
                <a16:creationId xmlns:a16="http://schemas.microsoft.com/office/drawing/2014/main" id="{688FCAA8-5BA7-3141-8E38-508196A72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3200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66626E9F-CDF5-6E4E-8339-7BF4121B0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2209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C426790E-40EE-7941-80B9-2C4E5E7B2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2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87A63760-1B13-7346-A2C5-B12964365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6">
            <a:extLst>
              <a:ext uri="{FF2B5EF4-FFF2-40B4-BE49-F238E27FC236}">
                <a16:creationId xmlns:a16="http://schemas.microsoft.com/office/drawing/2014/main" id="{4618BA08-BB9B-924A-A8F0-CA53434B9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4572" y="205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7">
            <a:extLst>
              <a:ext uri="{FF2B5EF4-FFF2-40B4-BE49-F238E27FC236}">
                <a16:creationId xmlns:a16="http://schemas.microsoft.com/office/drawing/2014/main" id="{12709448-23AF-C742-A475-B65BD7C3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5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A1E70E49-B8F1-F04B-A3B2-BF2AF1E71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3A29053D-449C-9945-A6FB-473C8D9A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572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1D1DE890-F839-B941-BE1C-8BF059C90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372" y="2743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776F2640-3B31-9342-897F-7170C6A9C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7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Placeholder 5">
                <a:extLst>
                  <a:ext uri="{FF2B5EF4-FFF2-40B4-BE49-F238E27FC236}">
                    <a16:creationId xmlns:a16="http://schemas.microsoft.com/office/drawing/2014/main" id="{0BCFB742-68E1-4322-BF17-DB60080711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07029" y="932080"/>
                <a:ext cx="3396344" cy="30126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/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4" name="Text Placeholder 5">
                <a:extLst>
                  <a:ext uri="{FF2B5EF4-FFF2-40B4-BE49-F238E27FC236}">
                    <a16:creationId xmlns:a16="http://schemas.microsoft.com/office/drawing/2014/main" id="{0BCFB742-68E1-4322-BF17-DB60080711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29" y="932080"/>
                <a:ext cx="3396344" cy="3012639"/>
              </a:xfrm>
              <a:prstGeom prst="rect">
                <a:avLst/>
              </a:prstGeom>
              <a:blipFill>
                <a:blip r:embed="rId2"/>
                <a:stretch>
                  <a:fillRect b="-174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387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need to find the covariance matrix, C: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741722" y="904974"/>
                <a:ext cx="3537850" cy="3751868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𝑦𝑥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41722" y="904974"/>
                <a:ext cx="3537850" cy="375186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ine 4">
            <a:extLst>
              <a:ext uri="{FF2B5EF4-FFF2-40B4-BE49-F238E27FC236}">
                <a16:creationId xmlns:a16="http://schemas.microsoft.com/office/drawing/2014/main" id="{B3BE83A1-D25D-064B-A8FA-7469E322F5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43058" y="1179513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86CC1B3C-4374-494E-AE02-1F418E863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2972" y="2405742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7">
                <a:extLst>
                  <a:ext uri="{FF2B5EF4-FFF2-40B4-BE49-F238E27FC236}">
                    <a16:creationId xmlns:a16="http://schemas.microsoft.com/office/drawing/2014/main" id="{3B7D0E76-6470-5D45-8187-C1258A2CB2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51172" y="873098"/>
                <a:ext cx="762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altLang="en-US" sz="1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en-US" sz="1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oMath>
                  </m:oMathPara>
                </a14:m>
                <a:endParaRPr lang="en-US" altLang="en-US" sz="1800" dirty="0"/>
              </a:p>
            </p:txBody>
          </p:sp>
        </mc:Choice>
        <mc:Fallback xmlns="">
          <p:sp>
            <p:nvSpPr>
              <p:cNvPr id="9" name="Text Box 7">
                <a:extLst>
                  <a:ext uri="{FF2B5EF4-FFF2-40B4-BE49-F238E27FC236}">
                    <a16:creationId xmlns:a16="http://schemas.microsoft.com/office/drawing/2014/main" id="{3B7D0E76-6470-5D45-8187-C1258A2CB2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1172" y="873098"/>
                <a:ext cx="762000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8">
            <a:extLst>
              <a:ext uri="{FF2B5EF4-FFF2-40B4-BE49-F238E27FC236}">
                <a16:creationId xmlns:a16="http://schemas.microsoft.com/office/drawing/2014/main" id="{AFE297FA-0B9C-4340-A82F-7304B44E7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972" y="2438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E26954A8-A731-EC4A-AB2C-96AC0D299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572" y="2971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2" name="Oval 10">
            <a:extLst>
              <a:ext uri="{FF2B5EF4-FFF2-40B4-BE49-F238E27FC236}">
                <a16:creationId xmlns:a16="http://schemas.microsoft.com/office/drawing/2014/main" id="{D990367F-2E36-084D-B188-4A75CC583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03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" name="Oval 11">
            <a:extLst>
              <a:ext uri="{FF2B5EF4-FFF2-40B4-BE49-F238E27FC236}">
                <a16:creationId xmlns:a16="http://schemas.microsoft.com/office/drawing/2014/main" id="{937D1A16-85B5-E24D-B365-168CCC4A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3972" y="3124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" name="Oval 12">
            <a:extLst>
              <a:ext uri="{FF2B5EF4-FFF2-40B4-BE49-F238E27FC236}">
                <a16:creationId xmlns:a16="http://schemas.microsoft.com/office/drawing/2014/main" id="{688FCAA8-5BA7-3141-8E38-508196A72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3200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66626E9F-CDF5-6E4E-8339-7BF4121B0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2209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C426790E-40EE-7941-80B9-2C4E5E7B2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9772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5">
            <a:extLst>
              <a:ext uri="{FF2B5EF4-FFF2-40B4-BE49-F238E27FC236}">
                <a16:creationId xmlns:a16="http://schemas.microsoft.com/office/drawing/2014/main" id="{87A63760-1B13-7346-A2C5-B12964365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4972" y="2590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6">
            <a:extLst>
              <a:ext uri="{FF2B5EF4-FFF2-40B4-BE49-F238E27FC236}">
                <a16:creationId xmlns:a16="http://schemas.microsoft.com/office/drawing/2014/main" id="{4618BA08-BB9B-924A-A8F0-CA53434B9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4572" y="2057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7">
            <a:extLst>
              <a:ext uri="{FF2B5EF4-FFF2-40B4-BE49-F238E27FC236}">
                <a16:creationId xmlns:a16="http://schemas.microsoft.com/office/drawing/2014/main" id="{12709448-23AF-C742-A475-B65BD7C3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5572" y="1676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A1E70E49-B8F1-F04B-A3B2-BF2AF1E71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1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3A29053D-449C-9945-A6FB-473C8D9A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572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1D1DE890-F839-B941-BE1C-8BF059C90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8372" y="2743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776F2640-3B31-9342-897F-7170C6A9C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772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7">
                <a:extLst>
                  <a:ext uri="{FF2B5EF4-FFF2-40B4-BE49-F238E27FC236}">
                    <a16:creationId xmlns:a16="http://schemas.microsoft.com/office/drawing/2014/main" id="{69550DC8-78BC-7945-B860-804F32F3A8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28251" y="2454729"/>
                <a:ext cx="762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0" dirty="0"/>
                  <a:t>x</a:t>
                </a:r>
                <a14:m>
                  <m:oMath xmlns:m="http://schemas.openxmlformats.org/officeDocument/2006/math"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−</m:t>
                    </m:r>
                    <m:acc>
                      <m:accPr>
                        <m:chr m:val="̅"/>
                        <m:ctrlP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altLang="en-US" sz="1800" dirty="0"/>
              </a:p>
            </p:txBody>
          </p:sp>
        </mc:Choice>
        <mc:Fallback xmlns="">
          <p:sp>
            <p:nvSpPr>
              <p:cNvPr id="24" name="Text Box 7">
                <a:extLst>
                  <a:ext uri="{FF2B5EF4-FFF2-40B4-BE49-F238E27FC236}">
                    <a16:creationId xmlns:a16="http://schemas.microsoft.com/office/drawing/2014/main" id="{69550DC8-78BC-7945-B860-804F32F3A8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28251" y="2454729"/>
                <a:ext cx="762000" cy="369332"/>
              </a:xfrm>
              <a:prstGeom prst="rect">
                <a:avLst/>
              </a:prstGeom>
              <a:blipFill>
                <a:blip r:embed="rId4"/>
                <a:stretch>
                  <a:fillRect l="-8333" t="-6667" b="-2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9134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Actual and estimated covariance matrix for various shapes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5246914" y="904974"/>
                <a:ext cx="3651988" cy="3751868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4,258,160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924,140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b="0" dirty="0"/>
              </a:p>
              <a:p>
                <a:pPr/>
                <a:r>
                  <a:rPr lang="en-US" sz="1600" dirty="0"/>
                  <a:t>Why should we expect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br>
                  <a:rPr lang="en-US" sz="1600" b="0" i="0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&gt;0?</m:t>
                      </m:r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15,211,000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2,098,000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2,098,000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1,392,000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376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490</m:t>
                                </m:r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284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670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7,284,670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376</m:t>
                                </m:r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490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924,140</m:t>
                                </m:r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1600" i="1">
                                    <a:latin typeface="Cambria Math" panose="02040503050406030204" pitchFamily="18" charset="0"/>
                                  </a:rPr>
                                  <m:t>4,258,160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246914" y="904974"/>
                <a:ext cx="3651988" cy="375186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2719E14D-8E5F-914D-8B15-B13CF1BAB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3431" y="1303025"/>
            <a:ext cx="1763483" cy="364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4537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Covariance matrix using matrix calculations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82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find the covariance matrix, C, without loops?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6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)(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𝑦𝑥</m:t>
                          </m:r>
                        </m:sub>
                      </m:sSub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6E107E4F-50AA-49E6-A694-467BC03EAB90}"/>
                  </a:ext>
                </a:extLst>
              </p:cNvPr>
              <p:cNvSpPr>
                <a:spLocks noGrp="1"/>
              </p:cNvSpPr>
              <p:nvPr>
                <p:ph type="body" idx="10"/>
              </p:nvPr>
            </p:nvSpPr>
            <p:spPr/>
            <p:txBody>
              <a:bodyPr/>
              <a:lstStyle/>
              <a:p>
                <a:pPr/>
                <a:r>
                  <a:rPr lang="en-US" dirty="0"/>
                  <a:t>Put points in a matrix </a:t>
                </a:r>
                <a:br>
                  <a:rPr lang="en-US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Subtract off the mean: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Then C=…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6E107E4F-50AA-49E6-A694-467BC03EAB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0"/>
              </p:nvPr>
            </p:nvSpPr>
            <p:spPr>
              <a:blipFill>
                <a:blip r:embed="rId3"/>
                <a:stretch>
                  <a:fillRect l="-7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18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calculate shape properties?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4338453" cy="3751868"/>
          </a:xfrm>
        </p:spPr>
        <p:txBody>
          <a:bodyPr/>
          <a:lstStyle/>
          <a:p>
            <a:r>
              <a:rPr lang="en-US" dirty="0"/>
              <a:t>1. Use a connected components algorithm to isolate individual regions</a:t>
            </a:r>
          </a:p>
          <a:p>
            <a:r>
              <a:rPr lang="en-US" dirty="0"/>
              <a:t>2. Use MATLAB’s </a:t>
            </a:r>
            <a:r>
              <a:rPr lang="en-US" dirty="0" err="1"/>
              <a:t>regionprops</a:t>
            </a:r>
            <a:endParaRPr lang="en-US" dirty="0"/>
          </a:p>
          <a:p>
            <a:r>
              <a:rPr lang="en-US" dirty="0"/>
              <a:t>(But we’ll build some of our own </a:t>
            </a:r>
            <a:r>
              <a:rPr lang="en-US" dirty="0" err="1"/>
              <a:t>regionprops</a:t>
            </a:r>
            <a:r>
              <a:rPr lang="en-US" dirty="0"/>
              <a:t> in this unit to understand what MATLAB is doing)</a:t>
            </a:r>
          </a:p>
        </p:txBody>
      </p:sp>
    </p:spTree>
    <p:extLst>
      <p:ext uri="{BB962C8B-B14F-4D97-AF65-F5344CB8AC3E}">
        <p14:creationId xmlns:p14="http://schemas.microsoft.com/office/powerpoint/2010/main" val="3355484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Eigenvalues and eigenvectors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55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65913" y="904974"/>
            <a:ext cx="4032989" cy="37518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The eigenvectors of the covariance matrix give the directions of variation, sorted from the one corresponding to the largest eigenvalue to the one corresponding to the smallest eigenvalue.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Because the matrix is symmetric, the eigenvalues are guaranteed to be positive real numbers, and eigenvectors are orthogonal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hlinkClick r:id="rId2"/>
              </a:rPr>
              <a:t>This discussion</a:t>
            </a:r>
            <a:r>
              <a:rPr lang="en-US" dirty="0"/>
              <a:t> leads to the Rayleigh quotient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A247A2C-65D4-4C49-8194-630C65DBB1E3}"/>
                  </a:ext>
                </a:extLst>
              </p:cNvPr>
              <p:cNvSpPr/>
              <p:nvPr/>
            </p:nvSpPr>
            <p:spPr>
              <a:xfrm>
                <a:off x="2264485" y="1080599"/>
                <a:ext cx="2013603" cy="11392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𝑥𝑥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𝑥𝑦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𝑦𝑥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</a:rPr>
                                      <m:t>𝑦𝑦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/>
              </a:p>
              <a:p>
                <a:endParaRPr lang="en-US" sz="1800" dirty="0"/>
              </a:p>
              <a:p>
                <a:r>
                  <a:rPr lang="en-US" sz="1800" b="0" dirty="0">
                    <a:ea typeface="Cambria Math" panose="02040503050406030204" pitchFamily="18" charset="0"/>
                  </a:rPr>
                  <a:t>Solve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𝐶𝑣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A247A2C-65D4-4C49-8194-630C65DBB1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485" y="1080599"/>
                <a:ext cx="2013603" cy="1139286"/>
              </a:xfrm>
              <a:prstGeom prst="rect">
                <a:avLst/>
              </a:prstGeom>
              <a:blipFill>
                <a:blip r:embed="rId3"/>
                <a:stretch>
                  <a:fillRect l="-2417" b="-8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574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How to find principal axes and elongation?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243579" y="904974"/>
                <a:ext cx="6655324" cy="4238526"/>
              </a:xfrm>
            </p:spPr>
            <p:txBody>
              <a:bodyPr/>
              <a:lstStyle/>
              <a:p>
                <a:r>
                  <a:rPr lang="en-US" dirty="0"/>
                  <a:t>1. Calculate spatial covariance matrix,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𝑐𝑐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𝑐𝑟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𝑟𝑐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𝑟𝑟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(use rows and columns instead of x and y).</a:t>
                </a:r>
              </a:p>
              <a:p>
                <a:r>
                  <a:rPr lang="en-US" dirty="0"/>
                  <a:t>2. Find eigenvalues,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and eigenvectors,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/>
                  <a:t>3. The </a:t>
                </a:r>
                <a:r>
                  <a:rPr lang="en-US" b="1" dirty="0"/>
                  <a:t>principal axis</a:t>
                </a:r>
                <a:r>
                  <a:rPr lang="en-US" dirty="0"/>
                  <a:t> is the eigenvector corresponding to largest eigenvalue,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dirty="0"/>
                  <a:t>. Direction is the vector, angle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𝑡𝑎𝑛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if requested.</a:t>
                </a:r>
              </a:p>
              <a:p>
                <a:r>
                  <a:rPr lang="en-US" dirty="0"/>
                  <a:t>4. And </a:t>
                </a:r>
                <a:r>
                  <a:rPr lang="en-US" b="1" dirty="0"/>
                  <a:t>elongation</a:t>
                </a:r>
                <a:r>
                  <a:rPr lang="en-US" dirty="0"/>
                  <a:t>, the aspect ratio of the shape's length and width along the axes, is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𝑚𝑎𝑥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𝑚𝑖𝑛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for eigenvalues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 Placeholder 5">
                <a:extLst>
                  <a:ext uri="{FF2B5EF4-FFF2-40B4-BE49-F238E27FC236}">
                    <a16:creationId xmlns:a16="http://schemas.microsoft.com/office/drawing/2014/main" id="{C770C08B-C184-924B-A99B-2044EB18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3579" y="904974"/>
                <a:ext cx="6655324" cy="4238526"/>
              </a:xfrm>
              <a:blipFill>
                <a:blip r:embed="rId2"/>
                <a:stretch>
                  <a:fillRect l="-190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65631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564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Could you use the region properties we’ve studied to distinguish different shapes (squares, rectangles, circles, ellipses, triangles, …)?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A57573-DA77-481E-9151-A57A847E4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9436" y="1935760"/>
            <a:ext cx="2611418" cy="195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8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Regionprops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3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</a:t>
            </a: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rops will return stats on each region. 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637749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imread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('rectangles5.png');</a:t>
            </a:r>
          </a:p>
          <a:p>
            <a:pPr marL="0" lvl="0" indent="0">
              <a:buSzPts val="1100"/>
            </a:pP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(find(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rect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&gt; 0)) = 255; % to BW</a:t>
            </a:r>
          </a:p>
          <a:p>
            <a:pPr marL="0" lvl="0" indent="0">
              <a:buSzPts val="1100"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cc,n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bwlabel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(rect,8); 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% Returns an array of stat structs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% 'All' or just those needed</a:t>
            </a:r>
          </a:p>
          <a:p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allStats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regionprops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(cc, 'all'); </a:t>
            </a:r>
          </a:p>
          <a:p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% returns stats on region 5 only</a:t>
            </a:r>
          </a:p>
          <a:p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stats = </a:t>
            </a:r>
            <a:r>
              <a:rPr lang="en-US" sz="1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regionprops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(cc==5, 'all'); 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stats.Area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 12432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stats.PixelList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12432x2 double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stats.PixelIdxList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12432 x 1 double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52FF77-3631-4147-9F12-380FA435CC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917" y="874927"/>
            <a:ext cx="2503732" cy="184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90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part 1: Area and Centroid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6637749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stats.Area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12432 %  num pixels </a:t>
            </a:r>
          </a:p>
          <a:p>
            <a:pPr marL="0" lvl="0" indent="0">
              <a:buSzPts val="1100"/>
            </a:pP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stats.Centroid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756.5123  276.5123</a:t>
            </a:r>
          </a:p>
          <a:p>
            <a:pPr marL="0" lvl="0" indent="0">
              <a:buSzPts val="1100"/>
            </a:pPr>
            <a:r>
              <a:rPr lang="en-US" dirty="0"/>
              <a:t>Same as: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mean(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stats.PixelList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>
              <a:buSzPts val="1100"/>
            </a:pPr>
            <a:r>
              <a:rPr lang="en-US" dirty="0"/>
              <a:t>Or: 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r,c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]=find(cc==5);</a:t>
            </a:r>
          </a:p>
          <a:p>
            <a:pPr marL="0" lvl="0" indent="0">
              <a:buSzPts val="1100"/>
            </a:pP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mean(r), mean(c)</a:t>
            </a:r>
          </a:p>
          <a:p>
            <a:pPr marL="0" lvl="0" indent="0">
              <a:buSzPts val="1100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38A3AC-17B3-9F43-B554-D6227635C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6400" y="912029"/>
            <a:ext cx="2509249" cy="185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958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BoundingBox</a:t>
            </a:r>
            <a:r>
              <a:rPr lang="en-US" dirty="0"/>
              <a:t> and Extent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1B032D-595B-8C41-AC90-A3AB4B77D1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3059" y="1382943"/>
            <a:ext cx="2917542" cy="1400420"/>
          </a:xfrm>
          <a:prstGeom prst="rect">
            <a:avLst/>
          </a:prstGeom>
        </p:spPr>
      </p:pic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 err="1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BoundingBox</a:t>
            </a: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the smallest axis-aligned rectangle that encloses the region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4" name="Google Shape;514;p5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247900" y="874927"/>
                <a:ext cx="3929876" cy="37707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It always touches a pixel on each side of the region.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dirty="0"/>
                  <a:t>Described by [</a:t>
                </a:r>
                <a:r>
                  <a:rPr lang="en-US" dirty="0" err="1"/>
                  <a:t>x,y,width,height</a:t>
                </a:r>
                <a:r>
                  <a:rPr lang="en-US" dirty="0"/>
                  <a:t>]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endParaRPr lang="en-US" dirty="0">
                  <a:sym typeface="Wingdings" pitchFamily="2" charset="2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Useful to focus processing on the region.</a:t>
                </a:r>
                <a:endParaRPr lang="en-US" dirty="0">
                  <a:sym typeface="Wingdings" pitchFamily="2" charset="2"/>
                </a:endParaRP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Related idea: </a:t>
                </a:r>
                <a:r>
                  <a:rPr lang="en-US" sz="1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Extent </a:t>
                </a:r>
                <a:r>
                  <a:rPr lang="en-US" sz="18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Wingdings" pitchFamily="2" charset="2"/>
                  </a:rPr>
                  <a:t>is the fraction of the bounding box that the region takes up:</a:t>
                </a:r>
              </a:p>
              <a:p>
                <a:pPr marL="0" lvl="0" indent="0" algn="l" rtl="0"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itchFamily="2" charset="2"/>
                        </a:rPr>
                        <m:t>𝑒𝑥𝑡𝑒𝑛𝑡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itchFamily="2" charset="2"/>
                        </a:rPr>
                        <m:t>=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  <a:sym typeface="Wingdings" pitchFamily="2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𝑎𝑟𝑒𝑎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𝑟𝑒𝑔𝑖𝑜𝑛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𝑎𝑟𝑒𝑎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  <a:sym typeface="Wingdings" pitchFamily="2" charset="2"/>
                                </a:rPr>
                                <m:t>𝑏𝑏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Wingdings" pitchFamily="2" charset="2"/>
                </a:endParaRPr>
              </a:p>
            </p:txBody>
          </p:sp>
        </mc:Choice>
        <mc:Fallback xmlns="">
          <p:sp>
            <p:nvSpPr>
              <p:cNvPr id="514" name="Google Shape;514;p5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47900" y="874927"/>
                <a:ext cx="3929876" cy="3770700"/>
              </a:xfrm>
              <a:prstGeom prst="rect">
                <a:avLst/>
              </a:prstGeom>
              <a:blipFill>
                <a:blip r:embed="rId4"/>
                <a:stretch>
                  <a:fillRect l="-1613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E3247771-3100-B046-A24E-98D9300DF98A}"/>
              </a:ext>
            </a:extLst>
          </p:cNvPr>
          <p:cNvSpPr/>
          <p:nvPr/>
        </p:nvSpPr>
        <p:spPr>
          <a:xfrm>
            <a:off x="6230763" y="1895707"/>
            <a:ext cx="1029205" cy="2787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0000"/>
                </a:solidFill>
              </a:ln>
              <a:noFill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439985-C385-264C-B23A-93EB9FC95475}"/>
              </a:ext>
            </a:extLst>
          </p:cNvPr>
          <p:cNvSpPr/>
          <p:nvPr/>
        </p:nvSpPr>
        <p:spPr>
          <a:xfrm flipV="1">
            <a:off x="7548403" y="1572436"/>
            <a:ext cx="888025" cy="9993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C00000"/>
                </a:solidFill>
              </a:ln>
              <a:noFill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C1D6D3-B81A-9A44-9372-F4D3E09F1912}"/>
              </a:ext>
            </a:extLst>
          </p:cNvPr>
          <p:cNvSpPr txBox="1"/>
          <p:nvPr/>
        </p:nvSpPr>
        <p:spPr>
          <a:xfrm>
            <a:off x="7088234" y="1429434"/>
            <a:ext cx="63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x,y</a:t>
            </a:r>
            <a:r>
              <a:rPr lang="en-US" dirty="0">
                <a:solidFill>
                  <a:srgbClr val="FF0000"/>
                </a:solidFill>
              </a:rPr>
              <a:t>)_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25ED53-BC60-714E-B300-167DAE46ED00}"/>
              </a:ext>
            </a:extLst>
          </p:cNvPr>
          <p:cNvSpPr txBox="1"/>
          <p:nvPr/>
        </p:nvSpPr>
        <p:spPr>
          <a:xfrm>
            <a:off x="7646693" y="2525303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width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E8CF20-3BBF-C44A-8D53-898F3F4899CC}"/>
              </a:ext>
            </a:extLst>
          </p:cNvPr>
          <p:cNvSpPr txBox="1"/>
          <p:nvPr/>
        </p:nvSpPr>
        <p:spPr>
          <a:xfrm rot="16200000">
            <a:off x="7113559" y="1918203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height</a:t>
            </a:r>
          </a:p>
        </p:txBody>
      </p:sp>
    </p:spTree>
    <p:extLst>
      <p:ext uri="{BB962C8B-B14F-4D97-AF65-F5344CB8AC3E}">
        <p14:creationId xmlns:p14="http://schemas.microsoft.com/office/powerpoint/2010/main" val="289839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Some immediately useful properties, part 2: </a:t>
            </a:r>
            <a:r>
              <a:rPr lang="en" dirty="0" err="1"/>
              <a:t>FilledImage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1" y="874927"/>
            <a:ext cx="384810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/>
              <a:t>If holes are too big to fill with dilation:</a:t>
            </a:r>
          </a:p>
          <a:p>
            <a:pPr marL="0" lvl="0" indent="0">
              <a:buSzPts val="1100"/>
            </a:pPr>
            <a:r>
              <a:rPr lang="en-US" sz="1400" dirty="0" err="1">
                <a:latin typeface="Consolas" panose="020B0609020204030204" pitchFamily="49" charset="0"/>
                <a:cs typeface="Consolas" panose="020B0609020204030204" pitchFamily="49" charset="0"/>
              </a:rPr>
              <a:t>stats.FilledImage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lvl="0" indent="0">
              <a:buSzPts val="1100"/>
            </a:pPr>
            <a:r>
              <a:rPr lang="en-US" dirty="0"/>
              <a:t>fills the holes and returns the bounding box with the filled region.</a:t>
            </a:r>
          </a:p>
          <a:p>
            <a:pPr marL="0" lvl="0" indent="0">
              <a:buSzPts val="1100"/>
            </a:pPr>
            <a:r>
              <a:rPr lang="en-US" dirty="0"/>
              <a:t>You then need to replace the original bounding box with the filled region. How?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240413-4622-2942-978B-D46CB380E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594" y="874927"/>
            <a:ext cx="2073969" cy="15295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D00FCF-0221-144C-8860-A13837007B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2226" y="2034656"/>
            <a:ext cx="478064" cy="369823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CC7D3A-9A0D-2C4C-B6B8-24B23966B07C}"/>
              </a:ext>
            </a:extLst>
          </p:cNvPr>
          <p:cNvSpPr/>
          <p:nvPr/>
        </p:nvSpPr>
        <p:spPr>
          <a:xfrm>
            <a:off x="7076623" y="1807029"/>
            <a:ext cx="478064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1246CD-5038-414A-8150-BD7EAEC973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8708" y="2505952"/>
            <a:ext cx="2073969" cy="154891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D538E95-744A-F947-8D1F-34BE90911289}"/>
              </a:ext>
            </a:extLst>
          </p:cNvPr>
          <p:cNvSpPr/>
          <p:nvPr/>
        </p:nvSpPr>
        <p:spPr>
          <a:xfrm>
            <a:off x="7065737" y="3461658"/>
            <a:ext cx="478064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29D2A4-FA66-BC44-AA85-B1177F78018F}"/>
              </a:ext>
            </a:extLst>
          </p:cNvPr>
          <p:cNvCxnSpPr>
            <a:cxnSpLocks/>
            <a:stCxn id="6" idx="1"/>
            <a:endCxn id="4" idx="3"/>
          </p:cNvCxnSpPr>
          <p:nvPr/>
        </p:nvCxnSpPr>
        <p:spPr>
          <a:xfrm flipH="1">
            <a:off x="6580290" y="1997529"/>
            <a:ext cx="496333" cy="22203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413F7B5-A392-4548-86B6-D632F0C84344}"/>
              </a:ext>
            </a:extLst>
          </p:cNvPr>
          <p:cNvCxnSpPr>
            <a:cxnSpLocks/>
          </p:cNvCxnSpPr>
          <p:nvPr/>
        </p:nvCxnSpPr>
        <p:spPr>
          <a:xfrm>
            <a:off x="6341258" y="2415365"/>
            <a:ext cx="724479" cy="124767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10068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D154A9B6B4745A92074A700A40869" ma:contentTypeVersion="20" ma:contentTypeDescription="Create a new document." ma:contentTypeScope="" ma:versionID="4700412846cc2d92d5bfc09b17f2b596">
  <xsd:schema xmlns:xsd="http://www.w3.org/2001/XMLSchema" xmlns:xs="http://www.w3.org/2001/XMLSchema" xmlns:p="http://schemas.microsoft.com/office/2006/metadata/properties" xmlns:ns1="http://schemas.microsoft.com/sharepoint/v3" xmlns:ns2="fcae3b96-bd14-4ee2-8386-a94084e60018" xmlns:ns3="56f87f42-bac6-49e2-b9d5-04744cb514ee" targetNamespace="http://schemas.microsoft.com/office/2006/metadata/properties" ma:root="true" ma:fieldsID="4dc93edef7d94870cad9d9e451de4eb6" ns1:_="" ns2:_="" ns3:_="">
    <xsd:import namespace="http://schemas.microsoft.com/sharepoint/v3"/>
    <xsd:import namespace="fcae3b96-bd14-4ee2-8386-a94084e60018"/>
    <xsd:import namespace="56f87f42-bac6-49e2-b9d5-04744cb514ee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e3b96-bd14-4ee2-8386-a94084e6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16a427a-858a-487d-80a3-21f23792e0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87f42-bac6-49e2-b9d5-04744cb514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e345d7-e916-42f7-ade4-36d8c15b0911}" ma:internalName="TaxCatchAll" ma:showField="CatchAllData" ma:web="56f87f42-bac6-49e2-b9d5-04744cb514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88A3F-85F6-41C4-A721-4779A1725D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cae3b96-bd14-4ee2-8386-a94084e60018"/>
    <ds:schemaRef ds:uri="56f87f42-bac6-49e2-b9d5-04744cb514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78F6ED-981C-462D-BF2B-F6544F0C28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2391</TotalTime>
  <Words>1470</Words>
  <Application>Microsoft Macintosh PowerPoint</Application>
  <PresentationFormat>On-screen Show (16:9)</PresentationFormat>
  <Paragraphs>228</Paragraphs>
  <Slides>34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Cambria Math</vt:lpstr>
      <vt:lpstr>Consolas</vt:lpstr>
      <vt:lpstr>Tahoma</vt:lpstr>
      <vt:lpstr>Simple Light</vt:lpstr>
      <vt:lpstr>Shapes and shape properties</vt:lpstr>
      <vt:lpstr>Why study shape properties?</vt:lpstr>
      <vt:lpstr>How to calculate shape properties?</vt:lpstr>
      <vt:lpstr>Regionprops</vt:lpstr>
      <vt:lpstr>Regionprops will return stats on each region. </vt:lpstr>
      <vt:lpstr>Some immediately useful properties, part 1: Area and Centroid</vt:lpstr>
      <vt:lpstr>BoundingBox and Extent</vt:lpstr>
      <vt:lpstr>BoundingBox is the smallest axis-aligned rectangle that encloses the region</vt:lpstr>
      <vt:lpstr>Some immediately useful properties, part 2: FilledImage</vt:lpstr>
      <vt:lpstr>Some immediately useful properties, tangent: imfill</vt:lpstr>
      <vt:lpstr>Some immediately useful properties, part 3: remove small regions</vt:lpstr>
      <vt:lpstr>Euler number</vt:lpstr>
      <vt:lpstr>Euler number is  the number of regions minus the number of holes</vt:lpstr>
      <vt:lpstr>Perimeter and length</vt:lpstr>
      <vt:lpstr>Perimeter and perimeter length aren't the same</vt:lpstr>
      <vt:lpstr>Perimeter is a set of pixels</vt:lpstr>
      <vt:lpstr>Perimeter length is a number</vt:lpstr>
      <vt:lpstr>Circularity</vt:lpstr>
      <vt:lpstr>Circularity</vt:lpstr>
      <vt:lpstr>Principal Axes</vt:lpstr>
      <vt:lpstr>Principal axes give the angle and elongation of a region</vt:lpstr>
      <vt:lpstr>Intuition of PCA</vt:lpstr>
      <vt:lpstr>Example: size vs weight for a population of mammals</vt:lpstr>
      <vt:lpstr>Covariance matrix</vt:lpstr>
      <vt:lpstr>We need to find the covariance matrix, C:</vt:lpstr>
      <vt:lpstr>We need to find the covariance matrix, C:</vt:lpstr>
      <vt:lpstr>Actual and estimated covariance matrix for various shapes</vt:lpstr>
      <vt:lpstr>Covariance matrix using matrix calculations</vt:lpstr>
      <vt:lpstr>Can we find the covariance matrix, C, without loops?</vt:lpstr>
      <vt:lpstr>Eigenvalues and eigenvectors</vt:lpstr>
      <vt:lpstr>Theorem </vt:lpstr>
      <vt:lpstr>Recap: How to find principal axes and elongation?</vt:lpstr>
      <vt:lpstr>Lab</vt:lpstr>
      <vt:lpstr>Lab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90</cp:revision>
  <dcterms:modified xsi:type="dcterms:W3CDTF">2023-02-01T21:03:35Z</dcterms:modified>
</cp:coreProperties>
</file>