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3"/>
  </p:sldMasterIdLst>
  <p:notesMasterIdLst>
    <p:notesMasterId r:id="rId50"/>
  </p:notesMasterIdLst>
  <p:sldIdLst>
    <p:sldId id="256" r:id="rId4"/>
    <p:sldId id="349" r:id="rId5"/>
    <p:sldId id="350" r:id="rId6"/>
    <p:sldId id="352" r:id="rId7"/>
    <p:sldId id="355" r:id="rId8"/>
    <p:sldId id="356" r:id="rId9"/>
    <p:sldId id="357" r:id="rId10"/>
    <p:sldId id="353" r:id="rId11"/>
    <p:sldId id="358" r:id="rId12"/>
    <p:sldId id="360" r:id="rId13"/>
    <p:sldId id="361" r:id="rId14"/>
    <p:sldId id="354" r:id="rId15"/>
    <p:sldId id="351" r:id="rId16"/>
    <p:sldId id="359" r:id="rId17"/>
    <p:sldId id="362" r:id="rId18"/>
    <p:sldId id="363" r:id="rId19"/>
    <p:sldId id="364" r:id="rId20"/>
    <p:sldId id="345" r:id="rId21"/>
    <p:sldId id="317" r:id="rId22"/>
    <p:sldId id="308" r:id="rId23"/>
    <p:sldId id="339" r:id="rId24"/>
    <p:sldId id="366" r:id="rId25"/>
    <p:sldId id="340" r:id="rId26"/>
    <p:sldId id="341" r:id="rId27"/>
    <p:sldId id="365" r:id="rId28"/>
    <p:sldId id="368" r:id="rId29"/>
    <p:sldId id="367" r:id="rId30"/>
    <p:sldId id="369" r:id="rId31"/>
    <p:sldId id="375" r:id="rId32"/>
    <p:sldId id="370" r:id="rId33"/>
    <p:sldId id="371" r:id="rId34"/>
    <p:sldId id="377" r:id="rId35"/>
    <p:sldId id="376" r:id="rId36"/>
    <p:sldId id="378" r:id="rId37"/>
    <p:sldId id="372" r:id="rId38"/>
    <p:sldId id="373" r:id="rId39"/>
    <p:sldId id="379" r:id="rId40"/>
    <p:sldId id="374" r:id="rId41"/>
    <p:sldId id="380" r:id="rId42"/>
    <p:sldId id="388" r:id="rId43"/>
    <p:sldId id="381" r:id="rId44"/>
    <p:sldId id="382" r:id="rId45"/>
    <p:sldId id="383" r:id="rId46"/>
    <p:sldId id="389" r:id="rId47"/>
    <p:sldId id="384" r:id="rId48"/>
    <p:sldId id="347" r:id="rId4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Consolas" panose="020B0609020204030204" pitchFamily="49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5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2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2.xml"/><Relationship Id="rId61" Type="http://schemas.openxmlformats.org/officeDocument/2006/relationships/font" Target="fonts/font1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Both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786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292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303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650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1277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132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2447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4123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0679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84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28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52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4357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1464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8837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461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2742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2862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366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2906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919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40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35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300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931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006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614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344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925052" y="1583342"/>
            <a:ext cx="693413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25052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Filters, Smoothing, and Edges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560496-67E0-3249-BC62-1C92E134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018" y="2181013"/>
            <a:ext cx="1880233" cy="816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1D filter using cross-correlation (shift-and-multiply)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772" y="904974"/>
            <a:ext cx="8252132" cy="759609"/>
          </a:xfrm>
        </p:spPr>
        <p:txBody>
          <a:bodyPr/>
          <a:lstStyle/>
          <a:p>
            <a:r>
              <a:rPr lang="en-US" dirty="0"/>
              <a:t>Example: replace each pixel with the average of it and its two neighbors</a:t>
            </a:r>
          </a:p>
          <a:p>
            <a:r>
              <a:rPr lang="en-US" dirty="0"/>
              <a:t>Consider the filter,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[1/3, 1/3/, 1/3]</a:t>
            </a:r>
            <a:r>
              <a:rPr lang="en-US" dirty="0"/>
              <a:t> or </a:t>
            </a:r>
            <a:r>
              <a:rPr lang="en-US" b="1" dirty="0"/>
              <a:t>[1,1,1]/3</a:t>
            </a:r>
          </a:p>
          <a:p>
            <a:r>
              <a:rPr lang="en-US" dirty="0"/>
              <a:t>Multiply filter with each point under it, then sum (like dot-product)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5C1C9-9D80-9E47-8DB7-CF77DEF5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18" y="3437498"/>
            <a:ext cx="1880233" cy="801028"/>
          </a:xfrm>
          <a:prstGeom prst="rect">
            <a:avLst/>
          </a:prstGeom>
        </p:spPr>
      </p:pic>
      <p:graphicFrame>
        <p:nvGraphicFramePr>
          <p:cNvPr id="9" name="Group 172">
            <a:extLst>
              <a:ext uri="{FF2B5EF4-FFF2-40B4-BE49-F238E27FC236}">
                <a16:creationId xmlns:a16="http://schemas.microsoft.com/office/drawing/2014/main" id="{7DC6E7AE-2D9B-6F42-B032-A10718DD8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242793"/>
              </p:ext>
            </p:extLst>
          </p:nvPr>
        </p:nvGraphicFramePr>
        <p:xfrm>
          <a:off x="2903096" y="2543284"/>
          <a:ext cx="1094034" cy="393192"/>
        </p:xfrm>
        <a:graphic>
          <a:graphicData uri="http://schemas.openxmlformats.org/drawingml/2006/table">
            <a:tbl>
              <a:tblPr/>
              <a:tblGrid>
                <a:gridCol w="36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131">
            <a:extLst>
              <a:ext uri="{FF2B5EF4-FFF2-40B4-BE49-F238E27FC236}">
                <a16:creationId xmlns:a16="http://schemas.microsoft.com/office/drawing/2014/main" id="{AD8021A9-46E6-4A43-8404-AE77117F9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621" y="3638550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5.7</a:t>
            </a:r>
          </a:p>
        </p:txBody>
      </p:sp>
      <p:sp>
        <p:nvSpPr>
          <p:cNvPr id="14" name="Text Box 132">
            <a:extLst>
              <a:ext uri="{FF2B5EF4-FFF2-40B4-BE49-F238E27FC236}">
                <a16:creationId xmlns:a16="http://schemas.microsoft.com/office/drawing/2014/main" id="{B6CC2F98-DE78-5647-A520-D1BAD143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067" y="363855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5" name="Text Box 133">
            <a:extLst>
              <a:ext uri="{FF2B5EF4-FFF2-40B4-BE49-F238E27FC236}">
                <a16:creationId xmlns:a16="http://schemas.microsoft.com/office/drawing/2014/main" id="{4011D720-421D-0040-8327-5041CDCE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536" y="3638550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9.3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6" name="Text Box 134">
            <a:extLst>
              <a:ext uri="{FF2B5EF4-FFF2-40B4-BE49-F238E27FC236}">
                <a16:creationId xmlns:a16="http://schemas.microsoft.com/office/drawing/2014/main" id="{B2137E06-CD95-2E4E-89F6-36F58C8E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43" y="2281238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7" name="Text Box 135">
            <a:extLst>
              <a:ext uri="{FF2B5EF4-FFF2-40B4-BE49-F238E27FC236}">
                <a16:creationId xmlns:a16="http://schemas.microsoft.com/office/drawing/2014/main" id="{BEDCF4F6-A2F9-AC4E-AA34-76BD1A925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68" y="2778125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Filter</a:t>
            </a:r>
          </a:p>
        </p:txBody>
      </p:sp>
      <p:sp>
        <p:nvSpPr>
          <p:cNvPr id="18" name="Text Box 136">
            <a:extLst>
              <a:ext uri="{FF2B5EF4-FFF2-40B4-BE49-F238E27FC236}">
                <a16:creationId xmlns:a16="http://schemas.microsoft.com/office/drawing/2014/main" id="{34D9A26F-D6A6-604E-A710-D21403E4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18" y="3616325"/>
            <a:ext cx="958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(rounded)</a:t>
            </a:r>
          </a:p>
        </p:txBody>
      </p:sp>
      <p:sp>
        <p:nvSpPr>
          <p:cNvPr id="19" name="Text Box 137">
            <a:extLst>
              <a:ext uri="{FF2B5EF4-FFF2-40B4-BE49-F238E27FC236}">
                <a16:creationId xmlns:a16="http://schemas.microsoft.com/office/drawing/2014/main" id="{30116231-B4EE-FD4B-9C38-BD1B518F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291" y="3562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E43B7B0B-BD67-E34B-ABF2-7A0D03277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77168"/>
              </p:ext>
            </p:extLst>
          </p:nvPr>
        </p:nvGraphicFramePr>
        <p:xfrm>
          <a:off x="2861821" y="2232025"/>
          <a:ext cx="4038600" cy="59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9487882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1563592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52577143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63917086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50462986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2748502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393139485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97593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405232643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679142682"/>
                    </a:ext>
                  </a:extLst>
                </a:gridCol>
              </a:tblGrid>
              <a:tr h="59411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88414"/>
                  </a:ext>
                </a:extLst>
              </a:tr>
            </a:tbl>
          </a:graphicData>
        </a:graphic>
      </p:graphicFrame>
      <p:graphicFrame>
        <p:nvGraphicFramePr>
          <p:cNvPr id="21" name="Group 172">
            <a:extLst>
              <a:ext uri="{FF2B5EF4-FFF2-40B4-BE49-F238E27FC236}">
                <a16:creationId xmlns:a16="http://schemas.microsoft.com/office/drawing/2014/main" id="{D465FBB7-58E2-594C-992D-1F660A25C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551480"/>
              </p:ext>
            </p:extLst>
          </p:nvPr>
        </p:nvGraphicFramePr>
        <p:xfrm>
          <a:off x="3305404" y="2595140"/>
          <a:ext cx="1094034" cy="393192"/>
        </p:xfrm>
        <a:graphic>
          <a:graphicData uri="http://schemas.openxmlformats.org/drawingml/2006/table">
            <a:tbl>
              <a:tblPr/>
              <a:tblGrid>
                <a:gridCol w="36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172">
            <a:extLst>
              <a:ext uri="{FF2B5EF4-FFF2-40B4-BE49-F238E27FC236}">
                <a16:creationId xmlns:a16="http://schemas.microsoft.com/office/drawing/2014/main" id="{13329873-9DC4-8F4B-8E99-09A5017E0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868880"/>
              </p:ext>
            </p:extLst>
          </p:nvPr>
        </p:nvGraphicFramePr>
        <p:xfrm>
          <a:off x="3734891" y="2624307"/>
          <a:ext cx="1094034" cy="393192"/>
        </p:xfrm>
        <a:graphic>
          <a:graphicData uri="http://schemas.openxmlformats.org/drawingml/2006/table">
            <a:tbl>
              <a:tblPr/>
              <a:tblGrid>
                <a:gridCol w="36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F1D884B2-5DE4-E348-BDC7-ED494B6C3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68847"/>
              </p:ext>
            </p:extLst>
          </p:nvPr>
        </p:nvGraphicFramePr>
        <p:xfrm>
          <a:off x="2809625" y="3591663"/>
          <a:ext cx="4038600" cy="59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9487882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1563592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52577143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63917086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50462986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2748502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393139485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97593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405232643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679142682"/>
                    </a:ext>
                  </a:extLst>
                </a:gridCol>
              </a:tblGrid>
              <a:tr h="59411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88414"/>
                  </a:ext>
                </a:extLst>
              </a:tr>
            </a:tbl>
          </a:graphicData>
        </a:graphic>
      </p:graphicFrame>
      <p:sp>
        <p:nvSpPr>
          <p:cNvPr id="24" name="Text Box 137">
            <a:extLst>
              <a:ext uri="{FF2B5EF4-FFF2-40B4-BE49-F238E27FC236}">
                <a16:creationId xmlns:a16="http://schemas.microsoft.com/office/drawing/2014/main" id="{5D8BF680-436F-9E4E-B777-05DD64D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471" y="3624709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14.7</a:t>
            </a:r>
          </a:p>
        </p:txBody>
      </p:sp>
    </p:spTree>
    <p:extLst>
      <p:ext uri="{BB962C8B-B14F-4D97-AF65-F5344CB8AC3E}">
        <p14:creationId xmlns:p14="http://schemas.microsoft.com/office/powerpoint/2010/main" val="21202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2D filter using cross-correlation (shift-and-multiply)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5"/>
            <a:ext cx="3666567" cy="571500"/>
          </a:xfrm>
        </p:spPr>
        <p:txBody>
          <a:bodyPr/>
          <a:lstStyle/>
          <a:p>
            <a:r>
              <a:rPr lang="en-US" dirty="0"/>
              <a:t>Consider the filter, ones(3,3)/9 =</a:t>
            </a:r>
          </a:p>
        </p:txBody>
      </p:sp>
      <p:sp>
        <p:nvSpPr>
          <p:cNvPr id="16" name="Text Box 134">
            <a:extLst>
              <a:ext uri="{FF2B5EF4-FFF2-40B4-BE49-F238E27FC236}">
                <a16:creationId xmlns:a16="http://schemas.microsoft.com/office/drawing/2014/main" id="{B2137E06-CD95-2E4E-89F6-36F58C8E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375" y="2024905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8" name="Text Box 136">
            <a:extLst>
              <a:ext uri="{FF2B5EF4-FFF2-40B4-BE49-F238E27FC236}">
                <a16:creationId xmlns:a16="http://schemas.microsoft.com/office/drawing/2014/main" id="{34D9A26F-D6A6-604E-A710-D21403E4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18" y="361632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413762A-BF6E-5B40-80E1-A8D20D04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52878"/>
              </p:ext>
            </p:extLst>
          </p:nvPr>
        </p:nvGraphicFramePr>
        <p:xfrm>
          <a:off x="2525877" y="1871672"/>
          <a:ext cx="1893490" cy="117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24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1880580321"/>
                    </a:ext>
                  </a:extLst>
                </a:gridCol>
                <a:gridCol w="465258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372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8B6C7D5F-5D3F-0744-9E1B-8F356176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625" y="931355"/>
            <a:ext cx="1745375" cy="1745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E3267B-6B6F-1146-B421-5446F3001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625" y="2923960"/>
            <a:ext cx="1745375" cy="1745375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07F7623-397C-0A48-A336-ECC96406F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7431"/>
              </p:ext>
            </p:extLst>
          </p:nvPr>
        </p:nvGraphicFramePr>
        <p:xfrm>
          <a:off x="2573505" y="1909162"/>
          <a:ext cx="1373926" cy="1104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961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8034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55621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36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FADF638-9BF8-BA4B-985F-63E7174BD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84432"/>
              </p:ext>
            </p:extLst>
          </p:nvPr>
        </p:nvGraphicFramePr>
        <p:xfrm>
          <a:off x="6028704" y="983881"/>
          <a:ext cx="1120819" cy="820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279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39185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371686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C9A354E-9ECD-4B48-A3E7-2C15BC17D604}"/>
              </a:ext>
            </a:extLst>
          </p:cNvPr>
          <p:cNvSpPr txBox="1">
            <a:spLocks/>
          </p:cNvSpPr>
          <p:nvPr/>
        </p:nvSpPr>
        <p:spPr>
          <a:xfrm>
            <a:off x="4571999" y="2025315"/>
            <a:ext cx="2856801" cy="111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b="1" dirty="0">
                <a:solidFill>
                  <a:srgbClr val="0070C0"/>
                </a:solidFill>
              </a:rPr>
              <a:t>=10*1/9 + 10*1/9+ 10*1/9 </a:t>
            </a:r>
          </a:p>
          <a:p>
            <a:pPr marL="0" indent="0"/>
            <a:r>
              <a:rPr lang="en-US" sz="1400" b="1" dirty="0">
                <a:solidFill>
                  <a:srgbClr val="0070C0"/>
                </a:solidFill>
              </a:rPr>
              <a:t>+10*1/9 + 10*1/9 + 10*1/9 </a:t>
            </a:r>
          </a:p>
          <a:p>
            <a:pPr marL="0" indent="0"/>
            <a:r>
              <a:rPr lang="en-US" sz="1400" b="1" dirty="0">
                <a:solidFill>
                  <a:srgbClr val="0070C0"/>
                </a:solidFill>
              </a:rPr>
              <a:t>+40*1/9 + 40*1/9 + 40*1/9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ACC95EC-7382-5D47-B80A-FED95D094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16641"/>
              </p:ext>
            </p:extLst>
          </p:nvPr>
        </p:nvGraphicFramePr>
        <p:xfrm>
          <a:off x="2548179" y="3396462"/>
          <a:ext cx="1893490" cy="117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24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1880580321"/>
                    </a:ext>
                  </a:extLst>
                </a:gridCol>
                <a:gridCol w="465258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37236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sp>
        <p:nvSpPr>
          <p:cNvPr id="13" name="Text Box 131">
            <a:extLst>
              <a:ext uri="{FF2B5EF4-FFF2-40B4-BE49-F238E27FC236}">
                <a16:creationId xmlns:a16="http://schemas.microsoft.com/office/drawing/2014/main" id="{AD8021A9-46E6-4A43-8404-AE77117F9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691" y="3813031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4" name="Text Box 132">
            <a:extLst>
              <a:ext uri="{FF2B5EF4-FFF2-40B4-BE49-F238E27FC236}">
                <a16:creationId xmlns:a16="http://schemas.microsoft.com/office/drawing/2014/main" id="{B6CC2F98-DE78-5647-A520-D1BAD143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149" y="3829149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43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F3DAF7A-12E1-1646-BB2F-C0D702D9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66069"/>
              </p:ext>
            </p:extLst>
          </p:nvPr>
        </p:nvGraphicFramePr>
        <p:xfrm>
          <a:off x="3034691" y="1941012"/>
          <a:ext cx="1373926" cy="1104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961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8034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55621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3680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1/9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1/9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EDE6C31-4C6B-7341-B053-F7104AD74319}"/>
              </a:ext>
            </a:extLst>
          </p:cNvPr>
          <p:cNvSpPr txBox="1">
            <a:spLocks/>
          </p:cNvSpPr>
          <p:nvPr/>
        </p:nvSpPr>
        <p:spPr>
          <a:xfrm>
            <a:off x="4548941" y="3187696"/>
            <a:ext cx="2959526" cy="111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b="1" dirty="0">
                <a:solidFill>
                  <a:srgbClr val="00B050"/>
                </a:solidFill>
              </a:rPr>
              <a:t>=10*1/9 + 10*1/9+ 80*1/9 </a:t>
            </a:r>
          </a:p>
          <a:p>
            <a:pPr marL="0" indent="0"/>
            <a:r>
              <a:rPr lang="en-US" sz="1400" b="1" dirty="0">
                <a:solidFill>
                  <a:srgbClr val="00B050"/>
                </a:solidFill>
              </a:rPr>
              <a:t>+10*1/9 + 10*1/9 + 90*1/9 </a:t>
            </a:r>
          </a:p>
          <a:p>
            <a:pPr marL="0" indent="0"/>
            <a:r>
              <a:rPr lang="en-US" sz="1400" b="1" dirty="0">
                <a:solidFill>
                  <a:srgbClr val="00B050"/>
                </a:solidFill>
              </a:rPr>
              <a:t>+40*1/9 + 40*1/9 + 97*1/9</a:t>
            </a:r>
          </a:p>
        </p:txBody>
      </p:sp>
    </p:spTree>
    <p:extLst>
      <p:ext uri="{BB962C8B-B14F-4D97-AF65-F5344CB8AC3E}">
        <p14:creationId xmlns:p14="http://schemas.microsoft.com/office/powerpoint/2010/main" val="16395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14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edges and corners of the input image?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54" y="904974"/>
            <a:ext cx="7036649" cy="3751868"/>
          </a:xfrm>
        </p:spPr>
        <p:txBody>
          <a:bodyPr/>
          <a:lstStyle/>
          <a:p>
            <a:r>
              <a:rPr lang="en-US" dirty="0"/>
              <a:t>From MATLAB: doc </a:t>
            </a:r>
            <a:r>
              <a:rPr lang="en-US" dirty="0" err="1"/>
              <a:t>imfilter</a:t>
            </a:r>
            <a:endParaRPr lang="en-US" dirty="0"/>
          </a:p>
          <a:p>
            <a:r>
              <a:rPr lang="en-US" dirty="0"/>
              <a:t>1. Pad edges of input image with zeros (default)</a:t>
            </a:r>
          </a:p>
          <a:p>
            <a:r>
              <a:rPr lang="en-US" dirty="0"/>
              <a:t>	will be darker on edges</a:t>
            </a:r>
          </a:p>
          <a:p>
            <a:r>
              <a:rPr lang="en-US" dirty="0"/>
              <a:t>2. Can copy the edge pixels (‘replicate’)</a:t>
            </a:r>
          </a:p>
          <a:p>
            <a:r>
              <a:rPr lang="en-US" dirty="0"/>
              <a:t>	or even mirror or wrap around image (‘symmetric’, ‘circular’)</a:t>
            </a:r>
          </a:p>
          <a:p>
            <a:r>
              <a:rPr lang="en-US" dirty="0"/>
              <a:t>3. Could crop output to be smaller: </a:t>
            </a:r>
          </a:p>
          <a:p>
            <a:r>
              <a:rPr lang="en-US" dirty="0"/>
              <a:t>	if 3x3 filter, output is [r-2 x c-2]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7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filters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filters calculate unweighted averages of neighbor 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5"/>
                <a:ext cx="6655324" cy="1309720"/>
              </a:xfrm>
            </p:spPr>
            <p:txBody>
              <a:bodyPr/>
              <a:lstStyle/>
              <a:p>
                <a:r>
                  <a:rPr lang="en-US" dirty="0"/>
                  <a:t>Example: 3x3 box filter</a:t>
                </a:r>
              </a:p>
              <a:p>
                <a:r>
                  <a:rPr lang="en-US" dirty="0"/>
                  <a:t>Out(</a:t>
                </a:r>
                <a:r>
                  <a:rPr lang="en-US" dirty="0" err="1"/>
                  <a:t>r,c</a:t>
                </a:r>
                <a:r>
                  <a:rPr lang="en-US" dirty="0"/>
                  <a:t>) = [in(r-1, c-1) + … + in(r+1, c+1)] / 9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= 			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Looks like a 3 x 3 x (1/9) box.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5"/>
                <a:ext cx="6655324" cy="1309720"/>
              </a:xfrm>
              <a:blipFill>
                <a:blip r:embed="rId2"/>
                <a:stretch>
                  <a:fillRect l="-183" b="-17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E9A6F0-EEB4-EE40-AFDE-B114F1DC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62901"/>
              </p:ext>
            </p:extLst>
          </p:nvPr>
        </p:nvGraphicFramePr>
        <p:xfrm>
          <a:off x="2806001" y="2518725"/>
          <a:ext cx="1120819" cy="820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279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39185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371686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2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 calculate weighted averages of neighbor 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8" y="904974"/>
                <a:ext cx="6900421" cy="3730371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out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Chosen so that the weights sum to 1.</a:t>
                </a:r>
              </a:p>
              <a:p>
                <a:r>
                  <a:rPr lang="en-US" dirty="0"/>
                  <a:t>In practice, we create a weight filter and do “shift-and-multiply”.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Looks like a 2D bell curve. 7x7 one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8" y="904974"/>
                <a:ext cx="6900421" cy="3730371"/>
              </a:xfrm>
              <a:blipFill>
                <a:blip r:embed="rId2"/>
                <a:stretch>
                  <a:fillRect l="-184" t="-7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51BC8FA-FB8A-E141-B046-7322E608F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17" y="2820001"/>
            <a:ext cx="2433334" cy="18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7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sum of the filter weights in any averaging filter?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6746672" cy="4238525"/>
              </a:xfrm>
            </p:spPr>
            <p:txBody>
              <a:bodyPr/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Property: </a:t>
                </a:r>
                <a:r>
                  <a:rPr lang="en-US" b="1" dirty="0"/>
                  <a:t>sum = 1     </a:t>
                </a:r>
                <a:r>
                  <a:rPr lang="en-US" dirty="0"/>
                  <a:t>What if sum &lt; 1?	Or sum &gt; 1?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filter weight property: </a:t>
                </a:r>
                <a:r>
                  <a:rPr lang="en-US" b="1" dirty="0"/>
                  <a:t>symmetry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6746672" cy="4238525"/>
              </a:xfrm>
              <a:blipFill>
                <a:blip r:embed="rId2"/>
                <a:stretch>
                  <a:fillRect l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0D0C97-7A7F-F545-B5DD-98BDE738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53" y="2571750"/>
            <a:ext cx="1277518" cy="12877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84BBB-9AA9-0843-8AE0-E4FE31778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100" y="947862"/>
            <a:ext cx="862086" cy="86208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E4A6A-2D19-ED43-AE19-6FE780C81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185" y="2571750"/>
            <a:ext cx="1297958" cy="12877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835122-AD6B-AB4F-9EDC-A3714D47D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197" y="2571750"/>
            <a:ext cx="1287738" cy="12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filters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 filters don’t blur edges. </a:t>
            </a:r>
            <a:b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they handle “salt-and-pepper” noise well.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Gaussian and box filters </a:t>
            </a:r>
            <a:r>
              <a:rPr lang="en-US" i="1" dirty="0"/>
              <a:t>blur edges </a:t>
            </a:r>
            <a:r>
              <a:rPr lang="en-US" dirty="0"/>
              <a:t>and </a:t>
            </a:r>
            <a:r>
              <a:rPr lang="en-US" i="1" dirty="0"/>
              <a:t>fail </a:t>
            </a:r>
            <a:r>
              <a:rPr lang="en-US" dirty="0"/>
              <a:t>on random black and white pixels from faulty CCD elements and dust on lens.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Solution: Use a </a:t>
            </a:r>
            <a:r>
              <a:rPr lang="en-US" i="1" dirty="0"/>
              <a:t>median filter</a:t>
            </a:r>
            <a:r>
              <a:rPr lang="en-US" dirty="0"/>
              <a:t>: Replace each pixel with the median of the pixels in its neighborhood (sort and take middle element)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See </a:t>
            </a:r>
            <a:r>
              <a:rPr lang="en-US" dirty="0" err="1"/>
              <a:t>smoothSaltDemo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0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Edgels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Edges: What and why? 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enhancement: point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6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Reminder: Pixels to predicates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3579" y="904974"/>
            <a:ext cx="6655324" cy="3599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 features from images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D06AE-D03F-3244-BD70-E4C30140426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69000" y="855663"/>
            <a:ext cx="3175000" cy="793750"/>
          </a:xfrm>
          <a:prstGeom prst="rect">
            <a:avLst/>
          </a:prstGeom>
        </p:spPr>
        <p:txBody>
          <a:bodyPr/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Use machine learning to classify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4BAB5AA8-57C6-F742-BD18-697C724B03F9}"/>
              </a:ext>
            </a:extLst>
          </p:cNvPr>
          <p:cNvGrpSpPr>
            <a:grpSpLocks/>
          </p:cNvGrpSpPr>
          <p:nvPr/>
        </p:nvGrpSpPr>
        <p:grpSpPr bwMode="auto">
          <a:xfrm>
            <a:off x="2727693" y="1722401"/>
            <a:ext cx="1428750" cy="1052513"/>
            <a:chOff x="2056" y="1583"/>
            <a:chExt cx="1678" cy="1106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856EA23E-F77F-7E4E-95E4-61CE7BE4C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5"/>
              <a:ext cx="1678" cy="1100"/>
              <a:chOff x="2047" y="1585"/>
              <a:chExt cx="1678" cy="1100"/>
            </a:xfrm>
          </p:grpSpPr>
          <p:pic>
            <p:nvPicPr>
              <p:cNvPr id="15" name="Picture 9" descr="185069">
                <a:extLst>
                  <a:ext uri="{FF2B5EF4-FFF2-40B4-BE49-F238E27FC236}">
                    <a16:creationId xmlns:a16="http://schemas.microsoft.com/office/drawing/2014/main" id="{56B3F7F9-6F68-4F40-AE36-32FB64E008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1" t="5624" r="3751" b="5624"/>
              <a:stretch>
                <a:fillRect/>
              </a:stretch>
            </p:blipFill>
            <p:spPr bwMode="auto">
              <a:xfrm>
                <a:off x="2058" y="1587"/>
                <a:ext cx="1666" cy="109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grpSp>
            <p:nvGrpSpPr>
              <p:cNvPr id="16" name="Group 10">
                <a:extLst>
                  <a:ext uri="{FF2B5EF4-FFF2-40B4-BE49-F238E27FC236}">
                    <a16:creationId xmlns:a16="http://schemas.microsoft.com/office/drawing/2014/main" id="{F8009230-D059-FC45-AFF2-8A8AA189DA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7" y="1585"/>
                <a:ext cx="1678" cy="1100"/>
                <a:chOff x="643" y="2584"/>
                <a:chExt cx="1678" cy="1100"/>
              </a:xfrm>
            </p:grpSpPr>
            <p:sp>
              <p:nvSpPr>
                <p:cNvPr id="17" name="Line 11">
                  <a:extLst>
                    <a:ext uri="{FF2B5EF4-FFF2-40B4-BE49-F238E27FC236}">
                      <a16:creationId xmlns:a16="http://schemas.microsoft.com/office/drawing/2014/main" id="{0F1F3254-3A7D-BB4E-94DD-FB2C7136B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5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18" name="Line 12">
                  <a:extLst>
                    <a:ext uri="{FF2B5EF4-FFF2-40B4-BE49-F238E27FC236}">
                      <a16:creationId xmlns:a16="http://schemas.microsoft.com/office/drawing/2014/main" id="{EB510CBC-FDD4-414F-9FEE-073387D57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741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19" name="Line 13">
                  <a:extLst>
                    <a:ext uri="{FF2B5EF4-FFF2-40B4-BE49-F238E27FC236}">
                      <a16:creationId xmlns:a16="http://schemas.microsoft.com/office/drawing/2014/main" id="{429A3EEA-318B-F24C-B716-C45AA7CB5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898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0" name="Line 14">
                  <a:extLst>
                    <a:ext uri="{FF2B5EF4-FFF2-40B4-BE49-F238E27FC236}">
                      <a16:creationId xmlns:a16="http://schemas.microsoft.com/office/drawing/2014/main" id="{FF5E3A5F-2811-0643-BD5E-1B893E690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055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1" name="Line 15">
                  <a:extLst>
                    <a:ext uri="{FF2B5EF4-FFF2-40B4-BE49-F238E27FC236}">
                      <a16:creationId xmlns:a16="http://schemas.microsoft.com/office/drawing/2014/main" id="{EE7B79AE-FEAA-4C4C-BBDC-3FBCCF02A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212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2" name="Line 16">
                  <a:extLst>
                    <a:ext uri="{FF2B5EF4-FFF2-40B4-BE49-F238E27FC236}">
                      <a16:creationId xmlns:a16="http://schemas.microsoft.com/office/drawing/2014/main" id="{276D7D32-D798-314C-A88B-101594C87F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369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3" name="Line 17">
                  <a:extLst>
                    <a:ext uri="{FF2B5EF4-FFF2-40B4-BE49-F238E27FC236}">
                      <a16:creationId xmlns:a16="http://schemas.microsoft.com/office/drawing/2014/main" id="{CF355A5B-ECA5-8744-9734-47583789E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526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4" name="Line 18">
                  <a:extLst>
                    <a:ext uri="{FF2B5EF4-FFF2-40B4-BE49-F238E27FC236}">
                      <a16:creationId xmlns:a16="http://schemas.microsoft.com/office/drawing/2014/main" id="{D6C1662E-A593-5849-A83F-8162289B9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6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954CDFBB-25CE-DE4E-A6AE-39B449480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3"/>
              <a:ext cx="1676" cy="1106"/>
              <a:chOff x="652" y="2582"/>
              <a:chExt cx="1676" cy="1106"/>
            </a:xfrm>
          </p:grpSpPr>
          <p:sp>
            <p:nvSpPr>
              <p:cNvPr id="7" name="Line 20">
                <a:extLst>
                  <a:ext uri="{FF2B5EF4-FFF2-40B4-BE49-F238E27FC236}">
                    <a16:creationId xmlns:a16="http://schemas.microsoft.com/office/drawing/2014/main" id="{7BB13D3D-2324-FF42-B398-34AC9D4FA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8" name="Line 21">
                <a:extLst>
                  <a:ext uri="{FF2B5EF4-FFF2-40B4-BE49-F238E27FC236}">
                    <a16:creationId xmlns:a16="http://schemas.microsoft.com/office/drawing/2014/main" id="{BCC23B44-5676-1245-AA93-7A77C3DC1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 dirty="0"/>
              </a:p>
            </p:txBody>
          </p:sp>
          <p:sp>
            <p:nvSpPr>
              <p:cNvPr id="9" name="Line 22">
                <a:extLst>
                  <a:ext uri="{FF2B5EF4-FFF2-40B4-BE49-F238E27FC236}">
                    <a16:creationId xmlns:a16="http://schemas.microsoft.com/office/drawing/2014/main" id="{5B999FFF-05AD-B844-A058-5CB97B080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0" name="Line 23">
                <a:extLst>
                  <a:ext uri="{FF2B5EF4-FFF2-40B4-BE49-F238E27FC236}">
                    <a16:creationId xmlns:a16="http://schemas.microsoft.com/office/drawing/2014/main" id="{156DEFF3-8068-E340-A680-59871BB13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1" name="Line 24">
                <a:extLst>
                  <a:ext uri="{FF2B5EF4-FFF2-40B4-BE49-F238E27FC236}">
                    <a16:creationId xmlns:a16="http://schemas.microsoft.com/office/drawing/2014/main" id="{04B99606-490C-5347-819E-4577F2405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2" name="Line 25">
                <a:extLst>
                  <a:ext uri="{FF2B5EF4-FFF2-40B4-BE49-F238E27FC236}">
                    <a16:creationId xmlns:a16="http://schemas.microsoft.com/office/drawing/2014/main" id="{03C22DCA-BFE2-D447-A4AE-42B39DF9E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3" name="Line 26">
                <a:extLst>
                  <a:ext uri="{FF2B5EF4-FFF2-40B4-BE49-F238E27FC236}">
                    <a16:creationId xmlns:a16="http://schemas.microsoft.com/office/drawing/2014/main" id="{228FBA0D-9426-6E41-AA90-8E9E0A12A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4" name="Line 27">
                <a:extLst>
                  <a:ext uri="{FF2B5EF4-FFF2-40B4-BE49-F238E27FC236}">
                    <a16:creationId xmlns:a16="http://schemas.microsoft.com/office/drawing/2014/main" id="{C745528E-CBB6-1542-96A0-F431B23C9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7FE9CD-3F45-294D-AC51-CB3BA40BC98E}"/>
                  </a:ext>
                </a:extLst>
              </p:cNvPr>
              <p:cNvSpPr txBox="1"/>
              <p:nvPr/>
            </p:nvSpPr>
            <p:spPr>
              <a:xfrm>
                <a:off x="4059120" y="1754100"/>
                <a:ext cx="1858581" cy="866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.4561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0.1928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0.2756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7FE9CD-3F45-294D-AC51-CB3BA40BC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120" y="1754100"/>
                <a:ext cx="1858581" cy="866648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Google Shape;514;p54">
            <a:extLst>
              <a:ext uri="{FF2B5EF4-FFF2-40B4-BE49-F238E27FC236}">
                <a16:creationId xmlns:a16="http://schemas.microsoft.com/office/drawing/2014/main" id="{2C840868-AB75-964F-96EA-3E47982C45B2}"/>
              </a:ext>
            </a:extLst>
          </p:cNvPr>
          <p:cNvSpPr txBox="1">
            <a:spLocks/>
          </p:cNvSpPr>
          <p:nvPr/>
        </p:nvSpPr>
        <p:spPr>
          <a:xfrm>
            <a:off x="2875766" y="2868711"/>
            <a:ext cx="1278963" cy="177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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Texture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</a:t>
            </a:r>
          </a:p>
        </p:txBody>
      </p:sp>
      <p:sp>
        <p:nvSpPr>
          <p:cNvPr id="30" name="Google Shape;514;p54">
            <a:extLst>
              <a:ext uri="{FF2B5EF4-FFF2-40B4-BE49-F238E27FC236}">
                <a16:creationId xmlns:a16="http://schemas.microsoft.com/office/drawing/2014/main" id="{23113F14-28AE-D641-B17A-81EB31E5824A}"/>
              </a:ext>
            </a:extLst>
          </p:cNvPr>
          <p:cNvSpPr txBox="1">
            <a:spLocks/>
          </p:cNvSpPr>
          <p:nvPr/>
        </p:nvSpPr>
        <p:spPr>
          <a:xfrm>
            <a:off x="6069183" y="2854202"/>
            <a:ext cx="3074817" cy="177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Nearest neighbor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vector machines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networks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regression</a:t>
            </a:r>
          </a:p>
        </p:txBody>
      </p:sp>
      <p:grpSp>
        <p:nvGrpSpPr>
          <p:cNvPr id="61" name="Group 29">
            <a:extLst>
              <a:ext uri="{FF2B5EF4-FFF2-40B4-BE49-F238E27FC236}">
                <a16:creationId xmlns:a16="http://schemas.microsoft.com/office/drawing/2014/main" id="{97818522-7D07-7C4E-BEB0-2E7685ADC691}"/>
              </a:ext>
            </a:extLst>
          </p:cNvPr>
          <p:cNvGrpSpPr>
            <a:grpSpLocks/>
          </p:cNvGrpSpPr>
          <p:nvPr/>
        </p:nvGrpSpPr>
        <p:grpSpPr bwMode="auto">
          <a:xfrm>
            <a:off x="6771318" y="1572775"/>
            <a:ext cx="1515336" cy="1020985"/>
            <a:chOff x="3081" y="2155"/>
            <a:chExt cx="1655" cy="1191"/>
          </a:xfrm>
        </p:grpSpPr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82A27EA6-A493-684C-AD6F-4F2AA4755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1" y="2155"/>
              <a:ext cx="803" cy="491"/>
              <a:chOff x="3081" y="2155"/>
              <a:chExt cx="803" cy="491"/>
            </a:xfrm>
          </p:grpSpPr>
          <p:sp>
            <p:nvSpPr>
              <p:cNvPr id="82" name="Oval 31">
                <a:extLst>
                  <a:ext uri="{FF2B5EF4-FFF2-40B4-BE49-F238E27FC236}">
                    <a16:creationId xmlns:a16="http://schemas.microsoft.com/office/drawing/2014/main" id="{8D96AF90-526C-D648-90C1-E6B28B702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0" y="2183"/>
                <a:ext cx="64" cy="6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3" name="Line 32">
                <a:extLst>
                  <a:ext uri="{FF2B5EF4-FFF2-40B4-BE49-F238E27FC236}">
                    <a16:creationId xmlns:a16="http://schemas.microsoft.com/office/drawing/2014/main" id="{BBFF060A-600A-0A49-AC97-FA79970CF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2155"/>
                <a:ext cx="400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33">
                <a:extLst>
                  <a:ext uri="{FF2B5EF4-FFF2-40B4-BE49-F238E27FC236}">
                    <a16:creationId xmlns:a16="http://schemas.microsoft.com/office/drawing/2014/main" id="{0A233FAC-1CCD-1742-9750-F7F91E9D9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2" y="2209"/>
                <a:ext cx="264" cy="1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34">
                <a:extLst>
                  <a:ext uri="{FF2B5EF4-FFF2-40B4-BE49-F238E27FC236}">
                    <a16:creationId xmlns:a16="http://schemas.microsoft.com/office/drawing/2014/main" id="{D7193B8A-B9ED-2B44-AC92-B33E94351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6" y="2209"/>
                <a:ext cx="500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35">
                <a:extLst>
                  <a:ext uri="{FF2B5EF4-FFF2-40B4-BE49-F238E27FC236}">
                    <a16:creationId xmlns:a16="http://schemas.microsoft.com/office/drawing/2014/main" id="{F3BC4E67-1BB1-C44A-B1B5-B4997D644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3" y="2209"/>
                <a:ext cx="68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FAFBF3F6-C589-9E40-80D0-DDD8E73A4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5" y="2209"/>
                <a:ext cx="691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37">
                <a:extLst>
                  <a:ext uri="{FF2B5EF4-FFF2-40B4-BE49-F238E27FC236}">
                    <a16:creationId xmlns:a16="http://schemas.microsoft.com/office/drawing/2014/main" id="{17C471F1-D82B-3B42-8D83-B211C2103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1" y="2209"/>
                <a:ext cx="746" cy="4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38">
                <a:extLst>
                  <a:ext uri="{FF2B5EF4-FFF2-40B4-BE49-F238E27FC236}">
                    <a16:creationId xmlns:a16="http://schemas.microsoft.com/office/drawing/2014/main" id="{77D969ED-0DD8-6246-BA86-053A1B074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3" y="2218"/>
                <a:ext cx="364" cy="3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39">
                <a:extLst>
                  <a:ext uri="{FF2B5EF4-FFF2-40B4-BE49-F238E27FC236}">
                    <a16:creationId xmlns:a16="http://schemas.microsoft.com/office/drawing/2014/main" id="{843D7EB0-7773-C14D-9FDF-C94519468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2" y="2209"/>
                <a:ext cx="555" cy="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40">
              <a:extLst>
                <a:ext uri="{FF2B5EF4-FFF2-40B4-BE49-F238E27FC236}">
                  <a16:creationId xmlns:a16="http://schemas.microsoft.com/office/drawing/2014/main" id="{00933DEA-B847-EA4D-8D38-D51ECA590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0" y="2200"/>
              <a:ext cx="545" cy="964"/>
              <a:chOff x="3300" y="2200"/>
              <a:chExt cx="545" cy="964"/>
            </a:xfrm>
          </p:grpSpPr>
          <p:sp>
            <p:nvSpPr>
              <p:cNvPr id="77" name="Line 41">
                <a:extLst>
                  <a:ext uri="{FF2B5EF4-FFF2-40B4-BE49-F238E27FC236}">
                    <a16:creationId xmlns:a16="http://schemas.microsoft.com/office/drawing/2014/main" id="{3994CDCA-348C-064B-8CE7-6F10E4EAE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3" y="2227"/>
                <a:ext cx="282" cy="6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42">
                <a:extLst>
                  <a:ext uri="{FF2B5EF4-FFF2-40B4-BE49-F238E27FC236}">
                    <a16:creationId xmlns:a16="http://schemas.microsoft.com/office/drawing/2014/main" id="{636E6CEC-8837-014D-A268-9D8D4B788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5" y="2218"/>
                <a:ext cx="391" cy="7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43">
                <a:extLst>
                  <a:ext uri="{FF2B5EF4-FFF2-40B4-BE49-F238E27FC236}">
                    <a16:creationId xmlns:a16="http://schemas.microsoft.com/office/drawing/2014/main" id="{72A85A2F-D717-5A43-8395-8C0D9E49F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4" y="2209"/>
                <a:ext cx="273" cy="8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44">
                <a:extLst>
                  <a:ext uri="{FF2B5EF4-FFF2-40B4-BE49-F238E27FC236}">
                    <a16:creationId xmlns:a16="http://schemas.microsoft.com/office/drawing/2014/main" id="{1DB40C44-40F5-D945-9C03-4F4A1653C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2209"/>
                <a:ext cx="400" cy="9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45">
                <a:extLst>
                  <a:ext uri="{FF2B5EF4-FFF2-40B4-BE49-F238E27FC236}">
                    <a16:creationId xmlns:a16="http://schemas.microsoft.com/office/drawing/2014/main" id="{09BBAC18-0577-6C40-9561-377D8D5CC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0" y="2200"/>
                <a:ext cx="527" cy="8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46">
              <a:extLst>
                <a:ext uri="{FF2B5EF4-FFF2-40B4-BE49-F238E27FC236}">
                  <a16:creationId xmlns:a16="http://schemas.microsoft.com/office/drawing/2014/main" id="{2D8C1F3B-6372-C240-A5C2-B984C87F2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" y="2191"/>
              <a:ext cx="409" cy="1155"/>
              <a:chOff x="3827" y="2191"/>
              <a:chExt cx="409" cy="1155"/>
            </a:xfrm>
          </p:grpSpPr>
          <p:sp>
            <p:nvSpPr>
              <p:cNvPr id="72" name="Line 47">
                <a:extLst>
                  <a:ext uri="{FF2B5EF4-FFF2-40B4-BE49-F238E27FC236}">
                    <a16:creationId xmlns:a16="http://schemas.microsoft.com/office/drawing/2014/main" id="{CCBEB0AD-BF5B-0A48-A355-92EA36E8D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0"/>
                <a:ext cx="236" cy="7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48">
                <a:extLst>
                  <a:ext uri="{FF2B5EF4-FFF2-40B4-BE49-F238E27FC236}">
                    <a16:creationId xmlns:a16="http://schemas.microsoft.com/office/drawing/2014/main" id="{25F8B264-5F83-7E4A-AECE-CA3DAB029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191"/>
                <a:ext cx="136" cy="10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49">
                <a:extLst>
                  <a:ext uri="{FF2B5EF4-FFF2-40B4-BE49-F238E27FC236}">
                    <a16:creationId xmlns:a16="http://schemas.microsoft.com/office/drawing/2014/main" id="{FD94100A-68AC-A346-9C8C-4F0BC715B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00"/>
                <a:ext cx="291" cy="9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50">
                <a:extLst>
                  <a:ext uri="{FF2B5EF4-FFF2-40B4-BE49-F238E27FC236}">
                    <a16:creationId xmlns:a16="http://schemas.microsoft.com/office/drawing/2014/main" id="{8E4CD620-6DAD-F444-8EEF-156FC3210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7" y="2200"/>
                <a:ext cx="409" cy="9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1">
                <a:extLst>
                  <a:ext uri="{FF2B5EF4-FFF2-40B4-BE49-F238E27FC236}">
                    <a16:creationId xmlns:a16="http://schemas.microsoft.com/office/drawing/2014/main" id="{6B26DD4F-DC0F-354C-BFD6-651107E02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7" y="2200"/>
                <a:ext cx="336" cy="1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52">
              <a:extLst>
                <a:ext uri="{FF2B5EF4-FFF2-40B4-BE49-F238E27FC236}">
                  <a16:creationId xmlns:a16="http://schemas.microsoft.com/office/drawing/2014/main" id="{231C67A8-87B9-1E4F-A79C-6CF0968FA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6" y="2200"/>
              <a:ext cx="900" cy="537"/>
              <a:chOff x="3836" y="2200"/>
              <a:chExt cx="900" cy="537"/>
            </a:xfrm>
          </p:grpSpPr>
          <p:sp>
            <p:nvSpPr>
              <p:cNvPr id="66" name="Line 53">
                <a:extLst>
                  <a:ext uri="{FF2B5EF4-FFF2-40B4-BE49-F238E27FC236}">
                    <a16:creationId xmlns:a16="http://schemas.microsoft.com/office/drawing/2014/main" id="{EAD63574-A97E-3548-B780-B80B18ED6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9"/>
                <a:ext cx="455" cy="3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4">
                <a:extLst>
                  <a:ext uri="{FF2B5EF4-FFF2-40B4-BE49-F238E27FC236}">
                    <a16:creationId xmlns:a16="http://schemas.microsoft.com/office/drawing/2014/main" id="{ECDD7D01-1D4D-E943-8CBA-59A523FE4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527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55">
                <a:extLst>
                  <a:ext uri="{FF2B5EF4-FFF2-40B4-BE49-F238E27FC236}">
                    <a16:creationId xmlns:a16="http://schemas.microsoft.com/office/drawing/2014/main" id="{FD236A65-9BA9-154B-89D2-5B3A940AF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736" cy="5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6">
                <a:extLst>
                  <a:ext uri="{FF2B5EF4-FFF2-40B4-BE49-F238E27FC236}">
                    <a16:creationId xmlns:a16="http://schemas.microsoft.com/office/drawing/2014/main" id="{47D757E5-6F60-254A-8F67-FFD878C9E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900" cy="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7">
                <a:extLst>
                  <a:ext uri="{FF2B5EF4-FFF2-40B4-BE49-F238E27FC236}">
                    <a16:creationId xmlns:a16="http://schemas.microsoft.com/office/drawing/2014/main" id="{EFC5E6F8-0E2B-3943-B047-DE93585EC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18"/>
                <a:ext cx="718" cy="3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58">
                <a:extLst>
                  <a:ext uri="{FF2B5EF4-FFF2-40B4-BE49-F238E27FC236}">
                    <a16:creationId xmlns:a16="http://schemas.microsoft.com/office/drawing/2014/main" id="{22387090-3E7E-4146-9634-7524216BD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0"/>
                <a:ext cx="727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" name="Line 59">
            <a:extLst>
              <a:ext uri="{FF2B5EF4-FFF2-40B4-BE49-F238E27FC236}">
                <a16:creationId xmlns:a16="http://schemas.microsoft.com/office/drawing/2014/main" id="{51281FA5-C399-9C40-AEFB-AF5C58605E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1118" y="1565481"/>
            <a:ext cx="1002" cy="13330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60">
            <a:extLst>
              <a:ext uri="{FF2B5EF4-FFF2-40B4-BE49-F238E27FC236}">
                <a16:creationId xmlns:a16="http://schemas.microsoft.com/office/drawing/2014/main" id="{D3DFBCBA-A14F-5541-A1A5-7FD43644E4E7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7167045" y="2173301"/>
            <a:ext cx="921" cy="142419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61">
            <a:extLst>
              <a:ext uri="{FF2B5EF4-FFF2-40B4-BE49-F238E27FC236}">
                <a16:creationId xmlns:a16="http://schemas.microsoft.com/office/drawing/2014/main" id="{3A90F87A-679E-E34E-BAC6-073D43A7F611}"/>
              </a:ext>
            </a:extLst>
          </p:cNvPr>
          <p:cNvGrpSpPr>
            <a:grpSpLocks/>
          </p:cNvGrpSpPr>
          <p:nvPr/>
        </p:nvGrpSpPr>
        <p:grpSpPr bwMode="auto">
          <a:xfrm>
            <a:off x="6747506" y="1571224"/>
            <a:ext cx="1585443" cy="1049524"/>
            <a:chOff x="3837" y="2368"/>
            <a:chExt cx="1731" cy="1224"/>
          </a:xfrm>
        </p:grpSpPr>
        <p:grpSp>
          <p:nvGrpSpPr>
            <p:cNvPr id="94" name="Group 62">
              <a:extLst>
                <a:ext uri="{FF2B5EF4-FFF2-40B4-BE49-F238E27FC236}">
                  <a16:creationId xmlns:a16="http://schemas.microsoft.com/office/drawing/2014/main" id="{EC2D5593-DC59-B040-9400-2C9179AAF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7" y="2368"/>
              <a:ext cx="551" cy="1056"/>
              <a:chOff x="3837" y="2368"/>
              <a:chExt cx="551" cy="1056"/>
            </a:xfrm>
          </p:grpSpPr>
          <p:sp>
            <p:nvSpPr>
              <p:cNvPr id="107" name="Oval 63">
                <a:extLst>
                  <a:ext uri="{FF2B5EF4-FFF2-40B4-BE49-F238E27FC236}">
                    <a16:creationId xmlns:a16="http://schemas.microsoft.com/office/drawing/2014/main" id="{6A712F41-F08E-0544-8A95-5CF51477D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2449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" name="Oval 64">
                <a:extLst>
                  <a:ext uri="{FF2B5EF4-FFF2-40B4-BE49-F238E27FC236}">
                    <a16:creationId xmlns:a16="http://schemas.microsoft.com/office/drawing/2014/main" id="{24E90600-C490-CE48-8871-96E1913DD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" y="2836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" name="Oval 65">
                <a:extLst>
                  <a:ext uri="{FF2B5EF4-FFF2-40B4-BE49-F238E27FC236}">
                    <a16:creationId xmlns:a16="http://schemas.microsoft.com/office/drawing/2014/main" id="{3CCCBC72-D912-E64F-936B-64B11DD59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2368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" name="Oval 66">
                <a:extLst>
                  <a:ext uri="{FF2B5EF4-FFF2-40B4-BE49-F238E27FC236}">
                    <a16:creationId xmlns:a16="http://schemas.microsoft.com/office/drawing/2014/main" id="{F722B41B-C190-0944-9FF5-3B24ACEB8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2846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1" name="Oval 67">
                <a:extLst>
                  <a:ext uri="{FF2B5EF4-FFF2-40B4-BE49-F238E27FC236}">
                    <a16:creationId xmlns:a16="http://schemas.microsoft.com/office/drawing/2014/main" id="{60FC48E0-CAC3-984B-BC67-66DB072AE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253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" name="Oval 68">
                <a:extLst>
                  <a:ext uri="{FF2B5EF4-FFF2-40B4-BE49-F238E27FC236}">
                    <a16:creationId xmlns:a16="http://schemas.microsoft.com/office/drawing/2014/main" id="{5ACE39EA-AECA-A64F-AA6B-14ADC3B8A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" y="2645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" name="Oval 69">
                <a:extLst>
                  <a:ext uri="{FF2B5EF4-FFF2-40B4-BE49-F238E27FC236}">
                    <a16:creationId xmlns:a16="http://schemas.microsoft.com/office/drawing/2014/main" id="{B88564B3-9B90-A94F-9203-A59197A36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2504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4" name="Oval 70">
                <a:extLst>
                  <a:ext uri="{FF2B5EF4-FFF2-40B4-BE49-F238E27FC236}">
                    <a16:creationId xmlns:a16="http://schemas.microsoft.com/office/drawing/2014/main" id="{BD80EEF4-E3AB-584C-840B-18189FC76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37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5" name="Oval 71">
                <a:extLst>
                  <a:ext uri="{FF2B5EF4-FFF2-40B4-BE49-F238E27FC236}">
                    <a16:creationId xmlns:a16="http://schemas.microsoft.com/office/drawing/2014/main" id="{8D30F6B4-912B-7A4A-8C96-0A1C86855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317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6" name="Oval 72">
                <a:extLst>
                  <a:ext uri="{FF2B5EF4-FFF2-40B4-BE49-F238E27FC236}">
                    <a16:creationId xmlns:a16="http://schemas.microsoft.com/office/drawing/2014/main" id="{AA85B9F0-DAC5-F945-A3DD-CF63AA8FA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3360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7" name="Oval 73">
                <a:extLst>
                  <a:ext uri="{FF2B5EF4-FFF2-40B4-BE49-F238E27FC236}">
                    <a16:creationId xmlns:a16="http://schemas.microsoft.com/office/drawing/2014/main" id="{278A4BFF-8D17-DC46-8CBE-BE915E796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" y="3275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8" name="Oval 74">
                <a:extLst>
                  <a:ext uri="{FF2B5EF4-FFF2-40B4-BE49-F238E27FC236}">
                    <a16:creationId xmlns:a16="http://schemas.microsoft.com/office/drawing/2014/main" id="{B6B95807-5637-D040-A777-683912442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3107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9" name="Oval 75">
                <a:extLst>
                  <a:ext uri="{FF2B5EF4-FFF2-40B4-BE49-F238E27FC236}">
                    <a16:creationId xmlns:a16="http://schemas.microsoft.com/office/drawing/2014/main" id="{83826236-74E2-B14C-BCF0-B179ECCC9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3" y="3294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95" name="Group 76">
              <a:extLst>
                <a:ext uri="{FF2B5EF4-FFF2-40B4-BE49-F238E27FC236}">
                  <a16:creationId xmlns:a16="http://schemas.microsoft.com/office/drawing/2014/main" id="{0DD6DDA6-5393-6343-B531-5A515357A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8" y="2510"/>
              <a:ext cx="840" cy="1082"/>
              <a:chOff x="4728" y="2510"/>
              <a:chExt cx="840" cy="1082"/>
            </a:xfrm>
          </p:grpSpPr>
          <p:sp>
            <p:nvSpPr>
              <p:cNvPr id="96" name="Oval 77">
                <a:extLst>
                  <a:ext uri="{FF2B5EF4-FFF2-40B4-BE49-F238E27FC236}">
                    <a16:creationId xmlns:a16="http://schemas.microsoft.com/office/drawing/2014/main" id="{3C92B7A6-071D-9447-BED2-FBAFD10A5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2" y="3318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7" name="Oval 78">
                <a:extLst>
                  <a:ext uri="{FF2B5EF4-FFF2-40B4-BE49-F238E27FC236}">
                    <a16:creationId xmlns:a16="http://schemas.microsoft.com/office/drawing/2014/main" id="{35BC1F4A-A1A4-7A46-9E81-783D117E7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" y="3464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8" name="Oval 79">
                <a:extLst>
                  <a:ext uri="{FF2B5EF4-FFF2-40B4-BE49-F238E27FC236}">
                    <a16:creationId xmlns:a16="http://schemas.microsoft.com/office/drawing/2014/main" id="{49610474-38EA-2241-AFC7-43C15FA1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3187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9" name="Oval 80">
                <a:extLst>
                  <a:ext uri="{FF2B5EF4-FFF2-40B4-BE49-F238E27FC236}">
                    <a16:creationId xmlns:a16="http://schemas.microsoft.com/office/drawing/2014/main" id="{5D5F7B18-23E8-9B48-AC32-769939C58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3528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0" name="Oval 81">
                <a:extLst>
                  <a:ext uri="{FF2B5EF4-FFF2-40B4-BE49-F238E27FC236}">
                    <a16:creationId xmlns:a16="http://schemas.microsoft.com/office/drawing/2014/main" id="{7A5327AA-2149-CD44-80A6-B2818AE47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" y="3333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" name="Oval 82">
                <a:extLst>
                  <a:ext uri="{FF2B5EF4-FFF2-40B4-BE49-F238E27FC236}">
                    <a16:creationId xmlns:a16="http://schemas.microsoft.com/office/drawing/2014/main" id="{125B75C7-7767-2F42-A29D-99BDCCE89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2539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" name="Oval 83">
                <a:extLst>
                  <a:ext uri="{FF2B5EF4-FFF2-40B4-BE49-F238E27FC236}">
                    <a16:creationId xmlns:a16="http://schemas.microsoft.com/office/drawing/2014/main" id="{7CFC8410-5AAC-474D-8D09-DF9A7322B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" y="2926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3" name="Oval 84">
                <a:extLst>
                  <a:ext uri="{FF2B5EF4-FFF2-40B4-BE49-F238E27FC236}">
                    <a16:creationId xmlns:a16="http://schemas.microsoft.com/office/drawing/2014/main" id="{C57324CE-E312-8543-86FC-EC036E6AA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2" y="2731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4" name="Oval 85">
                <a:extLst>
                  <a:ext uri="{FF2B5EF4-FFF2-40B4-BE49-F238E27FC236}">
                    <a16:creationId xmlns:a16="http://schemas.microsoft.com/office/drawing/2014/main" id="{C2BCD614-BCF4-5146-AA6B-FCBBC8E6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2791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5" name="Oval 86">
                <a:extLst>
                  <a:ext uri="{FF2B5EF4-FFF2-40B4-BE49-F238E27FC236}">
                    <a16:creationId xmlns:a16="http://schemas.microsoft.com/office/drawing/2014/main" id="{B03D8B6C-60E5-094B-AD3A-EAAD75BC8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923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6" name="Oval 87">
                <a:extLst>
                  <a:ext uri="{FF2B5EF4-FFF2-40B4-BE49-F238E27FC236}">
                    <a16:creationId xmlns:a16="http://schemas.microsoft.com/office/drawing/2014/main" id="{6DB3F334-27C4-CD42-B24F-8496A38A5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7" y="2510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0" name="Oval 88">
            <a:extLst>
              <a:ext uri="{FF2B5EF4-FFF2-40B4-BE49-F238E27FC236}">
                <a16:creationId xmlns:a16="http://schemas.microsoft.com/office/drawing/2014/main" id="{6E4CD669-F294-F047-B4B0-F76954C3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312" y="1588674"/>
            <a:ext cx="75116" cy="8101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4C0533-EBE5-4178-BE18-41D64E855FBA}"/>
              </a:ext>
            </a:extLst>
          </p:cNvPr>
          <p:cNvSpPr txBox="1"/>
          <p:nvPr/>
        </p:nvSpPr>
        <p:spPr>
          <a:xfrm>
            <a:off x="4692815" y="4517257"/>
            <a:ext cx="16658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CNNs do both!</a:t>
            </a:r>
          </a:p>
        </p:txBody>
      </p:sp>
    </p:spTree>
    <p:extLst>
      <p:ext uri="{BB962C8B-B14F-4D97-AF65-F5344CB8AC3E}">
        <p14:creationId xmlns:p14="http://schemas.microsoft.com/office/powerpoint/2010/main" val="2115906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edge features have several uses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3447506" cy="4206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i="1" dirty="0" err="1"/>
              <a:t>Edgels</a:t>
            </a:r>
            <a:r>
              <a:rPr lang="en-US" dirty="0"/>
              <a:t> are groups of pixels where intensity changes</a:t>
            </a:r>
          </a:p>
          <a:p>
            <a:pPr marL="0" lvl="0" indent="0">
              <a:buSzPts val="1100"/>
            </a:pPr>
            <a:r>
              <a:rPr lang="en-US" sz="1600" dirty="0" err="1"/>
              <a:t>Edgel</a:t>
            </a:r>
            <a:r>
              <a:rPr lang="en-US" sz="1600" dirty="0"/>
              <a:t> density &amp; directions can give info about the scene content:</a:t>
            </a:r>
          </a:p>
          <a:p>
            <a:pPr marL="0" lvl="0" indent="0">
              <a:buSzPts val="1100"/>
            </a:pPr>
            <a:r>
              <a:rPr lang="en-US" sz="1600" dirty="0"/>
              <a:t>-Orientation of the image</a:t>
            </a:r>
          </a:p>
          <a:p>
            <a:pPr marL="0" lvl="0" indent="0">
              <a:buSzPts val="1100"/>
            </a:pPr>
            <a:r>
              <a:rPr lang="en-US" sz="1600" dirty="0"/>
              <a:t>-Natural vs. manmade</a:t>
            </a:r>
          </a:p>
          <a:p>
            <a:pPr marL="0" lvl="0" indent="0">
              <a:buSzPts val="1100"/>
            </a:pPr>
            <a:r>
              <a:rPr lang="en-US" sz="1600" dirty="0"/>
              <a:t>-Presence of objects (</a:t>
            </a:r>
            <a:r>
              <a:rPr lang="en-US" sz="1600" dirty="0" err="1"/>
              <a:t>HoG</a:t>
            </a:r>
            <a:r>
              <a:rPr lang="en-US" sz="1600" dirty="0"/>
              <a:t>)</a:t>
            </a:r>
          </a:p>
          <a:p>
            <a:pPr marL="0" lvl="0" indent="0">
              <a:buSzPts val="1100"/>
            </a:pPr>
            <a:r>
              <a:rPr lang="en-US" i="1" dirty="0"/>
              <a:t>Edges</a:t>
            </a:r>
            <a:r>
              <a:rPr lang="en-US" dirty="0"/>
              <a:t> are longer segments found by grouping </a:t>
            </a:r>
            <a:r>
              <a:rPr lang="en-US" dirty="0" err="1"/>
              <a:t>edgels</a:t>
            </a:r>
            <a:endParaRPr lang="en-US" dirty="0"/>
          </a:p>
          <a:p>
            <a:pPr marL="0" lvl="0" indent="0">
              <a:buSzPts val="1100"/>
            </a:pPr>
            <a:r>
              <a:rPr lang="en-US" sz="1600" dirty="0"/>
              <a:t>Use with color to segment the image into regions.</a:t>
            </a:r>
          </a:p>
          <a:p>
            <a:pPr marL="0" lvl="0" indent="0">
              <a:buSzPts val="1100"/>
            </a:pPr>
            <a:r>
              <a:rPr lang="en-US" sz="1600" dirty="0"/>
              <a:t>Could enhance the fruit-finder (nice suggestion for future work).</a:t>
            </a:r>
          </a:p>
          <a:p>
            <a:pPr marL="0" lvl="0" indent="0">
              <a:buSzPts val="1100"/>
            </a:pPr>
            <a:endParaRPr lang="en-US" sz="1600" dirty="0"/>
          </a:p>
        </p:txBody>
      </p:sp>
      <p:pic>
        <p:nvPicPr>
          <p:cNvPr id="4" name="Picture 5" descr="city_kobe">
            <a:extLst>
              <a:ext uri="{FF2B5EF4-FFF2-40B4-BE49-F238E27FC236}">
                <a16:creationId xmlns:a16="http://schemas.microsoft.com/office/drawing/2014/main" id="{CDF2F534-B8BC-5948-9518-744E5DA9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1410" y="1166949"/>
            <a:ext cx="2532338" cy="337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city_edges">
            <a:extLst>
              <a:ext uri="{FF2B5EF4-FFF2-40B4-BE49-F238E27FC236}">
                <a16:creationId xmlns:a16="http://schemas.microsoft.com/office/drawing/2014/main" id="{493D0108-F410-B740-B4AB-730B85CA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452" y="1816837"/>
            <a:ext cx="2509548" cy="334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393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35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an </a:t>
            </a:r>
            <a:r>
              <a:rPr lang="en" sz="2400" b="0" i="1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en-US" sz="2400" b="0" i="1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anyway?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an edgel?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change in intensity. </a:t>
            </a:r>
            <a:b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find change?</a:t>
            </a: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calculate first derivative?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416BDC64-51D5-DF42-9B79-13881ADD4687}"/>
              </a:ext>
            </a:extLst>
          </p:cNvPr>
          <p:cNvGrpSpPr>
            <a:grpSpLocks/>
          </p:cNvGrpSpPr>
          <p:nvPr/>
        </p:nvGrpSpPr>
        <p:grpSpPr bwMode="auto">
          <a:xfrm>
            <a:off x="5529944" y="1052364"/>
            <a:ext cx="3471590" cy="1047739"/>
            <a:chOff x="1354" y="1861"/>
            <a:chExt cx="2361" cy="80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D5D0D18-EF06-CB4C-B66D-0AA832ACD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61"/>
              <a:ext cx="1785" cy="80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BE20D55-4D56-804D-A762-44E7554F6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861"/>
              <a:ext cx="518" cy="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1B3C9D28-6582-574D-A38C-FB96CB534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4" y="2264"/>
              <a:ext cx="2361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8CA6B0DF-9E16-1F4B-8004-60B06D159822}"/>
              </a:ext>
            </a:extLst>
          </p:cNvPr>
          <p:cNvSpPr>
            <a:spLocks/>
          </p:cNvSpPr>
          <p:nvPr/>
        </p:nvSpPr>
        <p:spPr bwMode="auto">
          <a:xfrm>
            <a:off x="6078999" y="2272892"/>
            <a:ext cx="2202915" cy="623964"/>
          </a:xfrm>
          <a:custGeom>
            <a:avLst/>
            <a:gdLst>
              <a:gd name="T0" fmla="*/ 0 w 1776"/>
              <a:gd name="T1" fmla="*/ 1209675089 h 480"/>
              <a:gd name="T2" fmla="*/ 1451609998 w 1776"/>
              <a:gd name="T3" fmla="*/ 1209675089 h 480"/>
              <a:gd name="T4" fmla="*/ 1451609998 w 1776"/>
              <a:gd name="T5" fmla="*/ 0 h 480"/>
              <a:gd name="T6" fmla="*/ 2147483647 w 1776"/>
              <a:gd name="T7" fmla="*/ 0 h 480"/>
              <a:gd name="T8" fmla="*/ 2147483647 w 1776"/>
              <a:gd name="T9" fmla="*/ 1209675089 h 480"/>
              <a:gd name="T10" fmla="*/ 2147483647 w 1776"/>
              <a:gd name="T11" fmla="*/ 1209675089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480"/>
              <a:gd name="T20" fmla="*/ 1776 w 1776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480">
                <a:moveTo>
                  <a:pt x="0" y="480"/>
                </a:moveTo>
                <a:lnTo>
                  <a:pt x="576" y="480"/>
                </a:lnTo>
                <a:lnTo>
                  <a:pt x="576" y="0"/>
                </a:lnTo>
                <a:lnTo>
                  <a:pt x="1152" y="0"/>
                </a:lnTo>
                <a:lnTo>
                  <a:pt x="1152" y="480"/>
                </a:lnTo>
                <a:lnTo>
                  <a:pt x="1776" y="48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16625B8-E547-4244-94BF-3515F1B2E930}"/>
              </a:ext>
            </a:extLst>
          </p:cNvPr>
          <p:cNvSpPr>
            <a:spLocks/>
          </p:cNvSpPr>
          <p:nvPr/>
        </p:nvSpPr>
        <p:spPr bwMode="auto">
          <a:xfrm>
            <a:off x="5986383" y="3180149"/>
            <a:ext cx="2388146" cy="1559909"/>
          </a:xfrm>
          <a:custGeom>
            <a:avLst/>
            <a:gdLst>
              <a:gd name="T0" fmla="*/ 0 w 1728"/>
              <a:gd name="T1" fmla="*/ 1572577257 h 1200"/>
              <a:gd name="T2" fmla="*/ 1330642521 w 1728"/>
              <a:gd name="T3" fmla="*/ 1572577257 h 1200"/>
              <a:gd name="T4" fmla="*/ 1451609987 w 1728"/>
              <a:gd name="T5" fmla="*/ 0 h 1200"/>
              <a:gd name="T6" fmla="*/ 1572577453 w 1728"/>
              <a:gd name="T7" fmla="*/ 1572577257 h 1200"/>
              <a:gd name="T8" fmla="*/ 2147483647 w 1728"/>
              <a:gd name="T9" fmla="*/ 1572577257 h 1200"/>
              <a:gd name="T10" fmla="*/ 2147483647 w 1728"/>
              <a:gd name="T11" fmla="*/ 2147483647 h 1200"/>
              <a:gd name="T12" fmla="*/ 2147483647 w 1728"/>
              <a:gd name="T13" fmla="*/ 1572577257 h 1200"/>
              <a:gd name="T14" fmla="*/ 2147483647 w 1728"/>
              <a:gd name="T15" fmla="*/ 1572577257 h 1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28"/>
              <a:gd name="T25" fmla="*/ 0 h 1200"/>
              <a:gd name="T26" fmla="*/ 1728 w 1728"/>
              <a:gd name="T27" fmla="*/ 1200 h 1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28" h="1200">
                <a:moveTo>
                  <a:pt x="0" y="624"/>
                </a:moveTo>
                <a:lnTo>
                  <a:pt x="528" y="624"/>
                </a:lnTo>
                <a:lnTo>
                  <a:pt x="576" y="0"/>
                </a:lnTo>
                <a:lnTo>
                  <a:pt x="624" y="624"/>
                </a:lnTo>
                <a:lnTo>
                  <a:pt x="1104" y="624"/>
                </a:lnTo>
                <a:lnTo>
                  <a:pt x="1152" y="1200"/>
                </a:lnTo>
                <a:lnTo>
                  <a:pt x="1200" y="624"/>
                </a:lnTo>
                <a:lnTo>
                  <a:pt x="1728" y="62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uiExpand="1" build="p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1D derivatives using filters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407154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intensity of image at location x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1 pixel,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Use a 2-element filter [-1,1]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f: [0 0 0 0 0 50 50 50 50  0 0 0 0 0];</a:t>
                </a:r>
              </a:p>
              <a:p>
                <a:pPr marL="0" lvl="0" indent="0">
                  <a:buSzPts val="1100"/>
                </a:pP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f’:[ 0 0 0 0 50 0  0  0 -50 0 0 0 0 ];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But </a:t>
                </a:r>
                <a:r>
                  <a:rPr lang="en-US" dirty="0" err="1"/>
                  <a:t>edgels</a:t>
                </a:r>
                <a:r>
                  <a:rPr lang="en-US" dirty="0"/>
                  <a:t> “between” pixels…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How to use a 3-element filter?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4071542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640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1D derivatives using filters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26096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2 pixels,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Use filter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260962"/>
              </a:xfrm>
              <a:prstGeom prst="rect">
                <a:avLst/>
              </a:prstGeo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172">
            <a:extLst>
              <a:ext uri="{FF2B5EF4-FFF2-40B4-BE49-F238E27FC236}">
                <a16:creationId xmlns:a16="http://schemas.microsoft.com/office/drawing/2014/main" id="{ADEA92DA-C7C4-8945-8DE3-D38DA9527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30615"/>
              </p:ext>
            </p:extLst>
          </p:nvPr>
        </p:nvGraphicFramePr>
        <p:xfrm>
          <a:off x="2907290" y="2529081"/>
          <a:ext cx="1187505" cy="393192"/>
        </p:xfrm>
        <a:graphic>
          <a:graphicData uri="http://schemas.openxmlformats.org/drawingml/2006/table">
            <a:tbl>
              <a:tblPr/>
              <a:tblGrid>
                <a:gridCol w="39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131">
            <a:extLst>
              <a:ext uri="{FF2B5EF4-FFF2-40B4-BE49-F238E27FC236}">
                <a16:creationId xmlns:a16="http://schemas.microsoft.com/office/drawing/2014/main" id="{88B8D9AF-8EA6-E944-81CC-E81425A2F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621" y="3638550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1.5</a:t>
            </a:r>
          </a:p>
        </p:txBody>
      </p:sp>
      <p:sp>
        <p:nvSpPr>
          <p:cNvPr id="6" name="Text Box 132">
            <a:extLst>
              <a:ext uri="{FF2B5EF4-FFF2-40B4-BE49-F238E27FC236}">
                <a16:creationId xmlns:a16="http://schemas.microsoft.com/office/drawing/2014/main" id="{F62469A2-2226-594F-8C8C-B5101D73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890" y="3638550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2.5</a:t>
            </a:r>
          </a:p>
        </p:txBody>
      </p:sp>
      <p:sp>
        <p:nvSpPr>
          <p:cNvPr id="7" name="Text Box 133">
            <a:extLst>
              <a:ext uri="{FF2B5EF4-FFF2-40B4-BE49-F238E27FC236}">
                <a16:creationId xmlns:a16="http://schemas.microsoft.com/office/drawing/2014/main" id="{E02610ED-9AC8-F548-99BC-E805CF5B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536" y="3638550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-3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Text Box 134">
            <a:extLst>
              <a:ext uri="{FF2B5EF4-FFF2-40B4-BE49-F238E27FC236}">
                <a16:creationId xmlns:a16="http://schemas.microsoft.com/office/drawing/2014/main" id="{1639BD19-8310-AB47-B272-B47B3A073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43" y="2281238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9" name="Text Box 135">
            <a:extLst>
              <a:ext uri="{FF2B5EF4-FFF2-40B4-BE49-F238E27FC236}">
                <a16:creationId xmlns:a16="http://schemas.microsoft.com/office/drawing/2014/main" id="{DAB07D00-9DAB-8740-A1CB-37BE08D3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68" y="2778125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Filter</a:t>
            </a:r>
          </a:p>
        </p:txBody>
      </p:sp>
      <p:sp>
        <p:nvSpPr>
          <p:cNvPr id="10" name="Text Box 136">
            <a:extLst>
              <a:ext uri="{FF2B5EF4-FFF2-40B4-BE49-F238E27FC236}">
                <a16:creationId xmlns:a16="http://schemas.microsoft.com/office/drawing/2014/main" id="{7244680C-3A33-954F-A778-0A900482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18" y="3616325"/>
            <a:ext cx="958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(rounded)</a:t>
            </a:r>
          </a:p>
        </p:txBody>
      </p:sp>
      <p:sp>
        <p:nvSpPr>
          <p:cNvPr id="11" name="Text Box 137">
            <a:extLst>
              <a:ext uri="{FF2B5EF4-FFF2-40B4-BE49-F238E27FC236}">
                <a16:creationId xmlns:a16="http://schemas.microsoft.com/office/drawing/2014/main" id="{ED42F6FA-A733-FC48-BF8D-559404E4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291" y="3562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graphicFrame>
        <p:nvGraphicFramePr>
          <p:cNvPr id="12" name="Table 20">
            <a:extLst>
              <a:ext uri="{FF2B5EF4-FFF2-40B4-BE49-F238E27FC236}">
                <a16:creationId xmlns:a16="http://schemas.microsoft.com/office/drawing/2014/main" id="{53EF749A-E779-DD41-9402-E6B324695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38471"/>
              </p:ext>
            </p:extLst>
          </p:nvPr>
        </p:nvGraphicFramePr>
        <p:xfrm>
          <a:off x="2861821" y="2232025"/>
          <a:ext cx="4038600" cy="59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9487882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1563592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52577143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63917086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50462986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2748502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393139485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97593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405232643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679142682"/>
                    </a:ext>
                  </a:extLst>
                </a:gridCol>
              </a:tblGrid>
              <a:tr h="59411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88414"/>
                  </a:ext>
                </a:extLst>
              </a:tr>
            </a:tbl>
          </a:graphicData>
        </a:graphic>
      </p:graphicFrame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34728FC2-9098-0843-A626-F9395B39E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95603"/>
              </p:ext>
            </p:extLst>
          </p:nvPr>
        </p:nvGraphicFramePr>
        <p:xfrm>
          <a:off x="2815235" y="3504768"/>
          <a:ext cx="4038600" cy="59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9487882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1563592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52577143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63917086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50462986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2748502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393139485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97593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405232643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679142682"/>
                    </a:ext>
                  </a:extLst>
                </a:gridCol>
              </a:tblGrid>
              <a:tr h="59411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88414"/>
                  </a:ext>
                </a:extLst>
              </a:tr>
            </a:tbl>
          </a:graphicData>
        </a:graphic>
      </p:graphicFrame>
      <p:graphicFrame>
        <p:nvGraphicFramePr>
          <p:cNvPr id="17" name="Group 172">
            <a:extLst>
              <a:ext uri="{FF2B5EF4-FFF2-40B4-BE49-F238E27FC236}">
                <a16:creationId xmlns:a16="http://schemas.microsoft.com/office/drawing/2014/main" id="{4D86AD5F-608A-F643-AD5A-5294BD690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741480"/>
              </p:ext>
            </p:extLst>
          </p:nvPr>
        </p:nvGraphicFramePr>
        <p:xfrm>
          <a:off x="3299312" y="2543922"/>
          <a:ext cx="1187505" cy="393192"/>
        </p:xfrm>
        <a:graphic>
          <a:graphicData uri="http://schemas.openxmlformats.org/drawingml/2006/table">
            <a:tbl>
              <a:tblPr/>
              <a:tblGrid>
                <a:gridCol w="39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172">
            <a:extLst>
              <a:ext uri="{FF2B5EF4-FFF2-40B4-BE49-F238E27FC236}">
                <a16:creationId xmlns:a16="http://schemas.microsoft.com/office/drawing/2014/main" id="{5BA443DB-8A25-6D4B-86F8-1C1C5ABAE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614894"/>
              </p:ext>
            </p:extLst>
          </p:nvPr>
        </p:nvGraphicFramePr>
        <p:xfrm>
          <a:off x="3716350" y="2599578"/>
          <a:ext cx="1187505" cy="393192"/>
        </p:xfrm>
        <a:graphic>
          <a:graphicData uri="http://schemas.openxmlformats.org/drawingml/2006/table">
            <a:tbl>
              <a:tblPr/>
              <a:tblGrid>
                <a:gridCol w="39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Google Shape;514;p54">
            <a:extLst>
              <a:ext uri="{FF2B5EF4-FFF2-40B4-BE49-F238E27FC236}">
                <a16:creationId xmlns:a16="http://schemas.microsoft.com/office/drawing/2014/main" id="{4DAF0225-B32B-DA40-ABE7-C25AA313CF37}"/>
              </a:ext>
            </a:extLst>
          </p:cNvPr>
          <p:cNvSpPr txBox="1">
            <a:spLocks/>
          </p:cNvSpPr>
          <p:nvPr/>
        </p:nvSpPr>
        <p:spPr>
          <a:xfrm>
            <a:off x="2335776" y="4251102"/>
            <a:ext cx="6637750" cy="6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1100"/>
            </a:pPr>
            <a:r>
              <a:rPr lang="en-US" dirty="0"/>
              <a:t>Magnitude = </a:t>
            </a:r>
            <a:r>
              <a:rPr lang="en-US" dirty="0" err="1"/>
              <a:t>edgel</a:t>
            </a:r>
            <a:r>
              <a:rPr lang="en-US" dirty="0"/>
              <a:t> strength, sign = direction of change.</a:t>
            </a:r>
          </a:p>
        </p:txBody>
      </p:sp>
    </p:spTree>
    <p:extLst>
      <p:ext uri="{BB962C8B-B14F-4D97-AF65-F5344CB8AC3E}">
        <p14:creationId xmlns:p14="http://schemas.microsoft.com/office/powerpoint/2010/main" val="34070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 properties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71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sum of the filter weights in any edge filter?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6746672" cy="3841197"/>
              </a:xfrm>
            </p:spPr>
            <p:txBody>
              <a:bodyPr/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Property: </a:t>
                </a:r>
                <a:r>
                  <a:rPr lang="en-US" b="1" dirty="0"/>
                  <a:t>sum = 0     </a:t>
                </a:r>
                <a:r>
                  <a:rPr lang="en-US" dirty="0"/>
                  <a:t>What if sum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0?	</a:t>
                </a:r>
              </a:p>
              <a:p>
                <a:r>
                  <a:rPr lang="en-US" dirty="0"/>
                  <a:t>Consider the flat signal of medium gray:[100, 100, … , 100]</a:t>
                </a:r>
              </a:p>
              <a:p>
                <a:r>
                  <a:rPr lang="en-US" dirty="0"/>
                  <a:t>What should the </a:t>
                </a:r>
                <a:r>
                  <a:rPr lang="en-US" dirty="0" err="1"/>
                  <a:t>edgel</a:t>
                </a:r>
                <a:r>
                  <a:rPr lang="en-US" dirty="0"/>
                  <a:t> filter output be when there is no </a:t>
                </a:r>
                <a:r>
                  <a:rPr lang="en-US" dirty="0" err="1"/>
                  <a:t>edgel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Now apply the (wrong) </a:t>
                </a:r>
                <a:r>
                  <a:rPr lang="en-US" dirty="0" err="1"/>
                  <a:t>edgel</a:t>
                </a:r>
                <a:r>
                  <a:rPr lang="en-US" dirty="0"/>
                  <a:t> filter: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do you get?</a:t>
                </a:r>
              </a:p>
              <a:p>
                <a:endParaRPr lang="en-US" dirty="0"/>
              </a:p>
              <a:p>
                <a:r>
                  <a:rPr lang="en-US" dirty="0"/>
                  <a:t>Once again, filter weights should also have </a:t>
                </a:r>
                <a:r>
                  <a:rPr lang="en-US" b="1" dirty="0"/>
                  <a:t>symmetry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6746672" cy="3841197"/>
              </a:xfrm>
              <a:blipFill>
                <a:blip r:embed="rId2"/>
                <a:stretch>
                  <a:fillRect l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68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Prewitt edge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93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2D, we want the edge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gradient’s magnitude and direction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2688069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the gradient: the vector pointing in direction of greatest positive change.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2688069" cy="3770700"/>
              </a:xfrm>
              <a:prstGeom prst="rect">
                <a:avLst/>
              </a:prstGeom>
              <a:blipFill>
                <a:blip r:embed="rId3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0EA4675-9302-324E-872F-C6BA165368F2}"/>
              </a:ext>
            </a:extLst>
          </p:cNvPr>
          <p:cNvSpPr/>
          <p:nvPr/>
        </p:nvSpPr>
        <p:spPr bwMode="auto">
          <a:xfrm>
            <a:off x="5228050" y="971901"/>
            <a:ext cx="3657600" cy="3581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7CE5103-0519-814D-9E51-6D28214277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8050" y="971901"/>
            <a:ext cx="2819400" cy="3581400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A99DFCFF-0197-404B-B72B-E138C969A2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20313" y="2572101"/>
            <a:ext cx="12954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8">
            <a:extLst>
              <a:ext uri="{FF2B5EF4-FFF2-40B4-BE49-F238E27FC236}">
                <a16:creationId xmlns:a16="http://schemas.microsoft.com/office/drawing/2014/main" id="{C8E6626A-7E87-CE44-8DD8-2EF0081380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218651" y="1962501"/>
            <a:ext cx="12192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41C3766A-6382-AF44-8FE1-16BE321841D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90050" y="1810101"/>
            <a:ext cx="838200" cy="762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Box 14">
            <a:extLst>
              <a:ext uri="{FF2B5EF4-FFF2-40B4-BE49-F238E27FC236}">
                <a16:creationId xmlns:a16="http://schemas.microsoft.com/office/drawing/2014/main" id="{733E3859-87EB-C14B-9EA7-4A13C462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250" y="2191101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</a:t>
            </a:r>
            <a:r>
              <a:rPr lang="en-US" baseline="-25000" dirty="0" err="1">
                <a:solidFill>
                  <a:schemeClr val="bg1"/>
                </a:solidFill>
              </a:rPr>
              <a:t>x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C273AFD-A605-C446-974F-B5C27B52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250" y="1657701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</a:t>
            </a:r>
            <a:r>
              <a:rPr lang="en-US" baseline="-250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999623E-9AEB-8947-850A-CFE164716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914" y="1548957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</a:t>
            </a:r>
            <a:r>
              <a:rPr lang="en-US" dirty="0">
                <a:solidFill>
                  <a:schemeClr val="tx1"/>
                </a:solidFill>
              </a:rPr>
              <a:t>f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6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enhancement: replace each pixel with a new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9" y="904974"/>
            <a:ext cx="4326903" cy="3751868"/>
          </a:xfrm>
        </p:spPr>
        <p:txBody>
          <a:bodyPr/>
          <a:lstStyle/>
          <a:p>
            <a:r>
              <a:rPr lang="en-US" dirty="0"/>
              <a:t>Each pixel p replaced by p’ = f(p, </a:t>
            </a:r>
            <a:r>
              <a:rPr lang="en-US" dirty="0" err="1"/>
              <a:t>img</a:t>
            </a:r>
            <a:r>
              <a:rPr lang="en-US" dirty="0"/>
              <a:t>).</a:t>
            </a:r>
          </a:p>
          <a:p>
            <a:r>
              <a:rPr lang="en-US" dirty="0"/>
              <a:t>Or call it y=f(x), where </a:t>
            </a:r>
          </a:p>
          <a:p>
            <a:r>
              <a:rPr lang="en-US" dirty="0"/>
              <a:t>	x = input image</a:t>
            </a:r>
          </a:p>
          <a:p>
            <a:r>
              <a:rPr lang="en-US" dirty="0"/>
              <a:t>	y = output image</a:t>
            </a:r>
          </a:p>
          <a:p>
            <a:endParaRPr lang="en-US" dirty="0"/>
          </a:p>
          <a:p>
            <a:r>
              <a:rPr lang="en-US" dirty="0"/>
              <a:t>We’ll look at two examples:</a:t>
            </a:r>
          </a:p>
          <a:p>
            <a:r>
              <a:rPr lang="en-US" dirty="0"/>
              <a:t>	Point operators</a:t>
            </a:r>
          </a:p>
          <a:p>
            <a:r>
              <a:rPr lang="en-US" dirty="0"/>
              <a:t>	Local operators (implemented by filters)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49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Gradients are easy to calculate once you know the change in the x and y directions.  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007476" y="874927"/>
                <a:ext cx="6878174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 get a 3x3 filter </a:t>
                </a:r>
                <a:r>
                  <a:rPr lang="en-US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used to find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x</a:t>
                </a:r>
                <a:r>
                  <a:rPr lang="en-US" dirty="0"/>
                  <a:t>, the change in the x direction:</a:t>
                </a:r>
                <a:endParaRPr lang="en-US" baseline="-250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 with 1D filter: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SzPts val="1100"/>
                </a:pPr>
                <a:r>
                  <a:rPr lang="en-US" dirty="0"/>
                  <a:t>Average 3 image rows: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lvl="0" indent="0">
                  <a:buSzPts val="1100"/>
                </a:pPr>
                <a:r>
                  <a:rPr lang="en-US" b="0" dirty="0"/>
                  <a:t>		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7476" y="874927"/>
                <a:ext cx="6878174" cy="3770700"/>
              </a:xfrm>
              <a:prstGeom prst="rect">
                <a:avLst/>
              </a:prstGeom>
              <a:blipFill>
                <a:blip r:embed="rId3"/>
                <a:stretch>
                  <a:fillRect l="-552" b="-5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5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Unweighted-average edge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 are called Prewitt filters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69682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get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x</a:t>
                </a:r>
                <a:r>
                  <a:rPr lang="en-US" baseline="-25000" dirty="0"/>
                  <a:t> </a:t>
                </a:r>
                <a:r>
                  <a:rPr lang="en-US" dirty="0"/>
                  <a:t>    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get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y</a:t>
                </a:r>
                <a:endParaRPr lang="en-US" baseline="-25000" dirty="0"/>
              </a:p>
              <a:p>
                <a:pPr marL="0" indent="0">
                  <a:buSzPts val="1100"/>
                </a:pP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dirty="0"/>
                  <a:t>Applying each filter to every pixel in an image:</a:t>
                </a:r>
                <a:endParaRPr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696823"/>
              </a:xfrm>
              <a:prstGeom prst="rect">
                <a:avLst/>
              </a:prstGeom>
              <a:blipFill>
                <a:blip r:embed="rId3"/>
                <a:stretch>
                  <a:fillRect l="-956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7D109A3-461F-3E4E-AC4E-66AD0B483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2571750"/>
            <a:ext cx="5015867" cy="20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96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Sobel edge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39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Weighted-average edge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 are called Sobel filters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get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x</a:t>
                </a:r>
                <a:r>
                  <a:rPr lang="en-US" baseline="-25000" dirty="0"/>
                  <a:t> </a:t>
                </a:r>
                <a:r>
                  <a:rPr lang="en-US" dirty="0"/>
                  <a:t>    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get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y</a:t>
                </a:r>
                <a:endParaRPr lang="en-US" baseline="-25000" dirty="0"/>
              </a:p>
              <a:p>
                <a:pPr marL="0" indent="0">
                  <a:buSzPts val="1100"/>
                </a:pPr>
                <a:endParaRPr lang="en-US" baseline="-25000" dirty="0"/>
              </a:p>
              <a:p>
                <a:pPr marL="0" indent="0">
                  <a:buSzPts val="1100"/>
                </a:pPr>
                <a:r>
                  <a:rPr lang="en-US" dirty="0"/>
                  <a:t>What is the advantage? </a:t>
                </a:r>
              </a:p>
              <a:p>
                <a:pPr marL="0" indent="0">
                  <a:buSzPts val="1100"/>
                </a:pPr>
                <a:r>
                  <a:rPr lang="en-US" dirty="0"/>
                  <a:t>Shouldn’t pixels closer to the center be weighted more?</a:t>
                </a:r>
              </a:p>
              <a:p>
                <a:pPr marL="0" indent="0">
                  <a:buSzPts val="1100"/>
                </a:pPr>
                <a:r>
                  <a:rPr lang="en-US" dirty="0"/>
                  <a:t>What smoothing filter does this remind you of?</a:t>
                </a:r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There is evidence that mammal retinas do this type of calculation!</a:t>
                </a:r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0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Gradient magnitude and direction from filters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01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Gradients are easy to calculate once you know the change in the x and y directions. 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dirty="0"/>
                  <a:t>How do you find the magnitude (length) of a vector?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dirty="0"/>
                  <a:t>Right, very simple!</a:t>
                </a:r>
              </a:p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SzPts val="1100"/>
                </a:pPr>
                <a:r>
                  <a:rPr lang="en-US" dirty="0"/>
                  <a:t>			       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endParaRPr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DBB0AE6-7139-704F-A2EF-9FEFF5458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489" y="2760277"/>
            <a:ext cx="2844800" cy="177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035B-B27B-A242-96F2-9851AC7EE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0" y="2760277"/>
            <a:ext cx="12446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Gradient direction is the angle </a:t>
            </a:r>
            <a:r>
              <a:rPr lang="en" dirty="0">
                <a:solidFill>
                  <a:schemeClr val="bg1"/>
                </a:solidFill>
              </a:rPr>
              <a:t>f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ormed by the x-axis and the line pointing towards the light region.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04645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  </a:t>
                </a:r>
                <a:r>
                  <a:rPr lang="en-US" dirty="0">
                    <a:solidFill>
                      <a:schemeClr val="bg1"/>
                    </a:solidFill>
                  </a:rPr>
                  <a:t>But it is only over range,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eaLnBrk="1" hangingPunct="1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Instead, use MATLAB’s atan2(</a:t>
                </a:r>
                <a:r>
                  <a:rPr lang="en-US" dirty="0" err="1">
                    <a:solidFill>
                      <a:schemeClr val="bg1"/>
                    </a:solidFill>
                  </a:rPr>
                  <a:t>y,x</a:t>
                </a:r>
                <a:r>
                  <a:rPr lang="en-US" dirty="0">
                    <a:solidFill>
                      <a:schemeClr val="bg1"/>
                    </a:solidFill>
                  </a:rPr>
                  <a:t>) to get full range, [-</a:t>
                </a: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p, p]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046457"/>
              </a:xfrm>
              <a:prstGeom prst="rect">
                <a:avLst/>
              </a:prstGeom>
              <a:blipFill>
                <a:blip r:embed="rId3"/>
                <a:stretch>
                  <a:fillRect l="-275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73E6C1E9-1BC8-7F43-AE1C-455CEADAE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550" y="2675542"/>
            <a:ext cx="1295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7A2DD4D0-7AD7-C84E-A9B3-D12E11DF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750" y="2446942"/>
            <a:ext cx="381000" cy="3810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402D64AB-8479-DF4B-B337-CC0CC3967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8590" y="2073784"/>
                <a:ext cx="204254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dir</a:t>
                </a:r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=arctan(-1,0) = 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/2</a:t>
                </a:r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402D64AB-8479-DF4B-B337-CC0CC3967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8590" y="2073784"/>
                <a:ext cx="2042547" cy="307777"/>
              </a:xfrm>
              <a:prstGeom prst="rect">
                <a:avLst/>
              </a:prstGeom>
              <a:blipFill>
                <a:blip r:embed="rId4"/>
                <a:stretch>
                  <a:fillRect l="-896" t="-3922" r="-1791" b="-274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7">
            <a:extLst>
              <a:ext uri="{FF2B5EF4-FFF2-40B4-BE49-F238E27FC236}">
                <a16:creationId xmlns:a16="http://schemas.microsoft.com/office/drawing/2014/main" id="{56BB70CF-5BBB-6048-BE1B-9712070C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450" y="3132742"/>
            <a:ext cx="381000" cy="3810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E9AE7E71-F057-FE42-98C3-F5A8893E8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3750" y="3132742"/>
                <a:ext cx="182037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dir</a:t>
                </a:r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=arctan(0,-1)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E9AE7E71-F057-FE42-98C3-F5A8893E8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3750" y="3132742"/>
                <a:ext cx="1820370" cy="307777"/>
              </a:xfrm>
              <a:prstGeom prst="rect">
                <a:avLst/>
              </a:prstGeom>
              <a:blipFill>
                <a:blip r:embed="rId5"/>
                <a:stretch>
                  <a:fillRect l="-1007" t="-4000" b="-2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A501B1DD-9A81-1E4B-AF67-7C70215E7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5950" y="4275742"/>
                <a:ext cx="190533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dir</a:t>
                </a:r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=arctan(1,0)=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/2</a:t>
                </a:r>
              </a:p>
            </p:txBody>
          </p:sp>
        </mc:Choice>
        <mc:Fallback xmlns=""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A501B1DD-9A81-1E4B-AF67-7C70215E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950" y="4275742"/>
                <a:ext cx="1905330" cy="307777"/>
              </a:xfrm>
              <a:prstGeom prst="rect">
                <a:avLst/>
              </a:prstGeom>
              <a:blipFill>
                <a:blip r:embed="rId6"/>
                <a:stretch>
                  <a:fillRect l="-958" t="-3922" r="-958" b="-274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>
            <a:extLst>
              <a:ext uri="{FF2B5EF4-FFF2-40B4-BE49-F238E27FC236}">
                <a16:creationId xmlns:a16="http://schemas.microsoft.com/office/drawing/2014/main" id="{C8194136-2726-4244-A6E7-F104842F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370" y="3132195"/>
            <a:ext cx="1686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=arctan(0,1)= 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EBF42751-AF9F-7743-AAA1-10C64050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950" y="3208942"/>
            <a:ext cx="381000" cy="3810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E9340D22-C970-2744-9BD2-E351B8FE5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750" y="3742342"/>
            <a:ext cx="381000" cy="3810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54A35-645B-4F72-B209-2F4B6EA5C4F0}"/>
              </a:ext>
            </a:extLst>
          </p:cNvPr>
          <p:cNvSpPr/>
          <p:nvPr/>
        </p:nvSpPr>
        <p:spPr bwMode="auto">
          <a:xfrm>
            <a:off x="7869640" y="2141966"/>
            <a:ext cx="715550" cy="6859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CDB57CD-74F4-46BE-B407-D452BD977E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69640" y="2141966"/>
            <a:ext cx="551570" cy="685976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37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" dirty="0" err="1">
                <a:solidFill>
                  <a:schemeClr val="bg1"/>
                </a:solidFill>
              </a:rPr>
              <a:t>e</a:t>
            </a:r>
            <a:r>
              <a:rPr lang="en" sz="2400" b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dgels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edges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44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finders suffer some several limitations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Natural variation</a:t>
            </a:r>
          </a:p>
          <a:p>
            <a:pPr marL="0" lvl="0" indent="0">
              <a:buSzPts val="1100"/>
            </a:pPr>
            <a:r>
              <a:rPr lang="en-US" dirty="0"/>
              <a:t>	Shadows and highlights can obscure </a:t>
            </a:r>
            <a:r>
              <a:rPr lang="en-US" dirty="0" err="1"/>
              <a:t>edgels</a:t>
            </a: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Internal vs. external edges</a:t>
            </a:r>
          </a:p>
          <a:p>
            <a:pPr marL="0" lvl="0" indent="0">
              <a:buSzPts val="1100"/>
            </a:pPr>
            <a:r>
              <a:rPr lang="en-US" dirty="0"/>
              <a:t>	We might want the outline of an article of clothing, 	but the stripes in our shirt are edges too.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Noise!</a:t>
            </a:r>
          </a:p>
          <a:p>
            <a:pPr marL="0" lvl="0" indent="0">
              <a:buSzPts val="1100"/>
            </a:pPr>
            <a:r>
              <a:rPr lang="en-US" dirty="0"/>
              <a:t>	Signal-to-noise ratio important in determining how 	hard it is to find edges. </a:t>
            </a:r>
          </a:p>
          <a:p>
            <a:pPr marL="0" lvl="0" indent="0">
              <a:buSzPts val="11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47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Reminder: </a:t>
            </a:r>
            <a:r>
              <a:rPr lang="en-US" dirty="0" err="1"/>
              <a:t>Edgels</a:t>
            </a:r>
            <a:r>
              <a:rPr lang="en-US" dirty="0"/>
              <a:t> are unconnected groups of pixels. </a:t>
            </a:r>
            <a:br>
              <a:rPr lang="en-US" dirty="0"/>
            </a:br>
            <a:r>
              <a:rPr lang="en-US" dirty="0"/>
              <a:t>Edges are segments found by grouping </a:t>
            </a:r>
            <a:r>
              <a:rPr lang="en-US" dirty="0" err="1"/>
              <a:t>edgels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3480238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ym typeface="Wingdings" pitchFamily="2" charset="2"/>
              </a:rPr>
              <a:t> </a:t>
            </a:r>
            <a:r>
              <a:rPr lang="en" sz="1800" dirty="0"/>
              <a:t>So </a:t>
            </a:r>
            <a:r>
              <a:rPr lang="en" sz="1800" dirty="0" err="1"/>
              <a:t>edgels</a:t>
            </a:r>
            <a:r>
              <a:rPr lang="en" sz="1800" dirty="0"/>
              <a:t> are stored in an image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edges are a different data structure.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Store in a list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[(34, 56), (34, 57), (35, 58), …]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Or since they are connected, we can compress by storing just a starting point and a list of directions to the next pixel.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(34, 56), [E, SE, …]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How do we know which </a:t>
            </a:r>
            <a:r>
              <a:rPr lang="en" sz="1800" dirty="0" err="1"/>
              <a:t>edgels</a:t>
            </a:r>
            <a:r>
              <a:rPr lang="en" sz="1800" dirty="0"/>
              <a:t> are edges?</a:t>
            </a:r>
            <a:endParaRPr sz="1800" dirty="0"/>
          </a:p>
        </p:txBody>
      </p:sp>
      <p:pic>
        <p:nvPicPr>
          <p:cNvPr id="4" name="Picture 7" descr="Matt3_prewitt">
            <a:extLst>
              <a:ext uri="{FF2B5EF4-FFF2-40B4-BE49-F238E27FC236}">
                <a16:creationId xmlns:a16="http://schemas.microsoft.com/office/drawing/2014/main" id="{AC068DE1-7C06-E447-BD06-5B7949E8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69" y="987973"/>
            <a:ext cx="2928881" cy="219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25498C-4069-4E04-D76C-2BFD3D888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69" y="920750"/>
            <a:ext cx="12446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operators: each pixel is updated independently!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3563058" cy="3751868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 from lab: cut image intensity in half.</a:t>
                </a:r>
              </a:p>
              <a:p>
                <a:r>
                  <a:rPr lang="en-US" dirty="0"/>
                  <a:t>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Words: Darker, contrast down.</a:t>
                </a:r>
                <a:br>
                  <a:rPr lang="en-US" dirty="0"/>
                </a:br>
                <a:r>
                  <a:rPr lang="en-US" dirty="0"/>
                  <a:t>Can you see from graph?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3563058" cy="3751868"/>
              </a:xfrm>
              <a:blipFill>
                <a:blip r:embed="rId2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0BC7A0-5590-1042-81C9-63ADB81C3CB1}"/>
              </a:ext>
            </a:extLst>
          </p:cNvPr>
          <p:cNvSpPr txBox="1">
            <a:spLocks/>
          </p:cNvSpPr>
          <p:nvPr/>
        </p:nvSpPr>
        <p:spPr>
          <a:xfrm>
            <a:off x="5450460" y="904974"/>
            <a:ext cx="2899921" cy="63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18A31F-2AA4-574A-A283-744F8F434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31606"/>
              </p:ext>
            </p:extLst>
          </p:nvPr>
        </p:nvGraphicFramePr>
        <p:xfrm>
          <a:off x="7805057" y="904974"/>
          <a:ext cx="1069521" cy="3423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6273">
                  <a:extLst>
                    <a:ext uri="{9D8B030D-6E8A-4147-A177-3AD203B41FA5}">
                      <a16:colId xmlns:a16="http://schemas.microsoft.com/office/drawing/2014/main" val="455865586"/>
                    </a:ext>
                  </a:extLst>
                </a:gridCol>
                <a:gridCol w="513248">
                  <a:extLst>
                    <a:ext uri="{9D8B030D-6E8A-4147-A177-3AD203B41FA5}">
                      <a16:colId xmlns:a16="http://schemas.microsoft.com/office/drawing/2014/main" val="9239816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Look-up table (LUT)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8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9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12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6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4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455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399D81A-4040-3946-8F2B-0EFDC4AFC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22" y="935718"/>
            <a:ext cx="4454552" cy="173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6FDB9-4B7D-8E43-B0EB-0A35D268A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310" y="2780908"/>
            <a:ext cx="1659164" cy="17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13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Canny edge detection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1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 used to move from </a:t>
            </a:r>
            <a:r>
              <a:rPr lang="en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edgels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edges: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Threshold away “weak” output</a:t>
            </a:r>
          </a:p>
          <a:p>
            <a:pPr marL="0" lvl="0" indent="0">
              <a:buSzPts val="1100"/>
            </a:pPr>
            <a:r>
              <a:rPr lang="en-US" dirty="0"/>
              <a:t>	What threshold to use?</a:t>
            </a:r>
          </a:p>
          <a:p>
            <a:pPr marL="0" lvl="0" indent="0">
              <a:buSzPts val="1100"/>
            </a:pPr>
            <a:r>
              <a:rPr lang="en-US" dirty="0"/>
              <a:t>	Always fixed or should it vary?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“Thin” edges by </a:t>
            </a:r>
            <a:r>
              <a:rPr lang="en-US" dirty="0" err="1"/>
              <a:t>nonmaximum</a:t>
            </a:r>
            <a:r>
              <a:rPr lang="en-US" dirty="0"/>
              <a:t> suppression. </a:t>
            </a:r>
          </a:p>
          <a:p>
            <a:pPr marL="0" lvl="0" indent="0">
              <a:buSzPts val="1100"/>
            </a:pPr>
            <a:r>
              <a:rPr lang="en-US" dirty="0"/>
              <a:t>	Idea: If an edge is 5 pixels wide, we can replace it 	with only the innermost segment.</a:t>
            </a:r>
          </a:p>
          <a:p>
            <a:pPr marL="0" lvl="0" indent="0">
              <a:buSzPts val="1100"/>
            </a:pPr>
            <a:r>
              <a:rPr lang="en-US" dirty="0"/>
              <a:t>	Remove the edge response of a pixel if not greater 	than its 2 neighbors in the direction of the gradient.</a:t>
            </a:r>
          </a:p>
          <a:p>
            <a:pPr marL="0" lvl="0" indent="0">
              <a:buSzPts val="11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14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Canny edge detector is reasonably successful.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1. Smooth the original image before finding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	Parameter s controls how many edges found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2. Non-maximal suppression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3. Use two thresholds: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	High: to initiate contour following 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	Low: to follow along a contour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Result: segments from noise are less likely to be found (unless the noise is too strong)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Then follow path (MATLAB </a:t>
                </a:r>
                <a:r>
                  <a:rPr lang="en-US" dirty="0" err="1"/>
                  <a:t>bwtraceboundary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  <a:blipFill>
                <a:blip r:embed="rId3"/>
                <a:stretch>
                  <a:fillRect l="-956" b="-6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:\_Mine\repos\463-200920\Labs\Lab2\best_canny_.05_.3_s2.png">
            <a:extLst>
              <a:ext uri="{FF2B5EF4-FFF2-40B4-BE49-F238E27FC236}">
                <a16:creationId xmlns:a16="http://schemas.microsoft.com/office/drawing/2014/main" id="{F9302D7C-9B59-D243-BFFC-4EFAB8DA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37" y="1800225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42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Canny edge detection example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2860128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a path: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Consider edge magnitude along that path: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82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 Lab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88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demo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My homemade </a:t>
            </a:r>
            <a:r>
              <a:rPr lang="en-US" dirty="0" err="1"/>
              <a:t>edgefinder</a:t>
            </a:r>
            <a:endParaRPr lang="en-US" dirty="0"/>
          </a:p>
          <a:p>
            <a:pPr marL="0" lvl="0" indent="0">
              <a:buSzPts val="1100"/>
            </a:pPr>
            <a:r>
              <a:rPr lang="en-US" dirty="0"/>
              <a:t>	Finds vertical and horizontal edges using Sobel filters</a:t>
            </a:r>
          </a:p>
          <a:p>
            <a:pPr marL="0" lvl="0" indent="0">
              <a:buSzPts val="1100"/>
            </a:pPr>
            <a:r>
              <a:rPr lang="en-US" dirty="0"/>
              <a:t>	Combines to find edge magnitude</a:t>
            </a:r>
          </a:p>
          <a:p>
            <a:pPr marL="0" lvl="0" indent="0">
              <a:buSzPts val="1100"/>
            </a:pPr>
            <a:r>
              <a:rPr lang="en-US" dirty="0"/>
              <a:t>	Combines to find edge direction</a:t>
            </a:r>
          </a:p>
          <a:p>
            <a:pPr marL="0" lvl="0" indent="0">
              <a:buSzPts val="1100"/>
            </a:pPr>
            <a:r>
              <a:rPr lang="en-US" dirty="0"/>
              <a:t>Re-scaled for display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subplot(2,4,1);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imshow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 title('Original’)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subplot(2,4,2);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imshow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(uint8(vert </a:t>
            </a:r>
            <a:r>
              <a:rPr lang="en-US" sz="2000" b="1" dirty="0">
                <a:solidFill>
                  <a:srgbClr val="7F141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8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)); title('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Vertical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edgels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')</a:t>
            </a:r>
            <a:endParaRPr lang="en-US" dirty="0"/>
          </a:p>
          <a:p>
            <a:pPr marL="0" lvl="0" indent="0">
              <a:buSzPts val="1100"/>
            </a:pPr>
            <a:r>
              <a:rPr lang="en-US" dirty="0"/>
              <a:t>Note that dx finds vertical edges and </a:t>
            </a:r>
            <a:r>
              <a:rPr lang="en-US" dirty="0" err="1"/>
              <a:t>dy</a:t>
            </a:r>
            <a:r>
              <a:rPr lang="en-US" dirty="0"/>
              <a:t> finds horizontal edges. Make sure you understand why.</a:t>
            </a:r>
          </a:p>
        </p:txBody>
      </p:sp>
    </p:spTree>
    <p:extLst>
      <p:ext uri="{BB962C8B-B14F-4D97-AF65-F5344CB8AC3E}">
        <p14:creationId xmlns:p14="http://schemas.microsoft.com/office/powerpoint/2010/main" val="1546121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operators: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3563058" cy="3751868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Words: Brighter, contrast down.</a:t>
                </a:r>
                <a:br>
                  <a:rPr lang="en-US" dirty="0"/>
                </a:br>
                <a:r>
                  <a:rPr lang="en-US" dirty="0"/>
                  <a:t>Can you see from graph?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3563058" cy="3751868"/>
              </a:xfrm>
              <a:blipFill>
                <a:blip r:embed="rId2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0BC7A0-5590-1042-81C9-63ADB81C3CB1}"/>
              </a:ext>
            </a:extLst>
          </p:cNvPr>
          <p:cNvSpPr txBox="1">
            <a:spLocks/>
          </p:cNvSpPr>
          <p:nvPr/>
        </p:nvSpPr>
        <p:spPr>
          <a:xfrm>
            <a:off x="5450460" y="904974"/>
            <a:ext cx="2899921" cy="63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4BB9A-2406-7246-9C24-308B36D8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374" y="2853267"/>
            <a:ext cx="1689100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E65E4-8A55-AC42-AD81-44ED98092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92" y="997148"/>
            <a:ext cx="4217136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3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operators: example 3: Gamma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951865" y="2643358"/>
                <a:ext cx="3563058" cy="1889149"/>
              </a:xfrm>
            </p:spPr>
            <p:txBody>
              <a:bodyPr/>
              <a:lstStyle/>
              <a:p>
                <a:r>
                  <a:rPr lang="en-US" dirty="0"/>
                  <a:t>General Function: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some c.</a:t>
                </a:r>
              </a:p>
              <a:p>
                <a:r>
                  <a:rPr lang="en-US" dirty="0"/>
                  <a:t>	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1600" dirty="0"/>
                  <a:t>Dark pixels: brighter (above y=x), contrast up (slope &gt; 1).</a:t>
                </a:r>
              </a:p>
              <a:p>
                <a:r>
                  <a:rPr lang="en-US" sz="1600" dirty="0"/>
                  <a:t>Light pixels: brighter (above y=x), contrast down (slope &lt;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51865" y="2643358"/>
                <a:ext cx="3563058" cy="1889149"/>
              </a:xfrm>
              <a:blipFill>
                <a:blip r:embed="rId2"/>
                <a:stretch>
                  <a:fillRect l="-355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0BC7A0-5590-1042-81C9-63ADB81C3CB1}"/>
              </a:ext>
            </a:extLst>
          </p:cNvPr>
          <p:cNvSpPr txBox="1">
            <a:spLocks/>
          </p:cNvSpPr>
          <p:nvPr/>
        </p:nvSpPr>
        <p:spPr>
          <a:xfrm>
            <a:off x="5450460" y="904974"/>
            <a:ext cx="2899921" cy="63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1E2E6-4D3B-9246-A472-B8AD9E06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280" y="904974"/>
            <a:ext cx="4759287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969A9-5C04-EC4B-A4C4-89C2E0327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671" y="2571750"/>
            <a:ext cx="2052896" cy="20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enhancement: filters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0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local operator, each p’ is a function of pixels close to p (like within 3x3 or 5x5)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8221" y="904974"/>
            <a:ext cx="6800682" cy="904974"/>
          </a:xfrm>
        </p:spPr>
        <p:txBody>
          <a:bodyPr/>
          <a:lstStyle/>
          <a:p>
            <a:r>
              <a:rPr lang="en-US" dirty="0"/>
              <a:t>Apply a filter using cross-correlation, a.k.a. </a:t>
            </a:r>
            <a:r>
              <a:rPr lang="en-US" i="1" dirty="0"/>
              <a:t>shift-and-multiply</a:t>
            </a:r>
            <a:r>
              <a:rPr lang="en-US" dirty="0"/>
              <a:t>.</a:t>
            </a:r>
          </a:p>
          <a:p>
            <a:r>
              <a:rPr lang="en-US" dirty="0"/>
              <a:t>Examples: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E5267-DB10-1A40-B200-0935C3CC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6" y="2023552"/>
            <a:ext cx="1941275" cy="194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FC60E-426B-A546-BDF8-6B7C0B3B4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03" y="1469142"/>
            <a:ext cx="1587500" cy="158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D230F-949D-974F-88D1-263AD396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003" y="3105628"/>
            <a:ext cx="1612900" cy="16002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A47F03-391B-0A47-93E1-006C1F119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43608"/>
              </p:ext>
            </p:extLst>
          </p:nvPr>
        </p:nvGraphicFramePr>
        <p:xfrm>
          <a:off x="5098145" y="1920671"/>
          <a:ext cx="12319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688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30690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08522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349DF6-0725-D34A-87D8-03B1D6660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4787"/>
              </p:ext>
            </p:extLst>
          </p:nvPr>
        </p:nvGraphicFramePr>
        <p:xfrm>
          <a:off x="5049980" y="3685745"/>
          <a:ext cx="1231900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688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30690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08522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A7AE79-BA0A-4C40-8A00-8C058D6B4B87}"/>
                  </a:ext>
                </a:extLst>
              </p:cNvPr>
              <p:cNvSpPr txBox="1"/>
              <p:nvPr/>
            </p:nvSpPr>
            <p:spPr>
              <a:xfrm>
                <a:off x="4571999" y="2021755"/>
                <a:ext cx="4308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A7AE79-BA0A-4C40-8A00-8C058D6B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021755"/>
                <a:ext cx="430864" cy="369332"/>
              </a:xfrm>
              <a:prstGeom prst="rect">
                <a:avLst/>
              </a:prstGeom>
              <a:blipFill>
                <a:blip r:embed="rId5"/>
                <a:stretch>
                  <a:fillRect l="-8571" r="-571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9F5B2-32E4-BE4A-9C7F-07ED73E0B3A0}"/>
                  </a:ext>
                </a:extLst>
              </p:cNvPr>
              <p:cNvSpPr txBox="1"/>
              <p:nvPr/>
            </p:nvSpPr>
            <p:spPr>
              <a:xfrm>
                <a:off x="4578593" y="3780161"/>
                <a:ext cx="4308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9F5B2-32E4-BE4A-9C7F-07ED73E0B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93" y="3780161"/>
                <a:ext cx="430864" cy="369332"/>
              </a:xfrm>
              <a:prstGeom prst="rect">
                <a:avLst/>
              </a:prstGeom>
              <a:blipFill>
                <a:blip r:embed="rId6"/>
                <a:stretch>
                  <a:fillRect l="-8571" r="-571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D019D08-92E6-4741-8625-4F1B29821E32}"/>
              </a:ext>
            </a:extLst>
          </p:cNvPr>
          <p:cNvSpPr txBox="1"/>
          <p:nvPr/>
        </p:nvSpPr>
        <p:spPr>
          <a:xfrm>
            <a:off x="5228741" y="253873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ED221-664D-3543-9784-C18EF5F7422C}"/>
              </a:ext>
            </a:extLst>
          </p:cNvPr>
          <p:cNvSpPr txBox="1"/>
          <p:nvPr/>
        </p:nvSpPr>
        <p:spPr>
          <a:xfrm>
            <a:off x="5344366" y="434235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167194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filters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5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D154A9B6B4745A92074A700A40869" ma:contentTypeVersion="20" ma:contentTypeDescription="Create a new document." ma:contentTypeScope="" ma:versionID="4700412846cc2d92d5bfc09b17f2b596">
  <xsd:schema xmlns:xsd="http://www.w3.org/2001/XMLSchema" xmlns:xs="http://www.w3.org/2001/XMLSchema" xmlns:p="http://schemas.microsoft.com/office/2006/metadata/properties" xmlns:ns1="http://schemas.microsoft.com/sharepoint/v3" xmlns:ns2="fcae3b96-bd14-4ee2-8386-a94084e60018" xmlns:ns3="56f87f42-bac6-49e2-b9d5-04744cb514ee" targetNamespace="http://schemas.microsoft.com/office/2006/metadata/properties" ma:root="true" ma:fieldsID="4dc93edef7d94870cad9d9e451de4eb6" ns1:_="" ns2:_="" ns3:_="">
    <xsd:import namespace="http://schemas.microsoft.com/sharepoint/v3"/>
    <xsd:import namespace="fcae3b96-bd14-4ee2-8386-a94084e60018"/>
    <xsd:import namespace="56f87f42-bac6-49e2-b9d5-04744cb514e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e3b96-bd14-4ee2-8386-a94084e6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16a427a-858a-487d-80a3-21f23792e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87f42-bac6-49e2-b9d5-04744cb51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e345d7-e916-42f7-ade4-36d8c15b0911}" ma:internalName="TaxCatchAll" ma:showField="CatchAllData" ma:web="56f87f42-bac6-49e2-b9d5-04744cb51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613054-667F-4D23-9244-F9747A1A18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FC16AB-1F54-4344-818A-BA5E92D87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ae3b96-bd14-4ee2-8386-a94084e60018"/>
    <ds:schemaRef ds:uri="56f87f42-bac6-49e2-b9d5-04744cb51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1987</Words>
  <Application>Microsoft Macintosh PowerPoint</Application>
  <PresentationFormat>On-screen Show (16:9)</PresentationFormat>
  <Paragraphs>431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Wingdings</vt:lpstr>
      <vt:lpstr>Tahoma</vt:lpstr>
      <vt:lpstr>Consolas</vt:lpstr>
      <vt:lpstr>Symbol</vt:lpstr>
      <vt:lpstr>Arial</vt:lpstr>
      <vt:lpstr>Times New Roman</vt:lpstr>
      <vt:lpstr>Cambria Math</vt:lpstr>
      <vt:lpstr>Calibri</vt:lpstr>
      <vt:lpstr>Simple Light</vt:lpstr>
      <vt:lpstr>Filters, Smoothing, and Edges</vt:lpstr>
      <vt:lpstr>Image enhancement: point operators</vt:lpstr>
      <vt:lpstr>Image enhancement: replace each pixel with a new value</vt:lpstr>
      <vt:lpstr>Point operators: each pixel is updated independently!</vt:lpstr>
      <vt:lpstr>Point operators: example 2</vt:lpstr>
      <vt:lpstr>Point operators: example 3: Gamma functions</vt:lpstr>
      <vt:lpstr>Image enhancement: filters</vt:lpstr>
      <vt:lpstr>With a local operator, each p’ is a function of pixels close to p (like within 3x3 or 5x5)</vt:lpstr>
      <vt:lpstr>Applying filters</vt:lpstr>
      <vt:lpstr>Applying a 1D filter using cross-correlation (shift-and-multiply)</vt:lpstr>
      <vt:lpstr>Applying a 2D filter using cross-correlation (shift-and-multiply)</vt:lpstr>
      <vt:lpstr>What about edges and corners of the input image?</vt:lpstr>
      <vt:lpstr>Smoothing filters </vt:lpstr>
      <vt:lpstr>Box filters calculate unweighted averages of neighbor pixels</vt:lpstr>
      <vt:lpstr>Gaussian filters calculate weighted averages of neighbor pixels</vt:lpstr>
      <vt:lpstr>What is the sum of the filter weights in any averaging filter?</vt:lpstr>
      <vt:lpstr>Median filters </vt:lpstr>
      <vt:lpstr>Median filters don’t blur edges.  And they handle “salt-and-pepper” noise well.</vt:lpstr>
      <vt:lpstr>Edgels and Edges: What and why? </vt:lpstr>
      <vt:lpstr>Reminder: Pixels to predicates</vt:lpstr>
      <vt:lpstr>Edgel and edge features have several uses</vt:lpstr>
      <vt:lpstr>Edgel filters</vt:lpstr>
      <vt:lpstr>What’s an edgel, anyway?</vt:lpstr>
      <vt:lpstr>Finding 1D derivatives using filters</vt:lpstr>
      <vt:lpstr>Finding 1D derivatives using filters</vt:lpstr>
      <vt:lpstr>Edgel filter properties</vt:lpstr>
      <vt:lpstr>What is the sum of the filter weights in any edge filter?</vt:lpstr>
      <vt:lpstr>2D Prewitt edgel filters</vt:lpstr>
      <vt:lpstr>In 2D, we want the edgel gradient’s magnitude and direction</vt:lpstr>
      <vt:lpstr>Gradients are easy to calculate once you know the change in the x and y directions.  </vt:lpstr>
      <vt:lpstr>Unweighted-average edgel filters are called Prewitt filters</vt:lpstr>
      <vt:lpstr>2D Sobel edgel filters</vt:lpstr>
      <vt:lpstr>Weighted-average edgel filters are called Sobel filters</vt:lpstr>
      <vt:lpstr>Gradient magnitude and direction from filters</vt:lpstr>
      <vt:lpstr>Gradients are easy to calculate once you know the change in the x and y directions. </vt:lpstr>
      <vt:lpstr>Gradient direction is the angle formed by the x-axis and the line pointing towards the light region.</vt:lpstr>
      <vt:lpstr>From edgels to edges</vt:lpstr>
      <vt:lpstr>Edgel finders suffer some several limitations</vt:lpstr>
      <vt:lpstr>Reminder: Edgels are unconnected groups of pixels.  Edges are segments found by grouping edgels</vt:lpstr>
      <vt:lpstr>Canny edge detection</vt:lpstr>
      <vt:lpstr>Concepts used to move from edgels to edges:</vt:lpstr>
      <vt:lpstr>The Canny edge detector is reasonably successful.</vt:lpstr>
      <vt:lpstr>Canny edge detection example</vt:lpstr>
      <vt:lpstr>Edge Lab</vt:lpstr>
      <vt:lpstr>Lab demo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92</cp:revision>
  <dcterms:modified xsi:type="dcterms:W3CDTF">2023-01-23T21:55:41Z</dcterms:modified>
</cp:coreProperties>
</file>