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3"/>
  </p:sldMasterIdLst>
  <p:notesMasterIdLst>
    <p:notesMasterId r:id="rId51"/>
  </p:notesMasterIdLst>
  <p:sldIdLst>
    <p:sldId id="256" r:id="rId4"/>
    <p:sldId id="320" r:id="rId5"/>
    <p:sldId id="344" r:id="rId6"/>
    <p:sldId id="322" r:id="rId7"/>
    <p:sldId id="323" r:id="rId8"/>
    <p:sldId id="324" r:id="rId9"/>
    <p:sldId id="321" r:id="rId10"/>
    <p:sldId id="329" r:id="rId11"/>
    <p:sldId id="334" r:id="rId12"/>
    <p:sldId id="330" r:id="rId13"/>
    <p:sldId id="331" r:id="rId14"/>
    <p:sldId id="332" r:id="rId15"/>
    <p:sldId id="333" r:id="rId16"/>
    <p:sldId id="336" r:id="rId17"/>
    <p:sldId id="335" r:id="rId18"/>
    <p:sldId id="325" r:id="rId19"/>
    <p:sldId id="326" r:id="rId20"/>
    <p:sldId id="337" r:id="rId21"/>
    <p:sldId id="327" r:id="rId22"/>
    <p:sldId id="328" r:id="rId23"/>
    <p:sldId id="338" r:id="rId24"/>
    <p:sldId id="345" r:id="rId25"/>
    <p:sldId id="339" r:id="rId26"/>
    <p:sldId id="340" r:id="rId27"/>
    <p:sldId id="341" r:id="rId28"/>
    <p:sldId id="351" r:id="rId29"/>
    <p:sldId id="342" r:id="rId30"/>
    <p:sldId id="346" r:id="rId31"/>
    <p:sldId id="352" r:id="rId32"/>
    <p:sldId id="347" r:id="rId33"/>
    <p:sldId id="353" r:id="rId34"/>
    <p:sldId id="348" r:id="rId35"/>
    <p:sldId id="360" r:id="rId36"/>
    <p:sldId id="349" r:id="rId37"/>
    <p:sldId id="354" r:id="rId38"/>
    <p:sldId id="361" r:id="rId39"/>
    <p:sldId id="355" r:id="rId40"/>
    <p:sldId id="362" r:id="rId41"/>
    <p:sldId id="359" r:id="rId42"/>
    <p:sldId id="366" r:id="rId43"/>
    <p:sldId id="363" r:id="rId44"/>
    <p:sldId id="356" r:id="rId45"/>
    <p:sldId id="357" r:id="rId46"/>
    <p:sldId id="364" r:id="rId47"/>
    <p:sldId id="358" r:id="rId48"/>
    <p:sldId id="365" r:id="rId49"/>
    <p:sldId id="350" r:id="rId5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52"/>
    </p:embeddedFont>
    <p:embeddedFont>
      <p:font typeface="Consolas" panose="020B0609020204030204" pitchFamily="49" charset="0"/>
      <p:regular r:id="rId53"/>
      <p:bold r:id="rId54"/>
      <p:italic r:id="rId55"/>
      <p:boldItalic r:id="rId56"/>
    </p:embeddedFont>
    <p:embeddedFont>
      <p:font typeface="Tahoma" panose="020B0604030504040204" pitchFamily="34" charset="0"/>
      <p:regular r:id="rId57"/>
      <p:bold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  <a:srgbClr val="FF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54"/>
    <p:restoredTop sz="94694"/>
  </p:normalViewPr>
  <p:slideViewPr>
    <p:cSldViewPr snapToGrid="0" snapToObjects="1">
      <p:cViewPr varScale="1">
        <p:scale>
          <a:sx n="157" d="100"/>
          <a:sy n="157" d="100"/>
        </p:scale>
        <p:origin x="16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4.fntdata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5.fntdata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3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6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1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e200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e200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Both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1007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8580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133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1164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4431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2202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77668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9523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3331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821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687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8712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2820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1927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9318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6148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3447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2776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4108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9564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869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85838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6863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00722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59601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09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15703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68023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21823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58489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41358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335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83835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74135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50169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51727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9953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444228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32241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18891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360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130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847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4990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21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371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reuer.info/_/rsrc/1311740880043/home/colorspace/colorspace_01.jpg?height=209px&amp;width=462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etreuer.info/_/rsrc/1311740880043/home/colorspace/colorspace_01.jpg?height=209px&amp;width=462px" TargetMode="External"/><Relationship Id="rId7" Type="http://schemas.openxmlformats.org/officeDocument/2006/relationships/hyperlink" Target="http://en.wikipedia.org/wiki/Image:HSV_cylinder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en.wikipedia.org/wiki/Image:HSV_cone.jpg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en.wikipedia.org/wiki/HSL_and_HSV#Hue_and_chroma" TargetMode="External"/><Relationship Id="rId7" Type="http://schemas.openxmlformats.org/officeDocument/2006/relationships/hyperlink" Target="http://en.wikipedia.org/wiki/Image:HSV_cone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etreuer.info/_/rsrc/1311740880043/home/colorspace/colorspace_01.jpg?height=209px&amp;width=462px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15.png"/><Relationship Id="rId9" Type="http://schemas.openxmlformats.org/officeDocument/2006/relationships/hyperlink" Target="http://en.wikipedia.org/wiki/Image:HSV_cylinder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picker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picker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.cmu.edu/pub_files/pub4/ohta_y_1980_1/ohta_y_1980_1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favpng.com/png_view/space-rgb-color-model-rgb-color-space-png/c2YBj7e1" TargetMode="External"/><Relationship Id="rId4" Type="http://schemas.openxmlformats.org/officeDocument/2006/relationships/hyperlink" Target="https://hd.media.mit.edu/tech-reports/TR-445.pdf" TargetMode="Externa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title=File%3ASRGB_gamut_within_CIELUV_color_space_mesh.web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DilationErosion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bstrusegoose.com/22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.bowdenweb.com/css/colors/i/rgb-color-space-visualized-as-a-cube-msdn.png" TargetMode="External"/><Relationship Id="rId5" Type="http://schemas.openxmlformats.org/officeDocument/2006/relationships/hyperlink" Target="http://xstitch.zachrattner.com/Images/RGBCube.png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4790650" y="4635175"/>
            <a:ext cx="43533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8"/>
          <p:cNvSpPr/>
          <p:nvPr/>
        </p:nvSpPr>
        <p:spPr>
          <a:xfrm>
            <a:off x="137350" y="627925"/>
            <a:ext cx="8869200" cy="4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57200" y="1185950"/>
            <a:ext cx="8229600" cy="20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0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Recognition: Color and Morphology</a:t>
            </a:r>
            <a:endParaRPr sz="18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 dirty="0">
                <a:solidFill>
                  <a:srgbClr val="666666"/>
                </a:solidFill>
              </a:rPr>
            </a:br>
            <a:r>
              <a:rPr lang="en" sz="1800" b="0" dirty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 Boutell</a:t>
            </a:r>
            <a:endParaRPr sz="1800" b="0" dirty="0">
              <a:solidFill>
                <a:srgbClr val="666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HSV (or HSL, H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SI, HSB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space is more intuitive…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4937761" y="1103545"/>
            <a:ext cx="3947890" cy="1306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 axis is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(lightness, intensity, brightness). How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 or dark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color?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 from that axis is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saturation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How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vibrant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color?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Angle around the axis is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It’s a physical property: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wavelength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frequency (location on the color spectrum)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Google Shape;514;p54">
            <a:extLst>
              <a:ext uri="{FF2B5EF4-FFF2-40B4-BE49-F238E27FC236}">
                <a16:creationId xmlns:a16="http://schemas.microsoft.com/office/drawing/2014/main" id="{C4A4AB47-FA1F-1747-9701-D2B1E0A13455}"/>
              </a:ext>
            </a:extLst>
          </p:cNvPr>
          <p:cNvSpPr txBox="1">
            <a:spLocks/>
          </p:cNvSpPr>
          <p:nvPr/>
        </p:nvSpPr>
        <p:spPr>
          <a:xfrm>
            <a:off x="2061555" y="4645626"/>
            <a:ext cx="4720680" cy="43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>
              <a:buNone/>
            </a:pPr>
            <a:r>
              <a:rPr lang="en-US" sz="700" dirty="0"/>
              <a:t>Wikipedia, </a:t>
            </a:r>
            <a:r>
              <a:rPr lang="en-US" sz="700" dirty="0">
                <a:hlinkClick r:id="rId3"/>
              </a:rPr>
              <a:t>http://www.getreuer.info/_/rsrc/1311740880043/home/colorspace/colorspace_01.jpg?height=209px&amp;width=462px</a:t>
            </a:r>
            <a:r>
              <a:rPr lang="en-US" sz="700" dirty="0"/>
              <a:t> </a:t>
            </a:r>
          </a:p>
        </p:txBody>
      </p:sp>
      <p:pic>
        <p:nvPicPr>
          <p:cNvPr id="8" name="Picture 2" descr="http://www.getreuer.info/_/rsrc/1311740880043/home/colorspace/colorspace_01.jpg?height=209px&amp;width=462px">
            <a:extLst>
              <a:ext uri="{FF2B5EF4-FFF2-40B4-BE49-F238E27FC236}">
                <a16:creationId xmlns:a16="http://schemas.microsoft.com/office/drawing/2014/main" id="{4A6D5599-967A-6243-85CD-D98D9BBA5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8"/>
          <a:stretch/>
        </p:blipFill>
        <p:spPr bwMode="auto">
          <a:xfrm>
            <a:off x="1832386" y="1005584"/>
            <a:ext cx="2247900" cy="177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5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HSV (or HSL, H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SI, HSB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space is more intuitive…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4937761" y="1103545"/>
            <a:ext cx="3947890" cy="1306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 axis is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(lightness, intensity, brightness). How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 or dark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color?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 from that axis is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saturation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How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vibrant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color?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Angle around the axis is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It’s a physical property: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wavelength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frequency (location on the color spectrum)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compress or expand extremes.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= 0°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color is (H,S,V) = (180°, 75, 25)?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 and V are in [0,100]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Google Shape;514;p54">
            <a:extLst>
              <a:ext uri="{FF2B5EF4-FFF2-40B4-BE49-F238E27FC236}">
                <a16:creationId xmlns:a16="http://schemas.microsoft.com/office/drawing/2014/main" id="{C4A4AB47-FA1F-1747-9701-D2B1E0A13455}"/>
              </a:ext>
            </a:extLst>
          </p:cNvPr>
          <p:cNvSpPr txBox="1">
            <a:spLocks/>
          </p:cNvSpPr>
          <p:nvPr/>
        </p:nvSpPr>
        <p:spPr>
          <a:xfrm>
            <a:off x="2061555" y="4645626"/>
            <a:ext cx="4720680" cy="43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>
              <a:buNone/>
            </a:pPr>
            <a:r>
              <a:rPr lang="en-US" sz="700" dirty="0"/>
              <a:t>Wikipedia, </a:t>
            </a:r>
            <a:r>
              <a:rPr lang="en-US" sz="700" dirty="0">
                <a:hlinkClick r:id="rId3"/>
              </a:rPr>
              <a:t>http://www.getreuer.info/_/rsrc/1311740880043/home/colorspace/colorspace_01.jpg?height=209px&amp;width=462px</a:t>
            </a:r>
            <a:r>
              <a:rPr lang="en-US" sz="700" dirty="0"/>
              <a:t> </a:t>
            </a:r>
          </a:p>
        </p:txBody>
      </p:sp>
      <p:pic>
        <p:nvPicPr>
          <p:cNvPr id="8" name="Picture 2" descr="http://www.getreuer.info/_/rsrc/1311740880043/home/colorspace/colorspace_01.jpg?height=209px&amp;width=462px">
            <a:extLst>
              <a:ext uri="{FF2B5EF4-FFF2-40B4-BE49-F238E27FC236}">
                <a16:creationId xmlns:a16="http://schemas.microsoft.com/office/drawing/2014/main" id="{4A6D5599-967A-6243-85CD-D98D9BBA5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8"/>
          <a:stretch/>
        </p:blipFill>
        <p:spPr bwMode="auto">
          <a:xfrm>
            <a:off x="1832386" y="1005584"/>
            <a:ext cx="2247900" cy="177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SV color space as a conical object">
            <a:hlinkClick r:id="rId5" tooltip="HSV color space as a conical object"/>
            <a:extLst>
              <a:ext uri="{FF2B5EF4-FFF2-40B4-BE49-F238E27FC236}">
                <a16:creationId xmlns:a16="http://schemas.microsoft.com/office/drawing/2014/main" id="{F16C6F4E-00C8-8D4F-BDCC-A5348ACF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5490" y="2924582"/>
            <a:ext cx="1079691" cy="809768"/>
          </a:xfrm>
          <a:prstGeom prst="rect">
            <a:avLst/>
          </a:prstGeom>
          <a:noFill/>
        </p:spPr>
      </p:pic>
      <p:pic>
        <p:nvPicPr>
          <p:cNvPr id="11" name="Picture 12" descr="HSV color space as a cylindrical object">
            <a:hlinkClick r:id="rId7" tooltip="HSV color space as a cylindrical object"/>
            <a:extLst>
              <a:ext uri="{FF2B5EF4-FFF2-40B4-BE49-F238E27FC236}">
                <a16:creationId xmlns:a16="http://schemas.microsoft.com/office/drawing/2014/main" id="{625FC0DB-60AD-9F4F-BEE9-A5AA62A7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5489" y="3795419"/>
            <a:ext cx="1079691" cy="80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29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Intuitive! But you need to handle hue wrap-around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37761" y="1103544"/>
                <a:ext cx="3947890" cy="33949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 polar coordinates,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</m:oMath>
                </a14:m>
                <a:endParaRPr lang="en-US" sz="1400" b="0" dirty="0"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lvl="0" indent="0">
                  <a:buClr>
                    <a:srgbClr val="000000"/>
                  </a:buClr>
                  <a:buSzPts val="11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𝜖</m:t>
                    </m:r>
                  </m:oMath>
                </a14:m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(orangish-red)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−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𝜖</m:t>
                    </m:r>
                  </m:oMath>
                </a14:m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(purplish-red) should be close (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𝜖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but</a:t>
                </a:r>
                <a:r>
                  <a:rPr lang="en-US" sz="1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1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𝜋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 −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𝜖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𝜖</m:t>
                        </m:r>
                      </m:e>
                    </m:d>
                    <m:r>
                      <a:rPr lang="en-US" sz="1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π</m:t>
                    </m:r>
                  </m:oMath>
                </a14:m>
                <a:endPara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Clr>
                    <a:srgbClr val="000000"/>
                  </a:buClr>
                  <a:buSzPts val="1100"/>
                  <a:buNone/>
                </a:pPr>
                <a:endPara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Clr>
                    <a:srgbClr val="000000"/>
                  </a:buClr>
                  <a:buSzPts val="1100"/>
                  <a:buNone/>
                </a:pP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Machine learning algorithms don’t handle wraparound by default</a:t>
                </a:r>
              </a:p>
              <a:p>
                <a:pPr marL="0" lvl="0" indent="0">
                  <a:buClr>
                    <a:srgbClr val="000000"/>
                  </a:buClr>
                  <a:buSzPts val="1100"/>
                  <a:buNone/>
                </a:pPr>
                <a:endPara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Clr>
                    <a:srgbClr val="000000"/>
                  </a:buClr>
                  <a:buSzPts val="1100"/>
                  <a:buNone/>
                </a:pP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And the conversion is nonlinear:</a:t>
                </a:r>
              </a:p>
              <a:p>
                <a:pPr marL="0" lvl="0" indent="0">
                  <a:buClr>
                    <a:srgbClr val="000000"/>
                  </a:buClr>
                  <a:buSzPts val="1100"/>
                  <a:buNone/>
                </a:pP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hlinkClick r:id="rId3"/>
                  </a:rPr>
                  <a:t>https://en.wikipedia.org/wiki/HSL_and_HSV#Hue_and_chroma</a:t>
                </a: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lvl="0" indent="0">
                  <a:buClr>
                    <a:srgbClr val="000000"/>
                  </a:buClr>
                  <a:buSzPts val="1100"/>
                  <a:buNone/>
                </a:pP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Use MATLAB’s </a:t>
                </a:r>
                <a:r>
                  <a:rPr lang="en-US" sz="1400" dirty="0">
                    <a:latin typeface="Consolas" panose="020B0609020204030204" pitchFamily="49" charset="0"/>
                    <a:ea typeface="Tahoma" panose="020B0604030504040204" pitchFamily="34" charset="0"/>
                    <a:cs typeface="Consolas" panose="020B0609020204030204" pitchFamily="49" charset="0"/>
                  </a:rPr>
                  <a:t>rgb2hsv(</a:t>
                </a:r>
                <a:r>
                  <a:rPr lang="en-US" sz="1400" dirty="0" err="1">
                    <a:latin typeface="Consolas" panose="020B0609020204030204" pitchFamily="49" charset="0"/>
                    <a:ea typeface="Tahoma" panose="020B0604030504040204" pitchFamily="34" charset="0"/>
                    <a:cs typeface="Consolas" panose="020B0609020204030204" pitchFamily="49" charset="0"/>
                  </a:rPr>
                  <a:t>img</a:t>
                </a:r>
                <a:r>
                  <a:rPr lang="en-US" sz="1400">
                    <a:latin typeface="Consolas" panose="020B0609020204030204" pitchFamily="49" charset="0"/>
                    <a:ea typeface="Tahoma" panose="020B0604030504040204" pitchFamily="34" charset="0"/>
                    <a:cs typeface="Consolas" panose="020B0609020204030204" pitchFamily="49" charset="0"/>
                  </a:rPr>
                  <a:t>)</a:t>
                </a:r>
                <a:r>
                  <a:rPr lang="en-US"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function.</a:t>
                </a:r>
                <a:endParaRPr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37761" y="1103544"/>
                <a:ext cx="3947890" cy="3394977"/>
              </a:xfrm>
              <a:prstGeom prst="rect">
                <a:avLst/>
              </a:prstGeom>
              <a:blipFill>
                <a:blip r:embed="rId4"/>
                <a:stretch>
                  <a:fillRect l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514;p54">
            <a:extLst>
              <a:ext uri="{FF2B5EF4-FFF2-40B4-BE49-F238E27FC236}">
                <a16:creationId xmlns:a16="http://schemas.microsoft.com/office/drawing/2014/main" id="{C4A4AB47-FA1F-1747-9701-D2B1E0A13455}"/>
              </a:ext>
            </a:extLst>
          </p:cNvPr>
          <p:cNvSpPr txBox="1">
            <a:spLocks/>
          </p:cNvSpPr>
          <p:nvPr/>
        </p:nvSpPr>
        <p:spPr>
          <a:xfrm>
            <a:off x="2061555" y="4645626"/>
            <a:ext cx="4720680" cy="43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>
              <a:buNone/>
            </a:pPr>
            <a:r>
              <a:rPr lang="en-US" sz="700"/>
              <a:t>Wikipedia, </a:t>
            </a:r>
            <a:r>
              <a:rPr lang="en-US" sz="700">
                <a:hlinkClick r:id="rId5"/>
              </a:rPr>
              <a:t>http://www.getreuer.info/_/rsrc/1311740880043/home/colorspace/colorspace_01.jpg?height=209px&amp;width=462px</a:t>
            </a:r>
            <a:r>
              <a:rPr lang="en-US" sz="700"/>
              <a:t> </a:t>
            </a:r>
          </a:p>
        </p:txBody>
      </p:sp>
      <p:pic>
        <p:nvPicPr>
          <p:cNvPr id="8" name="Picture 2" descr="http://www.getreuer.info/_/rsrc/1311740880043/home/colorspace/colorspace_01.jpg?height=209px&amp;width=462px">
            <a:extLst>
              <a:ext uri="{FF2B5EF4-FFF2-40B4-BE49-F238E27FC236}">
                <a16:creationId xmlns:a16="http://schemas.microsoft.com/office/drawing/2014/main" id="{4A6D5599-967A-6243-85CD-D98D9BBA5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8"/>
          <a:stretch/>
        </p:blipFill>
        <p:spPr bwMode="auto">
          <a:xfrm>
            <a:off x="1832386" y="1005584"/>
            <a:ext cx="2247900" cy="177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SV color space as a conical object">
            <a:hlinkClick r:id="rId7" tooltip="HSV color space as a conical object"/>
            <a:extLst>
              <a:ext uri="{FF2B5EF4-FFF2-40B4-BE49-F238E27FC236}">
                <a16:creationId xmlns:a16="http://schemas.microsoft.com/office/drawing/2014/main" id="{F16C6F4E-00C8-8D4F-BDCC-A5348ACF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5490" y="2924582"/>
            <a:ext cx="1079691" cy="809768"/>
          </a:xfrm>
          <a:prstGeom prst="rect">
            <a:avLst/>
          </a:prstGeom>
          <a:noFill/>
        </p:spPr>
      </p:pic>
      <p:pic>
        <p:nvPicPr>
          <p:cNvPr id="11" name="Picture 12" descr="HSV color space as a cylindrical object">
            <a:hlinkClick r:id="rId9" tooltip="HSV color space as a cylindrical object"/>
            <a:extLst>
              <a:ext uri="{FF2B5EF4-FFF2-40B4-BE49-F238E27FC236}">
                <a16:creationId xmlns:a16="http://schemas.microsoft.com/office/drawing/2014/main" id="{625FC0DB-60AD-9F4F-BEE9-A5AA62A7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85489" y="3795419"/>
            <a:ext cx="1079691" cy="80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86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it’s nice for human-learned features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789649" y="931359"/>
            <a:ext cx="6096001" cy="1697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http://www.colorpicker.com/</a:t>
            </a:r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77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it’s nice for human-learned features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789649" y="931359"/>
            <a:ext cx="6096001" cy="1697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http://www.colorpicker.com/</a:t>
            </a:r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Zooming in on a fruit to learn how orange is an orange…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imtool</a:t>
            </a:r>
            <a:r>
              <a:rPr lang="en-US" sz="140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40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img</a:t>
            </a:r>
            <a:r>
              <a:rPr lang="en-US" sz="140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); figure; </a:t>
            </a:r>
            <a:r>
              <a:rPr lang="en-US" sz="140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imtool</a:t>
            </a:r>
            <a:r>
              <a:rPr lang="en-US" sz="140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(rgb2hsv(</a:t>
            </a:r>
            <a:r>
              <a:rPr lang="en-US" sz="140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img</a:t>
            </a:r>
            <a:r>
              <a:rPr lang="en-US" sz="140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));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Observe; if </a:t>
            </a:r>
            <a:r>
              <a:rPr lang="en-US" sz="14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h,s,v</a:t>
            </a: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in range [0,1], </a:t>
            </a:r>
            <a:b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orange could be (h=0.04-0.09, s=0.85-1,v=0.4-0.7)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1F5D65-2685-854A-B616-66635FDBD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000" y="2882420"/>
            <a:ext cx="5325650" cy="18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8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"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 spaces: LST</a:t>
            </a:r>
            <a:endParaRPr sz="2400" b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39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LST color space is friendlier to ML </a:t>
            </a:r>
            <a:r>
              <a:rPr lang="en" sz="2400" b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</a:t>
            </a:r>
            <a:r>
              <a:rPr lang="en-US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075844" y="874927"/>
            <a:ext cx="3809805" cy="3631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Separates L (lightness) from color:</a:t>
            </a:r>
          </a:p>
          <a:p>
            <a:pPr marL="457200" lvl="1" indent="0">
              <a:spcBef>
                <a:spcPts val="600"/>
              </a:spcBef>
              <a:buClr>
                <a:srgbClr val="000000"/>
              </a:buClr>
              <a:buSzPts val="1100"/>
              <a:buNone/>
            </a:pPr>
            <a:r>
              <a:rPr lang="en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L: intensity/lightness</a:t>
            </a:r>
          </a:p>
          <a:p>
            <a:pPr marL="457200" lvl="1" indent="0">
              <a:spcBef>
                <a:spcPts val="600"/>
              </a:spcBef>
              <a:buClr>
                <a:srgbClr val="000000"/>
              </a:buClr>
              <a:buSzPts val="1100"/>
              <a:buNone/>
            </a:pPr>
            <a:r>
              <a:rPr lang="en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S: red vs blue</a:t>
            </a:r>
          </a:p>
          <a:p>
            <a:pPr marL="457200" lvl="1" indent="0">
              <a:spcBef>
                <a:spcPts val="600"/>
              </a:spcBef>
              <a:buClr>
                <a:srgbClr val="000000"/>
              </a:buClr>
              <a:buSzPts val="1100"/>
              <a:buNone/>
            </a:pPr>
            <a:r>
              <a:rPr lang="en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T: green vs magenta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Friendly: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Linear, so fast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Rectangular, so no wraparound.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good as RGB for ML, but a little easier for people to understand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connections</a:t>
            </a:r>
            <a:r>
              <a:rPr lang="en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in LST = _ in HSV 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the S are different</a:t>
            </a:r>
            <a:r>
              <a:rPr lang="en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LST are </a:t>
            </a:r>
            <a:r>
              <a:rPr lang="en-US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components </a:t>
            </a: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RGB space (more later)</a:t>
            </a:r>
            <a:endParaRPr lang="en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endParaRPr lang="en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F7BD03-0D94-9B48-906D-9EA783D19CA8}"/>
              </a:ext>
            </a:extLst>
          </p:cNvPr>
          <p:cNvSpPr/>
          <p:nvPr/>
        </p:nvSpPr>
        <p:spPr>
          <a:xfrm>
            <a:off x="2378689" y="4485893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700"/>
              <a:t>Y. I. </a:t>
            </a:r>
            <a:r>
              <a:rPr lang="en-US" sz="700" err="1"/>
              <a:t>Ohta</a:t>
            </a:r>
            <a:r>
              <a:rPr lang="en-US" sz="700"/>
              <a:t>, T. </a:t>
            </a:r>
            <a:r>
              <a:rPr lang="en-US" sz="700" err="1"/>
              <a:t>Kanade</a:t>
            </a:r>
            <a:r>
              <a:rPr lang="en-US" sz="700"/>
              <a:t>, and T. Sakai, Color information for region segmentation, Computer Graphics and Image Processing, Vol. 13, pp. 222-241, 1980. </a:t>
            </a:r>
            <a:r>
              <a:rPr lang="en-US" sz="700">
                <a:hlinkClick r:id="rId3"/>
              </a:rPr>
              <a:t>http://www.ri.cmu.edu/pub_files/pub4/ohta_y_1980_1/ohta_y_1980_1.pdf</a:t>
            </a:r>
            <a:r>
              <a:rPr lang="en-US" sz="700"/>
              <a:t>  </a:t>
            </a:r>
          </a:p>
          <a:p>
            <a:pPr algn="r"/>
            <a:r>
              <a:rPr lang="en-US" sz="700">
                <a:hlinkClick r:id="rId4"/>
              </a:rPr>
              <a:t>https://hd.media.mit.edu/tech-reports/TR-445.pdf</a:t>
            </a:r>
            <a:r>
              <a:rPr lang="en-US" sz="700"/>
              <a:t>  </a:t>
            </a:r>
          </a:p>
          <a:p>
            <a:pPr algn="r"/>
            <a:r>
              <a:rPr lang="en-US" sz="700">
                <a:hlinkClick r:id="rId5"/>
              </a:rPr>
              <a:t>https://favpng.com/png_view/space-rgb-color-model-rgb-color-space-png/c2YBj7e1</a:t>
            </a:r>
            <a:r>
              <a:rPr lang="en-US" sz="700"/>
              <a:t>  </a:t>
            </a: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35F5CF7F-C70F-D14D-96CC-0EA58F852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70" y="1028497"/>
            <a:ext cx="2184400" cy="14605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B99FB1-0E2E-0F41-BA3E-E07EB5C94BE4}"/>
              </a:ext>
            </a:extLst>
          </p:cNvPr>
          <p:cNvCxnSpPr>
            <a:cxnSpLocks/>
          </p:cNvCxnSpPr>
          <p:nvPr/>
        </p:nvCxnSpPr>
        <p:spPr bwMode="auto">
          <a:xfrm>
            <a:off x="3323292" y="1126416"/>
            <a:ext cx="304800" cy="1219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FDCC0F-B26C-694A-95E9-E37229D6A488}"/>
              </a:ext>
            </a:extLst>
          </p:cNvPr>
          <p:cNvCxnSpPr>
            <a:cxnSpLocks/>
          </p:cNvCxnSpPr>
          <p:nvPr/>
        </p:nvCxnSpPr>
        <p:spPr bwMode="auto">
          <a:xfrm flipH="1">
            <a:off x="3413735" y="1651626"/>
            <a:ext cx="214357" cy="1864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C3026C-F9A2-4E42-9D5F-3E0D0649C76E}"/>
              </a:ext>
            </a:extLst>
          </p:cNvPr>
          <p:cNvCxnSpPr>
            <a:cxnSpLocks/>
          </p:cNvCxnSpPr>
          <p:nvPr/>
        </p:nvCxnSpPr>
        <p:spPr bwMode="auto">
          <a:xfrm flipV="1">
            <a:off x="2866092" y="1651626"/>
            <a:ext cx="1172289" cy="24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35187C4-024E-E24A-B5BF-0287EE367CFC}"/>
              </a:ext>
            </a:extLst>
          </p:cNvPr>
          <p:cNvSpPr txBox="1"/>
          <p:nvPr/>
        </p:nvSpPr>
        <p:spPr>
          <a:xfrm>
            <a:off x="3566937" y="2253883"/>
            <a:ext cx="5476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98A359-1F6D-CC4D-8752-29BCB835F0A8}"/>
              </a:ext>
            </a:extLst>
          </p:cNvPr>
          <p:cNvSpPr txBox="1"/>
          <p:nvPr/>
        </p:nvSpPr>
        <p:spPr>
          <a:xfrm>
            <a:off x="2486134" y="1736016"/>
            <a:ext cx="53235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1DA2-67F1-2F4C-899D-A612A18D8ACC}"/>
              </a:ext>
            </a:extLst>
          </p:cNvPr>
          <p:cNvSpPr txBox="1"/>
          <p:nvPr/>
        </p:nvSpPr>
        <p:spPr>
          <a:xfrm>
            <a:off x="3519234" y="1377007"/>
            <a:ext cx="5476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L+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0CE6F2-4F75-3549-9A00-4C80EADD5CBD}"/>
                  </a:ext>
                </a:extLst>
              </p:cNvPr>
              <p:cNvSpPr txBox="1"/>
              <p:nvPr/>
            </p:nvSpPr>
            <p:spPr>
              <a:xfrm>
                <a:off x="2429846" y="2682440"/>
                <a:ext cx="2184400" cy="5683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0CE6F2-4F75-3549-9A00-4C80EADD5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46" y="2682440"/>
                <a:ext cx="2184400" cy="568361"/>
              </a:xfrm>
              <a:prstGeom prst="rect">
                <a:avLst/>
              </a:prstGeom>
              <a:blipFill>
                <a:blip r:embed="rId9"/>
                <a:stretch>
                  <a:fillRect t="-444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739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color spaces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421723" y="1024710"/>
            <a:ext cx="3463927" cy="1400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L*U*V* (or CIELUV), L*a*b*, etc.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Here’s RGB inside Luv: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Nonlinear stretch so distances better match human perception.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science is a whole field!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EF7E638-8355-AE4D-AF00-5FAA11A6C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20" y="612320"/>
            <a:ext cx="3633107" cy="363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C1596C-5568-CE46-910C-6687C7CD35FA}"/>
              </a:ext>
            </a:extLst>
          </p:cNvPr>
          <p:cNvSpPr/>
          <p:nvPr/>
        </p:nvSpPr>
        <p:spPr>
          <a:xfrm>
            <a:off x="2518998" y="4714770"/>
            <a:ext cx="4355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SzPts val="1100"/>
            </a:pPr>
            <a:r>
              <a:rPr lang="en-US"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https://upload.wikimedia.org/wikipedia/commons/thumb/e/e8/SRGB_gamut_within_CIELUV_color_space_isosurface.png/1200px-SRGB_gamut_within_CIELUV_color_space_isosurface.png</a:t>
            </a:r>
          </a:p>
          <a:p>
            <a:pPr lvl="0" algn="r">
              <a:buSzPts val="1100"/>
            </a:pPr>
            <a:r>
              <a:rPr lang="en-US"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https://commons.wikimedia.org/w/index.php?title=File%3ASRGB_gamut_within_CIELUV_color_space_mesh.webm</a:t>
            </a:r>
            <a:r>
              <a:rPr lang="en-US"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8674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Summarizing colors: features</a:t>
            </a:r>
            <a:endParaRPr sz="2400" b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9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features: Histograms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690506" y="874927"/>
            <a:ext cx="3195143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 of colors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(Sample to left is for intensities only)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Quantizes data, but still keeps lots of info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compare two images? Histogram intersection (Swain and Ballard)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info gone (if scramble…)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7" descr="MattGrayHistogram">
            <a:extLst>
              <a:ext uri="{FF2B5EF4-FFF2-40B4-BE49-F238E27FC236}">
                <a16:creationId xmlns:a16="http://schemas.microsoft.com/office/drawing/2014/main" id="{21FCF58B-0124-3640-BF7B-EE75A701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29901" y="3102429"/>
            <a:ext cx="2404062" cy="180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 descr="gray">
            <a:extLst>
              <a:ext uri="{FF2B5EF4-FFF2-40B4-BE49-F238E27FC236}">
                <a16:creationId xmlns:a16="http://schemas.microsoft.com/office/drawing/2014/main" id="{94CFFD2D-D7F5-2541-A62D-229443D41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052518" y="1302780"/>
            <a:ext cx="1721742" cy="171800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81303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 storage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features: color moments of histograms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637280" y="2610740"/>
            <a:ext cx="1506469" cy="15032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4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116.3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4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1152.9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4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-70078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4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7.4 million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gray">
            <a:extLst>
              <a:ext uri="{FF2B5EF4-FFF2-40B4-BE49-F238E27FC236}">
                <a16:creationId xmlns:a16="http://schemas.microsoft.com/office/drawing/2014/main" id="{55445D2D-96F3-2340-B33E-990E90A2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04624" y="1005046"/>
            <a:ext cx="1506469" cy="150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sunset_gray">
            <a:extLst>
              <a:ext uri="{FF2B5EF4-FFF2-40B4-BE49-F238E27FC236}">
                <a16:creationId xmlns:a16="http://schemas.microsoft.com/office/drawing/2014/main" id="{EF472979-059B-984D-9646-6C657D43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9637" y="1428200"/>
            <a:ext cx="1474002" cy="1080069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E62DFC-CF23-3042-ADB3-D30C4AE2143B}"/>
              </a:ext>
            </a:extLst>
          </p:cNvPr>
          <p:cNvSpPr/>
          <p:nvPr/>
        </p:nvSpPr>
        <p:spPr>
          <a:xfrm>
            <a:off x="2286000" y="1048256"/>
            <a:ext cx="323185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Moments are </a:t>
            </a:r>
            <a:r>
              <a:rPr lang="en-US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1</a:t>
            </a:r>
            <a:r>
              <a:rPr lang="en-US" sz="1600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order = </a:t>
            </a:r>
            <a:r>
              <a:rPr lang="en-US" sz="1600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</a:t>
            </a:r>
          </a:p>
          <a:p>
            <a:pPr lvl="1"/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</a:t>
            </a:r>
            <a:r>
              <a:rPr lang="en-US" sz="1600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order = </a:t>
            </a:r>
            <a:r>
              <a:rPr lang="en-US" sz="1600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variance</a:t>
            </a:r>
          </a:p>
          <a:p>
            <a:pPr lvl="1"/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3</a:t>
            </a:r>
            <a:r>
              <a:rPr lang="en-US" sz="1600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order = </a:t>
            </a:r>
            <a:r>
              <a:rPr lang="en-US" sz="1600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skew</a:t>
            </a:r>
          </a:p>
          <a:p>
            <a:pPr lvl="1"/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4</a:t>
            </a:r>
            <a:r>
              <a:rPr lang="en-US" sz="1600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order = </a:t>
            </a:r>
            <a:r>
              <a:rPr lang="en-US" sz="1600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kurtosis</a:t>
            </a:r>
          </a:p>
          <a:p>
            <a:pPr lvl="5"/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used higher order moments, but less intuitive</a:t>
            </a:r>
          </a:p>
          <a:p>
            <a:pPr lvl="5"/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color images, take moments of each band</a:t>
            </a:r>
          </a:p>
          <a:p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d&gt;1: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014C48-0721-0A49-AB03-56DA2284C2E5}"/>
              </a:ext>
            </a:extLst>
          </p:cNvPr>
          <p:cNvSpPr/>
          <p:nvPr/>
        </p:nvSpPr>
        <p:spPr>
          <a:xfrm>
            <a:off x="7389637" y="2733331"/>
            <a:ext cx="1622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baseline="-2500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132.4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baseline="-2500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2008.2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baseline="-2500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4226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baseline="-2500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=12.6 million</a:t>
            </a:r>
          </a:p>
          <a:p>
            <a:pPr>
              <a:spcBef>
                <a:spcPts val="600"/>
              </a:spcBef>
            </a:pPr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A49291D-DC3C-4F44-8A32-B42E1910C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950607"/>
              </p:ext>
            </p:extLst>
          </p:nvPr>
        </p:nvGraphicFramePr>
        <p:xfrm>
          <a:off x="2692252" y="3972133"/>
          <a:ext cx="2419350" cy="87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120" imgH="457200" progId="Equation.3">
                  <p:embed/>
                </p:oleObj>
              </mc:Choice>
              <mc:Fallback>
                <p:oleObj name="Equation" r:id="rId5" imgW="1257120" imgH="4572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252" y="3972133"/>
                        <a:ext cx="2419350" cy="8797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30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Putting it together: color statistics of each region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497204" y="874927"/>
            <a:ext cx="3388446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 image into parts and describe each one with moments or histograms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Sunset detector: spatial color moments in LST color space</a:t>
            </a: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 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 grid: Pros? Cons?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 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regions: Pros? Cons?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9A356B84-5A05-1648-909D-C1CDF9525150}"/>
              </a:ext>
            </a:extLst>
          </p:cNvPr>
          <p:cNvGrpSpPr>
            <a:grpSpLocks/>
          </p:cNvGrpSpPr>
          <p:nvPr/>
        </p:nvGrpSpPr>
        <p:grpSpPr bwMode="auto">
          <a:xfrm>
            <a:off x="2898320" y="1544537"/>
            <a:ext cx="2207079" cy="1610094"/>
            <a:chOff x="2056" y="1583"/>
            <a:chExt cx="1678" cy="1106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71772871-9A20-5E49-B53A-2423B2A054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6" y="1585"/>
              <a:ext cx="1678" cy="1100"/>
              <a:chOff x="2047" y="1585"/>
              <a:chExt cx="1678" cy="1100"/>
            </a:xfrm>
          </p:grpSpPr>
          <p:pic>
            <p:nvPicPr>
              <p:cNvPr id="17" name="Picture 9" descr="185069">
                <a:extLst>
                  <a:ext uri="{FF2B5EF4-FFF2-40B4-BE49-F238E27FC236}">
                    <a16:creationId xmlns:a16="http://schemas.microsoft.com/office/drawing/2014/main" id="{32D3D333-4B99-E247-A68A-814E1792FB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51" t="5624" r="3751" b="5624"/>
              <a:stretch>
                <a:fillRect/>
              </a:stretch>
            </p:blipFill>
            <p:spPr bwMode="auto">
              <a:xfrm>
                <a:off x="2058" y="1587"/>
                <a:ext cx="1666" cy="109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2AAF5B8C-B1F4-7B47-B199-A3E8893A4D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7" y="1585"/>
                <a:ext cx="1678" cy="1100"/>
                <a:chOff x="643" y="2584"/>
                <a:chExt cx="1678" cy="1100"/>
              </a:xfrm>
            </p:grpSpPr>
            <p:sp>
              <p:nvSpPr>
                <p:cNvPr id="19" name="Line 11">
                  <a:extLst>
                    <a:ext uri="{FF2B5EF4-FFF2-40B4-BE49-F238E27FC236}">
                      <a16:creationId xmlns:a16="http://schemas.microsoft.com/office/drawing/2014/main" id="{D7949EE0-CDFF-7945-9BA1-D8C86F685B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2584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12">
                  <a:extLst>
                    <a:ext uri="{FF2B5EF4-FFF2-40B4-BE49-F238E27FC236}">
                      <a16:creationId xmlns:a16="http://schemas.microsoft.com/office/drawing/2014/main" id="{8BA66EAA-0C78-454A-A122-9F2F735F54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2741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3">
                  <a:extLst>
                    <a:ext uri="{FF2B5EF4-FFF2-40B4-BE49-F238E27FC236}">
                      <a16:creationId xmlns:a16="http://schemas.microsoft.com/office/drawing/2014/main" id="{F669C46F-DAF4-504F-85EB-43AAE3CF01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2898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4">
                  <a:extLst>
                    <a:ext uri="{FF2B5EF4-FFF2-40B4-BE49-F238E27FC236}">
                      <a16:creationId xmlns:a16="http://schemas.microsoft.com/office/drawing/2014/main" id="{8B242C99-33F4-1743-A8AB-0BDAF42608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055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5">
                  <a:extLst>
                    <a:ext uri="{FF2B5EF4-FFF2-40B4-BE49-F238E27FC236}">
                      <a16:creationId xmlns:a16="http://schemas.microsoft.com/office/drawing/2014/main" id="{799913B7-BBE8-8648-BE06-D3A3A4979C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212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6">
                  <a:extLst>
                    <a:ext uri="{FF2B5EF4-FFF2-40B4-BE49-F238E27FC236}">
                      <a16:creationId xmlns:a16="http://schemas.microsoft.com/office/drawing/2014/main" id="{5C692E26-4013-0C4E-9BA2-DFDA6272D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369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7">
                  <a:extLst>
                    <a:ext uri="{FF2B5EF4-FFF2-40B4-BE49-F238E27FC236}">
                      <a16:creationId xmlns:a16="http://schemas.microsoft.com/office/drawing/2014/main" id="{F05F85A7-81FC-AF45-B643-DB932BC730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526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8">
                  <a:extLst>
                    <a:ext uri="{FF2B5EF4-FFF2-40B4-BE49-F238E27FC236}">
                      <a16:creationId xmlns:a16="http://schemas.microsoft.com/office/drawing/2014/main" id="{37A2BC2E-980C-694C-B90F-B1133DA7E5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684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148029B1-4AA1-AF4F-8938-4CDEFE114C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6" y="1583"/>
              <a:ext cx="1676" cy="1106"/>
              <a:chOff x="652" y="2582"/>
              <a:chExt cx="1676" cy="1106"/>
            </a:xfrm>
          </p:grpSpPr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63DF0F18-695D-0C41-A4EE-9C0440747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1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21">
                <a:extLst>
                  <a:ext uri="{FF2B5EF4-FFF2-40B4-BE49-F238E27FC236}">
                    <a16:creationId xmlns:a16="http://schemas.microsoft.com/office/drawing/2014/main" id="{E8F850F0-4650-9340-BC73-B6360A1E4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0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22">
                <a:extLst>
                  <a:ext uri="{FF2B5EF4-FFF2-40B4-BE49-F238E27FC236}">
                    <a16:creationId xmlns:a16="http://schemas.microsoft.com/office/drawing/2014/main" id="{5D963E8A-ED41-0447-A4FE-60C51620A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9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23">
                <a:extLst>
                  <a:ext uri="{FF2B5EF4-FFF2-40B4-BE49-F238E27FC236}">
                    <a16:creationId xmlns:a16="http://schemas.microsoft.com/office/drawing/2014/main" id="{D8A73B9C-7805-7C47-A306-12BAEA16D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0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24">
                <a:extLst>
                  <a:ext uri="{FF2B5EF4-FFF2-40B4-BE49-F238E27FC236}">
                    <a16:creationId xmlns:a16="http://schemas.microsoft.com/office/drawing/2014/main" id="{DDB743A1-91D3-D74D-84C6-1896E3A2C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9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25">
                <a:extLst>
                  <a:ext uri="{FF2B5EF4-FFF2-40B4-BE49-F238E27FC236}">
                    <a16:creationId xmlns:a16="http://schemas.microsoft.com/office/drawing/2014/main" id="{148D2C75-4DFD-C142-A3EC-D300F6A9C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8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26">
                <a:extLst>
                  <a:ext uri="{FF2B5EF4-FFF2-40B4-BE49-F238E27FC236}">
                    <a16:creationId xmlns:a16="http://schemas.microsoft.com/office/drawing/2014/main" id="{1A93CAE9-8C7D-DF43-8A86-F76904ADB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8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27">
                <a:extLst>
                  <a:ext uri="{FF2B5EF4-FFF2-40B4-BE49-F238E27FC236}">
                    <a16:creationId xmlns:a16="http://schemas.microsoft.com/office/drawing/2014/main" id="{5B2066FE-E263-434E-ADF8-9736A3E37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2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7" name="Picture 28" descr="185069">
            <a:extLst>
              <a:ext uri="{FF2B5EF4-FFF2-40B4-BE49-F238E27FC236}">
                <a16:creationId xmlns:a16="http://schemas.microsoft.com/office/drawing/2014/main" id="{4F7A32C0-DDDD-1E40-BC71-1F46470C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751" t="5624" r="3751" b="5624"/>
          <a:stretch>
            <a:fillRect/>
          </a:stretch>
        </p:blipFill>
        <p:spPr bwMode="auto">
          <a:xfrm>
            <a:off x="2898320" y="3291695"/>
            <a:ext cx="2207079" cy="1615542"/>
          </a:xfrm>
          <a:prstGeom prst="rect">
            <a:avLst/>
          </a:prstGeom>
          <a:noFill/>
        </p:spPr>
      </p:pic>
      <p:sp>
        <p:nvSpPr>
          <p:cNvPr id="28" name="Freeform 29">
            <a:extLst>
              <a:ext uri="{FF2B5EF4-FFF2-40B4-BE49-F238E27FC236}">
                <a16:creationId xmlns:a16="http://schemas.microsoft.com/office/drawing/2014/main" id="{994BC268-69F1-3944-8FBA-63BA34776F16}"/>
              </a:ext>
            </a:extLst>
          </p:cNvPr>
          <p:cNvSpPr>
            <a:spLocks/>
          </p:cNvSpPr>
          <p:nvPr/>
        </p:nvSpPr>
        <p:spPr bwMode="auto">
          <a:xfrm>
            <a:off x="2897279" y="4165046"/>
            <a:ext cx="2231933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6" y="7"/>
              </a:cxn>
            </a:cxnLst>
            <a:rect l="0" t="0" r="r" b="b"/>
            <a:pathLst>
              <a:path w="1796" h="7">
                <a:moveTo>
                  <a:pt x="0" y="0"/>
                </a:moveTo>
                <a:cubicBezTo>
                  <a:pt x="599" y="2"/>
                  <a:pt x="1197" y="7"/>
                  <a:pt x="1796" y="7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B531A25A-3B0D-0E4B-A197-AE08EDF6434A}"/>
              </a:ext>
            </a:extLst>
          </p:cNvPr>
          <p:cNvSpPr>
            <a:spLocks/>
          </p:cNvSpPr>
          <p:nvPr/>
        </p:nvSpPr>
        <p:spPr bwMode="auto">
          <a:xfrm>
            <a:off x="3920186" y="4122184"/>
            <a:ext cx="1186802" cy="195479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54" y="0"/>
              </a:cxn>
              <a:cxn ang="0">
                <a:pos x="88" y="95"/>
              </a:cxn>
              <a:cxn ang="0">
                <a:pos x="95" y="122"/>
              </a:cxn>
              <a:cxn ang="0">
                <a:pos x="142" y="129"/>
              </a:cxn>
              <a:cxn ang="0">
                <a:pos x="169" y="122"/>
              </a:cxn>
              <a:cxn ang="0">
                <a:pos x="176" y="95"/>
              </a:cxn>
              <a:cxn ang="0">
                <a:pos x="216" y="34"/>
              </a:cxn>
              <a:cxn ang="0">
                <a:pos x="264" y="7"/>
              </a:cxn>
              <a:cxn ang="0">
                <a:pos x="284" y="34"/>
              </a:cxn>
              <a:cxn ang="0">
                <a:pos x="291" y="68"/>
              </a:cxn>
              <a:cxn ang="0">
                <a:pos x="338" y="95"/>
              </a:cxn>
              <a:cxn ang="0">
                <a:pos x="325" y="122"/>
              </a:cxn>
              <a:cxn ang="0">
                <a:pos x="379" y="101"/>
              </a:cxn>
              <a:cxn ang="0">
                <a:pos x="413" y="169"/>
              </a:cxn>
              <a:cxn ang="0">
                <a:pos x="684" y="149"/>
              </a:cxn>
              <a:cxn ang="0">
                <a:pos x="955" y="169"/>
              </a:cxn>
            </a:cxnLst>
            <a:rect l="0" t="0" r="r" b="b"/>
            <a:pathLst>
              <a:path w="955" h="169">
                <a:moveTo>
                  <a:pt x="0" y="88"/>
                </a:moveTo>
                <a:cubicBezTo>
                  <a:pt x="32" y="56"/>
                  <a:pt x="31" y="33"/>
                  <a:pt x="54" y="0"/>
                </a:cubicBezTo>
                <a:cubicBezTo>
                  <a:pt x="95" y="14"/>
                  <a:pt x="77" y="58"/>
                  <a:pt x="88" y="95"/>
                </a:cubicBezTo>
                <a:cubicBezTo>
                  <a:pt x="91" y="104"/>
                  <a:pt x="87" y="117"/>
                  <a:pt x="95" y="122"/>
                </a:cubicBezTo>
                <a:cubicBezTo>
                  <a:pt x="108" y="130"/>
                  <a:pt x="126" y="127"/>
                  <a:pt x="142" y="129"/>
                </a:cubicBezTo>
                <a:cubicBezTo>
                  <a:pt x="151" y="127"/>
                  <a:pt x="162" y="129"/>
                  <a:pt x="169" y="122"/>
                </a:cubicBezTo>
                <a:cubicBezTo>
                  <a:pt x="176" y="115"/>
                  <a:pt x="172" y="104"/>
                  <a:pt x="176" y="95"/>
                </a:cubicBezTo>
                <a:cubicBezTo>
                  <a:pt x="185" y="73"/>
                  <a:pt x="202" y="54"/>
                  <a:pt x="216" y="34"/>
                </a:cubicBezTo>
                <a:cubicBezTo>
                  <a:pt x="226" y="19"/>
                  <a:pt x="249" y="17"/>
                  <a:pt x="264" y="7"/>
                </a:cubicBezTo>
                <a:cubicBezTo>
                  <a:pt x="271" y="16"/>
                  <a:pt x="279" y="24"/>
                  <a:pt x="284" y="34"/>
                </a:cubicBezTo>
                <a:cubicBezTo>
                  <a:pt x="289" y="45"/>
                  <a:pt x="284" y="59"/>
                  <a:pt x="291" y="68"/>
                </a:cubicBezTo>
                <a:cubicBezTo>
                  <a:pt x="302" y="83"/>
                  <a:pt x="323" y="85"/>
                  <a:pt x="338" y="95"/>
                </a:cubicBezTo>
                <a:cubicBezTo>
                  <a:pt x="334" y="104"/>
                  <a:pt x="319" y="114"/>
                  <a:pt x="325" y="122"/>
                </a:cubicBezTo>
                <a:cubicBezTo>
                  <a:pt x="330" y="129"/>
                  <a:pt x="379" y="101"/>
                  <a:pt x="379" y="101"/>
                </a:cubicBezTo>
                <a:cubicBezTo>
                  <a:pt x="412" y="113"/>
                  <a:pt x="407" y="135"/>
                  <a:pt x="413" y="169"/>
                </a:cubicBezTo>
                <a:cubicBezTo>
                  <a:pt x="543" y="141"/>
                  <a:pt x="453" y="157"/>
                  <a:pt x="684" y="149"/>
                </a:cubicBezTo>
                <a:cubicBezTo>
                  <a:pt x="772" y="153"/>
                  <a:pt x="867" y="169"/>
                  <a:pt x="955" y="169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BBF6715F-A216-194B-9D58-8EC77C0BCC2E}"/>
              </a:ext>
            </a:extLst>
          </p:cNvPr>
          <p:cNvSpPr>
            <a:spLocks/>
          </p:cNvSpPr>
          <p:nvPr/>
        </p:nvSpPr>
        <p:spPr bwMode="auto">
          <a:xfrm>
            <a:off x="3546298" y="4208138"/>
            <a:ext cx="1577018" cy="211672"/>
          </a:xfrm>
          <a:custGeom>
            <a:avLst/>
            <a:gdLst/>
            <a:ahLst/>
            <a:cxnLst>
              <a:cxn ang="0">
                <a:pos x="307" y="23"/>
              </a:cxn>
              <a:cxn ang="0">
                <a:pos x="266" y="44"/>
              </a:cxn>
              <a:cxn ang="0">
                <a:pos x="171" y="30"/>
              </a:cxn>
              <a:cxn ang="0">
                <a:pos x="70" y="3"/>
              </a:cxn>
              <a:cxn ang="0">
                <a:pos x="9" y="10"/>
              </a:cxn>
              <a:cxn ang="0">
                <a:pos x="36" y="23"/>
              </a:cxn>
              <a:cxn ang="0">
                <a:pos x="56" y="44"/>
              </a:cxn>
              <a:cxn ang="0">
                <a:pos x="104" y="57"/>
              </a:cxn>
              <a:cxn ang="0">
                <a:pos x="788" y="118"/>
              </a:cxn>
              <a:cxn ang="0">
                <a:pos x="1086" y="125"/>
              </a:cxn>
              <a:cxn ang="0">
                <a:pos x="1269" y="132"/>
              </a:cxn>
            </a:cxnLst>
            <a:rect l="0" t="0" r="r" b="b"/>
            <a:pathLst>
              <a:path w="1269" h="183">
                <a:moveTo>
                  <a:pt x="307" y="23"/>
                </a:moveTo>
                <a:cubicBezTo>
                  <a:pt x="293" y="28"/>
                  <a:pt x="281" y="42"/>
                  <a:pt x="266" y="44"/>
                </a:cubicBezTo>
                <a:cubicBezTo>
                  <a:pt x="234" y="48"/>
                  <a:pt x="203" y="34"/>
                  <a:pt x="171" y="30"/>
                </a:cubicBezTo>
                <a:cubicBezTo>
                  <a:pt x="138" y="21"/>
                  <a:pt x="102" y="14"/>
                  <a:pt x="70" y="3"/>
                </a:cubicBezTo>
                <a:cubicBezTo>
                  <a:pt x="50" y="5"/>
                  <a:pt x="27" y="0"/>
                  <a:pt x="9" y="10"/>
                </a:cubicBezTo>
                <a:cubicBezTo>
                  <a:pt x="0" y="15"/>
                  <a:pt x="28" y="17"/>
                  <a:pt x="36" y="23"/>
                </a:cubicBezTo>
                <a:cubicBezTo>
                  <a:pt x="44" y="29"/>
                  <a:pt x="48" y="39"/>
                  <a:pt x="56" y="44"/>
                </a:cubicBezTo>
                <a:cubicBezTo>
                  <a:pt x="70" y="52"/>
                  <a:pt x="88" y="52"/>
                  <a:pt x="104" y="57"/>
                </a:cubicBezTo>
                <a:cubicBezTo>
                  <a:pt x="291" y="183"/>
                  <a:pt x="620" y="115"/>
                  <a:pt x="788" y="118"/>
                </a:cubicBezTo>
                <a:cubicBezTo>
                  <a:pt x="887" y="120"/>
                  <a:pt x="987" y="123"/>
                  <a:pt x="1086" y="125"/>
                </a:cubicBezTo>
                <a:cubicBezTo>
                  <a:pt x="1163" y="145"/>
                  <a:pt x="1104" y="132"/>
                  <a:pt x="1269" y="13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5B36D12C-4321-3D4C-B5A0-CDA9DE15FC6A}"/>
              </a:ext>
            </a:extLst>
          </p:cNvPr>
          <p:cNvSpPr>
            <a:spLocks/>
          </p:cNvSpPr>
          <p:nvPr/>
        </p:nvSpPr>
        <p:spPr bwMode="auto">
          <a:xfrm>
            <a:off x="2897279" y="3831672"/>
            <a:ext cx="2231933" cy="70557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183" y="54"/>
              </a:cxn>
              <a:cxn ang="0">
                <a:pos x="264" y="34"/>
              </a:cxn>
              <a:cxn ang="0">
                <a:pos x="488" y="54"/>
              </a:cxn>
              <a:cxn ang="0">
                <a:pos x="766" y="47"/>
              </a:cxn>
              <a:cxn ang="0">
                <a:pos x="833" y="0"/>
              </a:cxn>
              <a:cxn ang="0">
                <a:pos x="861" y="7"/>
              </a:cxn>
              <a:cxn ang="0">
                <a:pos x="874" y="47"/>
              </a:cxn>
              <a:cxn ang="0">
                <a:pos x="894" y="54"/>
              </a:cxn>
              <a:cxn ang="0">
                <a:pos x="1016" y="47"/>
              </a:cxn>
              <a:cxn ang="0">
                <a:pos x="1030" y="27"/>
              </a:cxn>
              <a:cxn ang="0">
                <a:pos x="1050" y="20"/>
              </a:cxn>
              <a:cxn ang="0">
                <a:pos x="1403" y="41"/>
              </a:cxn>
              <a:cxn ang="0">
                <a:pos x="1796" y="34"/>
              </a:cxn>
            </a:cxnLst>
            <a:rect l="0" t="0" r="r" b="b"/>
            <a:pathLst>
              <a:path w="1796" h="61">
                <a:moveTo>
                  <a:pt x="0" y="61"/>
                </a:moveTo>
                <a:cubicBezTo>
                  <a:pt x="61" y="59"/>
                  <a:pt x="122" y="58"/>
                  <a:pt x="183" y="54"/>
                </a:cubicBezTo>
                <a:cubicBezTo>
                  <a:pt x="211" y="52"/>
                  <a:pt x="264" y="34"/>
                  <a:pt x="264" y="34"/>
                </a:cubicBezTo>
                <a:cubicBezTo>
                  <a:pt x="381" y="39"/>
                  <a:pt x="401" y="39"/>
                  <a:pt x="488" y="54"/>
                </a:cubicBezTo>
                <a:cubicBezTo>
                  <a:pt x="581" y="52"/>
                  <a:pt x="674" y="53"/>
                  <a:pt x="766" y="47"/>
                </a:cubicBezTo>
                <a:cubicBezTo>
                  <a:pt x="772" y="47"/>
                  <a:pt x="817" y="6"/>
                  <a:pt x="833" y="0"/>
                </a:cubicBezTo>
                <a:cubicBezTo>
                  <a:pt x="842" y="2"/>
                  <a:pt x="853" y="1"/>
                  <a:pt x="861" y="7"/>
                </a:cubicBezTo>
                <a:cubicBezTo>
                  <a:pt x="872" y="16"/>
                  <a:pt x="864" y="37"/>
                  <a:pt x="874" y="47"/>
                </a:cubicBezTo>
                <a:cubicBezTo>
                  <a:pt x="879" y="52"/>
                  <a:pt x="887" y="52"/>
                  <a:pt x="894" y="54"/>
                </a:cubicBezTo>
                <a:cubicBezTo>
                  <a:pt x="935" y="52"/>
                  <a:pt x="976" y="55"/>
                  <a:pt x="1016" y="47"/>
                </a:cubicBezTo>
                <a:cubicBezTo>
                  <a:pt x="1024" y="45"/>
                  <a:pt x="1024" y="32"/>
                  <a:pt x="1030" y="27"/>
                </a:cubicBezTo>
                <a:cubicBezTo>
                  <a:pt x="1036" y="23"/>
                  <a:pt x="1043" y="22"/>
                  <a:pt x="1050" y="20"/>
                </a:cubicBezTo>
                <a:cubicBezTo>
                  <a:pt x="1183" y="37"/>
                  <a:pt x="1224" y="36"/>
                  <a:pt x="1403" y="41"/>
                </a:cubicBezTo>
                <a:cubicBezTo>
                  <a:pt x="1534" y="39"/>
                  <a:pt x="1665" y="34"/>
                  <a:pt x="1796" y="34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268A5996-0C98-C74A-AB20-223E4DCA0A1A}"/>
              </a:ext>
            </a:extLst>
          </p:cNvPr>
          <p:cNvSpPr>
            <a:spLocks/>
          </p:cNvSpPr>
          <p:nvPr/>
        </p:nvSpPr>
        <p:spPr bwMode="auto">
          <a:xfrm>
            <a:off x="2883752" y="3634822"/>
            <a:ext cx="2223235" cy="112197"/>
          </a:xfrm>
          <a:custGeom>
            <a:avLst/>
            <a:gdLst/>
            <a:ahLst/>
            <a:cxnLst>
              <a:cxn ang="0">
                <a:pos x="1789" y="43"/>
              </a:cxn>
              <a:cxn ang="0">
                <a:pos x="1654" y="70"/>
              </a:cxn>
              <a:cxn ang="0">
                <a:pos x="1606" y="63"/>
              </a:cxn>
              <a:cxn ang="0">
                <a:pos x="1586" y="43"/>
              </a:cxn>
              <a:cxn ang="0">
                <a:pos x="1545" y="49"/>
              </a:cxn>
              <a:cxn ang="0">
                <a:pos x="1491" y="63"/>
              </a:cxn>
              <a:cxn ang="0">
                <a:pos x="1464" y="83"/>
              </a:cxn>
              <a:cxn ang="0">
                <a:pos x="1342" y="63"/>
              </a:cxn>
              <a:cxn ang="0">
                <a:pos x="1166" y="97"/>
              </a:cxn>
              <a:cxn ang="0">
                <a:pos x="1030" y="56"/>
              </a:cxn>
              <a:cxn ang="0">
                <a:pos x="956" y="22"/>
              </a:cxn>
              <a:cxn ang="0">
                <a:pos x="786" y="49"/>
              </a:cxn>
              <a:cxn ang="0">
                <a:pos x="732" y="70"/>
              </a:cxn>
              <a:cxn ang="0">
                <a:pos x="657" y="29"/>
              </a:cxn>
              <a:cxn ang="0">
                <a:pos x="542" y="56"/>
              </a:cxn>
              <a:cxn ang="0">
                <a:pos x="386" y="9"/>
              </a:cxn>
              <a:cxn ang="0">
                <a:pos x="231" y="15"/>
              </a:cxn>
              <a:cxn ang="0">
                <a:pos x="197" y="36"/>
              </a:cxn>
              <a:cxn ang="0">
                <a:pos x="136" y="9"/>
              </a:cxn>
              <a:cxn ang="0">
                <a:pos x="0" y="43"/>
              </a:cxn>
            </a:cxnLst>
            <a:rect l="0" t="0" r="r" b="b"/>
            <a:pathLst>
              <a:path w="1789" h="97">
                <a:moveTo>
                  <a:pt x="1789" y="43"/>
                </a:moveTo>
                <a:cubicBezTo>
                  <a:pt x="1687" y="49"/>
                  <a:pt x="1717" y="48"/>
                  <a:pt x="1654" y="70"/>
                </a:cubicBezTo>
                <a:cubicBezTo>
                  <a:pt x="1638" y="68"/>
                  <a:pt x="1621" y="69"/>
                  <a:pt x="1606" y="63"/>
                </a:cubicBezTo>
                <a:cubicBezTo>
                  <a:pt x="1597" y="60"/>
                  <a:pt x="1595" y="45"/>
                  <a:pt x="1586" y="43"/>
                </a:cubicBezTo>
                <a:cubicBezTo>
                  <a:pt x="1573" y="40"/>
                  <a:pt x="1559" y="46"/>
                  <a:pt x="1545" y="49"/>
                </a:cubicBezTo>
                <a:cubicBezTo>
                  <a:pt x="1527" y="53"/>
                  <a:pt x="1491" y="63"/>
                  <a:pt x="1491" y="63"/>
                </a:cubicBezTo>
                <a:cubicBezTo>
                  <a:pt x="1482" y="70"/>
                  <a:pt x="1475" y="81"/>
                  <a:pt x="1464" y="83"/>
                </a:cubicBezTo>
                <a:cubicBezTo>
                  <a:pt x="1433" y="88"/>
                  <a:pt x="1374" y="68"/>
                  <a:pt x="1342" y="63"/>
                </a:cubicBezTo>
                <a:cubicBezTo>
                  <a:pt x="1280" y="20"/>
                  <a:pt x="1226" y="76"/>
                  <a:pt x="1166" y="97"/>
                </a:cubicBezTo>
                <a:cubicBezTo>
                  <a:pt x="1113" y="89"/>
                  <a:pt x="1078" y="73"/>
                  <a:pt x="1030" y="56"/>
                </a:cubicBezTo>
                <a:cubicBezTo>
                  <a:pt x="1006" y="32"/>
                  <a:pt x="987" y="33"/>
                  <a:pt x="956" y="22"/>
                </a:cubicBezTo>
                <a:cubicBezTo>
                  <a:pt x="895" y="26"/>
                  <a:pt x="841" y="23"/>
                  <a:pt x="786" y="49"/>
                </a:cubicBezTo>
                <a:cubicBezTo>
                  <a:pt x="767" y="79"/>
                  <a:pt x="765" y="92"/>
                  <a:pt x="732" y="70"/>
                </a:cubicBezTo>
                <a:cubicBezTo>
                  <a:pt x="720" y="34"/>
                  <a:pt x="692" y="41"/>
                  <a:pt x="657" y="29"/>
                </a:cubicBezTo>
                <a:cubicBezTo>
                  <a:pt x="618" y="39"/>
                  <a:pt x="580" y="43"/>
                  <a:pt x="542" y="56"/>
                </a:cubicBezTo>
                <a:cubicBezTo>
                  <a:pt x="484" y="46"/>
                  <a:pt x="445" y="16"/>
                  <a:pt x="386" y="9"/>
                </a:cubicBezTo>
                <a:cubicBezTo>
                  <a:pt x="334" y="11"/>
                  <a:pt x="282" y="4"/>
                  <a:pt x="231" y="15"/>
                </a:cubicBezTo>
                <a:cubicBezTo>
                  <a:pt x="147" y="33"/>
                  <a:pt x="306" y="64"/>
                  <a:pt x="197" y="36"/>
                </a:cubicBezTo>
                <a:cubicBezTo>
                  <a:pt x="186" y="2"/>
                  <a:pt x="169" y="0"/>
                  <a:pt x="136" y="9"/>
                </a:cubicBezTo>
                <a:cubicBezTo>
                  <a:pt x="90" y="43"/>
                  <a:pt x="58" y="43"/>
                  <a:pt x="0" y="43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E13385E3-B4FA-DD43-AACE-C288045F6AAF}"/>
              </a:ext>
            </a:extLst>
          </p:cNvPr>
          <p:cNvSpPr>
            <a:spLocks/>
          </p:cNvSpPr>
          <p:nvPr/>
        </p:nvSpPr>
        <p:spPr bwMode="auto">
          <a:xfrm>
            <a:off x="4117891" y="3444322"/>
            <a:ext cx="314409" cy="234805"/>
          </a:xfrm>
          <a:custGeom>
            <a:avLst/>
            <a:gdLst/>
            <a:ahLst/>
            <a:cxnLst>
              <a:cxn ang="0">
                <a:pos x="0" y="203"/>
              </a:cxn>
              <a:cxn ang="0">
                <a:pos x="95" y="34"/>
              </a:cxn>
              <a:cxn ang="0">
                <a:pos x="143" y="7"/>
              </a:cxn>
              <a:cxn ang="0">
                <a:pos x="238" y="54"/>
              </a:cxn>
              <a:cxn ang="0">
                <a:pos x="204" y="169"/>
              </a:cxn>
            </a:cxnLst>
            <a:rect l="0" t="0" r="r" b="b"/>
            <a:pathLst>
              <a:path w="253" h="203">
                <a:moveTo>
                  <a:pt x="0" y="203"/>
                </a:moveTo>
                <a:cubicBezTo>
                  <a:pt x="11" y="116"/>
                  <a:pt x="29" y="89"/>
                  <a:pt x="95" y="34"/>
                </a:cubicBezTo>
                <a:cubicBezTo>
                  <a:pt x="130" y="5"/>
                  <a:pt x="99" y="17"/>
                  <a:pt x="143" y="7"/>
                </a:cubicBezTo>
                <a:cubicBezTo>
                  <a:pt x="201" y="12"/>
                  <a:pt x="224" y="0"/>
                  <a:pt x="238" y="54"/>
                </a:cubicBezTo>
                <a:cubicBezTo>
                  <a:pt x="230" y="169"/>
                  <a:pt x="253" y="127"/>
                  <a:pt x="204" y="169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1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Counting Fruit</a:t>
            </a:r>
            <a:endParaRPr sz="2400" b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31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apples, bananas, and oranges are in each image? </a:t>
            </a: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1528034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are they? How big is each one?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oranges: …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4" descr="mixed_fruit1">
            <a:extLst>
              <a:ext uri="{FF2B5EF4-FFF2-40B4-BE49-F238E27FC236}">
                <a16:creationId xmlns:a16="http://schemas.microsoft.com/office/drawing/2014/main" id="{5AD3CEC5-3C87-DD48-A3C6-3FF48731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09" y="914155"/>
            <a:ext cx="2501741" cy="18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mixed_fruit2">
            <a:extLst>
              <a:ext uri="{FF2B5EF4-FFF2-40B4-BE49-F238E27FC236}">
                <a16:creationId xmlns:a16="http://schemas.microsoft.com/office/drawing/2014/main" id="{523BD17C-1F2A-C24E-94EC-3FB3AEE3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914155"/>
            <a:ext cx="2501741" cy="18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ixed_fruit3">
            <a:extLst>
              <a:ext uri="{FF2B5EF4-FFF2-40B4-BE49-F238E27FC236}">
                <a16:creationId xmlns:a16="http://schemas.microsoft.com/office/drawing/2014/main" id="{DC04BCAE-B419-0444-BC9E-FCF8EE6A6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2828293"/>
            <a:ext cx="2501741" cy="18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ruit_tray">
            <a:extLst>
              <a:ext uri="{FF2B5EF4-FFF2-40B4-BE49-F238E27FC236}">
                <a16:creationId xmlns:a16="http://schemas.microsoft.com/office/drawing/2014/main" id="{DB731F7A-5209-9048-A89F-D55660407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09" y="2828294"/>
            <a:ext cx="2501741" cy="18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3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so much so early in the course?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4328808" y="874927"/>
            <a:ext cx="4556841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Practice with MATLAB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I’ll guide but not give every detail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Practice with color features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Practice writing a professional, detailed, conference-paper-style report 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like ICME sunset paper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(Abstract, Introduction, Process, Results, …)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guided: specs, rubric, template 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Warning: The project grade is determined by the paper quality: a finder that gets 100% accuracy can still earn an F, and one that gets </a:t>
            </a:r>
            <a:br>
              <a:rPr lang="en-US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100% can earn a solid A. 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5" descr="mixed_fruit2">
            <a:extLst>
              <a:ext uri="{FF2B5EF4-FFF2-40B4-BE49-F238E27FC236}">
                <a16:creationId xmlns:a16="http://schemas.microsoft.com/office/drawing/2014/main" id="{16AE3C2D-7B82-1744-BDFC-0BC3ED271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5" y="925833"/>
            <a:ext cx="990307" cy="74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B792EE-C77C-724D-AFEE-78FAAC444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815" y="940174"/>
            <a:ext cx="1265540" cy="156142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6E59602-4BA8-2447-A3EE-739C600B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77" y="941911"/>
            <a:ext cx="831469" cy="117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31D7EC-6A1E-0E40-BA5D-CE9A92A7F4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678" y="2707942"/>
            <a:ext cx="1796458" cy="217534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D9EEE9-ED38-CD4D-9B38-79CE64B48B81}"/>
              </a:ext>
            </a:extLst>
          </p:cNvPr>
          <p:cNvCxnSpPr>
            <a:stCxn id="7" idx="3"/>
            <a:endCxn id="2" idx="1"/>
          </p:cNvCxnSpPr>
          <p:nvPr/>
        </p:nvCxnSpPr>
        <p:spPr>
          <a:xfrm>
            <a:off x="1517602" y="1297263"/>
            <a:ext cx="256213" cy="423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10F68A-4B84-DD44-AD53-2EA803D22667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 flipV="1">
            <a:off x="3039355" y="1529219"/>
            <a:ext cx="292422" cy="191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EA1FF95-49FF-4F45-8B35-524DF8EE66FE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2406585" y="2501600"/>
            <a:ext cx="856322" cy="20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9D4B2B-7FA9-8844-A7CB-2B53B4A100F1}"/>
              </a:ext>
            </a:extLst>
          </p:cNvPr>
          <p:cNvCxnSpPr>
            <a:cxnSpLocks/>
          </p:cNvCxnSpPr>
          <p:nvPr/>
        </p:nvCxnSpPr>
        <p:spPr>
          <a:xfrm flipH="1" flipV="1">
            <a:off x="3998068" y="3978613"/>
            <a:ext cx="35737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05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Fruit-finder big picture!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3720146" y="879575"/>
            <a:ext cx="5174304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What numbers are a banana’s “yellow”? (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imtool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pixel zoom)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differentiate between banana and orange? Orange and apple? Any and background? (Decision boundaries)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Note: no machine learning yet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Classify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each pixel using your model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 up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results using mathematical morphology, size thresholds, etc.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Communicate: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results in a professional report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077C3A-5487-9042-B4DB-364D1856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714" y="1770062"/>
            <a:ext cx="1312561" cy="980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1BC14-2EA9-6047-B264-3BFDB25C0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714" y="2897238"/>
            <a:ext cx="1312561" cy="986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DE068E-6A09-4A40-83AC-F47CCE806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171" y="1115756"/>
            <a:ext cx="1684104" cy="578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B11370-9D46-D645-99BB-C07B3818C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801" y="3959521"/>
            <a:ext cx="775910" cy="93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40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a mask of pixels with colors in given ranges</a:t>
            </a:r>
            <a:endParaRPr sz="2400" b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02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Masks show location of key pixels. They only have 2 values: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395016" y="874927"/>
            <a:ext cx="6641980" cy="2704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foreground: white </a:t>
            </a:r>
            <a:r>
              <a:rPr lang="en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or 255)</a:t>
            </a: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background: black (0)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 vs non-face </a:t>
            </a: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</a:b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Fruit-finding example:</a:t>
            </a:r>
            <a:br>
              <a:rPr lang="en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Apple vs non-</a:t>
            </a:r>
            <a:r>
              <a:rPr lang="en" sz="14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</a:t>
            </a:r>
            <a:r>
              <a:rPr lang="en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Orange vs non-</a:t>
            </a:r>
            <a:r>
              <a:rPr lang="en" sz="14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orn</a:t>
            </a:r>
            <a:r>
              <a:rPr lang="en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Banana vs non-bn   Each as one band</a:t>
            </a: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_Mine\repos\463-200920\Demo\03 HowToAndMorphology\raw_mask.jpg">
            <a:extLst>
              <a:ext uri="{FF2B5EF4-FFF2-40B4-BE49-F238E27FC236}">
                <a16:creationId xmlns:a16="http://schemas.microsoft.com/office/drawing/2014/main" id="{736803E4-750E-8E41-9510-9D83F106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50" y="907758"/>
            <a:ext cx="1752600" cy="1752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_Mine\repos\463-200920\Images\samo.jpg">
            <a:extLst>
              <a:ext uri="{FF2B5EF4-FFF2-40B4-BE49-F238E27FC236}">
                <a16:creationId xmlns:a16="http://schemas.microsoft.com/office/drawing/2014/main" id="{7D8BEEDB-E9D8-2944-BCE2-06698AD7B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75" y="907758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AFCC9C-14F8-BA43-8C7B-FC9442E0C2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17" y="3550350"/>
            <a:ext cx="1463040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80AC4E-5AB2-DF49-885F-B5A46ED27F0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50" y="3550350"/>
            <a:ext cx="1463040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10C39-CFA2-9C44-B483-E8D81B596C9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4" y="3550350"/>
            <a:ext cx="1463040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C66F6-E497-CC42-873D-A7D588AB0E9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76" y="3550350"/>
            <a:ext cx="146304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48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a mask of pixels with colors in given ranges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hands-on exploration in MATLAB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Zeros to create a blank, black image then </a:t>
            </a:r>
            <a:r>
              <a:rPr lang="en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</a:t>
            </a: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mark foreground as white.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Or B</a:t>
            </a:r>
            <a:r>
              <a:rPr lang="en" sz="18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oolean</a:t>
            </a: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expressions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52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Connecting pixels</a:t>
            </a:r>
            <a:endParaRPr sz="2400" b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1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4;p54">
            <a:extLst>
              <a:ext uri="{FF2B5EF4-FFF2-40B4-BE49-F238E27FC236}">
                <a16:creationId xmlns:a16="http://schemas.microsoft.com/office/drawing/2014/main" id="{6D6836F2-8AE0-4748-8378-551427CDAAFA}"/>
              </a:ext>
            </a:extLst>
          </p:cNvPr>
          <p:cNvSpPr txBox="1">
            <a:spLocks/>
          </p:cNvSpPr>
          <p:nvPr/>
        </p:nvSpPr>
        <p:spPr>
          <a:xfrm>
            <a:off x="5855238" y="3521414"/>
            <a:ext cx="437985" cy="141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Review: color images are stored in 3 channels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C07FFC8-1B77-4F4D-898A-FA0288CC2673}"/>
              </a:ext>
            </a:extLst>
          </p:cNvPr>
          <p:cNvSpPr/>
          <p:nvPr/>
        </p:nvSpPr>
        <p:spPr>
          <a:xfrm>
            <a:off x="6177065" y="4027252"/>
            <a:ext cx="2042808" cy="525294"/>
          </a:xfrm>
          <a:prstGeom prst="parallelogram">
            <a:avLst>
              <a:gd name="adj" fmla="val 99074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9575"/>
            <a:ext cx="6637750" cy="496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color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band (R,G,B) is 0-255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893C3-B50C-F945-BFFD-E48BF7C4F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941" y="1513342"/>
            <a:ext cx="1759597" cy="3425488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F413E98A-02A0-F84B-A508-A54F58790AA1}"/>
              </a:ext>
            </a:extLst>
          </p:cNvPr>
          <p:cNvSpPr/>
          <p:nvPr/>
        </p:nvSpPr>
        <p:spPr>
          <a:xfrm>
            <a:off x="6177065" y="3784061"/>
            <a:ext cx="2042808" cy="525294"/>
          </a:xfrm>
          <a:prstGeom prst="parallelogram">
            <a:avLst>
              <a:gd name="adj" fmla="val 99074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5D802B5D-7366-5C46-AE09-E5E4523F89D5}"/>
              </a:ext>
            </a:extLst>
          </p:cNvPr>
          <p:cNvSpPr/>
          <p:nvPr/>
        </p:nvSpPr>
        <p:spPr>
          <a:xfrm>
            <a:off x="6177065" y="3521414"/>
            <a:ext cx="2042808" cy="525294"/>
          </a:xfrm>
          <a:prstGeom prst="parallelogram">
            <a:avLst>
              <a:gd name="adj" fmla="val 99074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D4CDF-3905-4ABD-9440-DD7F06226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140" y="1513342"/>
            <a:ext cx="1334647" cy="1014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28B74-AB18-4FDB-BD9D-7A162F1DD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009" y="1513342"/>
            <a:ext cx="1340544" cy="1014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9F9EE8-21DD-4D52-A195-28E322EBA1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74" y="1495611"/>
            <a:ext cx="1343735" cy="1014252"/>
          </a:xfrm>
          <a:prstGeom prst="rect">
            <a:avLst/>
          </a:prstGeom>
        </p:spPr>
      </p:pic>
      <p:sp>
        <p:nvSpPr>
          <p:cNvPr id="13" name="Google Shape;514;p54">
            <a:extLst>
              <a:ext uri="{FF2B5EF4-FFF2-40B4-BE49-F238E27FC236}">
                <a16:creationId xmlns:a16="http://schemas.microsoft.com/office/drawing/2014/main" id="{CA11A0EB-7886-4486-BF1A-15DDB2EF215B}"/>
              </a:ext>
            </a:extLst>
          </p:cNvPr>
          <p:cNvSpPr txBox="1">
            <a:spLocks/>
          </p:cNvSpPr>
          <p:nvPr/>
        </p:nvSpPr>
        <p:spPr>
          <a:xfrm>
            <a:off x="4833870" y="2538430"/>
            <a:ext cx="3386003" cy="52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	        G   	  B</a:t>
            </a:r>
          </a:p>
        </p:txBody>
      </p:sp>
      <p:sp>
        <p:nvSpPr>
          <p:cNvPr id="14" name="Google Shape;514;p54">
            <a:extLst>
              <a:ext uri="{FF2B5EF4-FFF2-40B4-BE49-F238E27FC236}">
                <a16:creationId xmlns:a16="http://schemas.microsoft.com/office/drawing/2014/main" id="{5FA4E30B-090F-40B0-B030-A404574E2F78}"/>
              </a:ext>
            </a:extLst>
          </p:cNvPr>
          <p:cNvSpPr txBox="1">
            <a:spLocks/>
          </p:cNvSpPr>
          <p:nvPr/>
        </p:nvSpPr>
        <p:spPr>
          <a:xfrm>
            <a:off x="4236659" y="3061596"/>
            <a:ext cx="1717699" cy="1788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pixel,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at (row, col),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3 values.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Channels are R,G,B planes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60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Connecting pixels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681598" y="874927"/>
            <a:ext cx="3147965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 to distinguish separate foreground regions			</a:t>
            </a: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EB7CF2-7E49-F946-BA07-FFF4848EC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721" y="1917556"/>
            <a:ext cx="1600470" cy="152239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Google Shape;514;p54">
            <a:extLst>
              <a:ext uri="{FF2B5EF4-FFF2-40B4-BE49-F238E27FC236}">
                <a16:creationId xmlns:a16="http://schemas.microsoft.com/office/drawing/2014/main" id="{D249260B-FB8A-364B-9F98-0CBA4F1B1903}"/>
              </a:ext>
            </a:extLst>
          </p:cNvPr>
          <p:cNvSpPr txBox="1">
            <a:spLocks/>
          </p:cNvSpPr>
          <p:nvPr/>
        </p:nvSpPr>
        <p:spPr>
          <a:xfrm>
            <a:off x="6144895" y="874927"/>
            <a:ext cx="2859121" cy="3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this one region or two?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depends on how we define pixel neighbors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9A8A2-EC00-BC46-9E3B-9E6F1D9BB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300" y="1917556"/>
            <a:ext cx="1999567" cy="15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17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diagonal pixels counted as neighbors? 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628216" y="874927"/>
            <a:ext cx="30261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no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4-neighborhood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Nums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no particular order. </a:t>
            </a:r>
            <a:b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edge pixels, some </a:t>
            </a:r>
            <a:b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neighbors undefined </a:t>
            </a: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</a:t>
            </a: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514;p54">
            <a:extLst>
              <a:ext uri="{FF2B5EF4-FFF2-40B4-BE49-F238E27FC236}">
                <a16:creationId xmlns:a16="http://schemas.microsoft.com/office/drawing/2014/main" id="{D249260B-FB8A-364B-9F98-0CBA4F1B1903}"/>
              </a:ext>
            </a:extLst>
          </p:cNvPr>
          <p:cNvSpPr txBox="1">
            <a:spLocks/>
          </p:cNvSpPr>
          <p:nvPr/>
        </p:nvSpPr>
        <p:spPr>
          <a:xfrm>
            <a:off x="6144895" y="874927"/>
            <a:ext cx="2859121" cy="3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so, 8-neighborhood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F53F77-EFB6-524D-9315-B1075131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946" y="1692127"/>
            <a:ext cx="1499140" cy="1424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EE6C3-786D-9549-B3FB-85A877E08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53" y="1701368"/>
            <a:ext cx="1489413" cy="1414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893F0A-41F8-AD42-B0E8-53C844D7C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382" y="4192966"/>
            <a:ext cx="810088" cy="7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33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Connected components algorithm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 each region gets a unique ID, from 1..n, labeled in column-major order.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MATLAB: </a:t>
            </a:r>
            <a:r>
              <a:rPr lang="en-US" sz="1800">
                <a:latin typeface="Consolas" panose="020B060902020403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cc = </a:t>
            </a:r>
            <a:r>
              <a:rPr lang="en-US" sz="1800" err="1">
                <a:latin typeface="Consolas" panose="020B060902020403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bwlabel</a:t>
            </a:r>
            <a:r>
              <a:rPr lang="en-US" sz="1800">
                <a:latin typeface="Consolas" panose="020B060902020403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(a, &lt;4|8&gt;)</a:t>
            </a: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Algorithms: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Simple? Do recursively, spreading in all directions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Fast? 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top-down in 2 passes: find equivalences, group them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7EE8C-A6B6-431B-B2D4-D03AD200F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325" y="1745673"/>
            <a:ext cx="1716775" cy="107373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5568D3-2723-4641-BB48-4AE20D976BE6}"/>
              </a:ext>
            </a:extLst>
          </p:cNvPr>
          <p:cNvSpPr/>
          <p:nvPr/>
        </p:nvSpPr>
        <p:spPr>
          <a:xfrm>
            <a:off x="4675239" y="1592826"/>
            <a:ext cx="3296264" cy="12772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100" b="1"/>
              <a:t>     1     1     0     0     0     0     4     4     4     0     0</a:t>
            </a:r>
          </a:p>
          <a:p>
            <a:r>
              <a:rPr lang="en-US" sz="1100" b="1"/>
              <a:t>     1     1     0     0     0     0     4     4     0     0     0</a:t>
            </a:r>
          </a:p>
          <a:p>
            <a:r>
              <a:rPr lang="en-US" sz="1100" b="1"/>
              <a:t>     0     0     2     2     0     0     0     4     4     0     0</a:t>
            </a:r>
          </a:p>
          <a:p>
            <a:r>
              <a:rPr lang="en-US" sz="1100" b="1"/>
              <a:t>     0     0     2     2     0     0     0     4     4     0     0</a:t>
            </a:r>
          </a:p>
          <a:p>
            <a:r>
              <a:rPr lang="en-US" sz="1100" b="1"/>
              <a:t>     0     0     0     0     0     0     3     0     0     0     0</a:t>
            </a:r>
          </a:p>
          <a:p>
            <a:r>
              <a:rPr lang="en-US" sz="1100" b="1"/>
              <a:t>     0     0     0     0     0     0     3     0     0     0     0</a:t>
            </a:r>
          </a:p>
          <a:p>
            <a:r>
              <a:rPr lang="en-US" sz="1100" b="1"/>
              <a:t>     0     0     0     0     0     3     3     3     0     0     5</a:t>
            </a:r>
          </a:p>
        </p:txBody>
      </p:sp>
    </p:spTree>
    <p:extLst>
      <p:ext uri="{BB962C8B-B14F-4D97-AF65-F5344CB8AC3E}">
        <p14:creationId xmlns:p14="http://schemas.microsoft.com/office/powerpoint/2010/main" val="1125462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Cleaning up masks: Morphology and structure elements</a:t>
            </a:r>
            <a:endParaRPr sz="2400" b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1CBD1C-96D2-4957-9D21-E072AFEB9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285" y="874926"/>
            <a:ext cx="2506199" cy="30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14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459F3670-9AE8-084B-8259-6609D0A0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66" y="874925"/>
            <a:ext cx="3022184" cy="37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Morphological operations clean up binary images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041071" y="874926"/>
            <a:ext cx="4286250" cy="3979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primitive operations: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" sz="18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ilate</a:t>
            </a:r>
            <a:r>
              <a:rPr lang="en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" sz="1800" b="1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imdilate</a:t>
            </a:r>
            <a:r>
              <a:rPr lang="en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expand, fill holes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" sz="18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</a:t>
            </a:r>
            <a:r>
              <a:rPr lang="en" sz="18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green</a:t>
            </a: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in example)</a:t>
            </a: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None/>
            </a:pPr>
            <a:r>
              <a:rPr lang="en-US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Erode (</a:t>
            </a:r>
            <a:r>
              <a:rPr lang="en" sz="1800" b="1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imerode</a:t>
            </a:r>
            <a:r>
              <a:rPr lang="en-US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shrink, remove noise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" sz="18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</a:t>
            </a:r>
            <a:r>
              <a:rPr lang="en" sz="18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yellow</a:t>
            </a: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in example)</a:t>
            </a: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two derived ones: </a:t>
            </a:r>
            <a:r>
              <a:rPr lang="en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</a:t>
            </a: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</a:t>
            </a: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514;p54">
            <a:extLst>
              <a:ext uri="{FF2B5EF4-FFF2-40B4-BE49-F238E27FC236}">
                <a16:creationId xmlns:a16="http://schemas.microsoft.com/office/drawing/2014/main" id="{4A6AA561-F86D-9E44-BC65-BC6714097F5B}"/>
              </a:ext>
            </a:extLst>
          </p:cNvPr>
          <p:cNvSpPr txBox="1">
            <a:spLocks/>
          </p:cNvSpPr>
          <p:nvPr/>
        </p:nvSpPr>
        <p:spPr>
          <a:xfrm>
            <a:off x="5666083" y="874927"/>
            <a:ext cx="2839666" cy="3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60BCF-745B-0A41-81D2-66FA3D1ECD98}"/>
              </a:ext>
            </a:extLst>
          </p:cNvPr>
          <p:cNvSpPr/>
          <p:nvPr/>
        </p:nvSpPr>
        <p:spPr>
          <a:xfrm>
            <a:off x="4533175" y="4640587"/>
            <a:ext cx="21517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>
                <a:hlinkClick r:id="rId4"/>
              </a:rPr>
              <a:t>https://commons.wikimedia.org/wiki/File:DilationErosion.png</a:t>
            </a:r>
            <a:r>
              <a:rPr lang="en-US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6201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effect depends on the structure element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like neighborhoods or various shapes: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(ones(3,3))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([0 1 0; 1 1 1; 0 1 0])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diamond',r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octagon',r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('line',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deg)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('rectangle',[m n])		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square’,w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disk’,r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		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('disk’,4)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9A4F86-3ACA-6341-9349-0350DE5C3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985" y="1400226"/>
            <a:ext cx="860212" cy="817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310583-2741-3E42-A85B-3883021F0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402" y="1400226"/>
            <a:ext cx="860211" cy="81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F96065-16CA-A04E-ADB3-A6763BD67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391" y="2874672"/>
            <a:ext cx="1295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72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Dilation</a:t>
            </a:r>
            <a:endParaRPr sz="2400" b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43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Dilation </a:t>
            </a:r>
            <a:r>
              <a:rPr lang="en" sz="240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expands</a:t>
            </a: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foreground region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0E19F88-9A75-9D4A-8EA3-6DDA14A51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78141B-DB9C-2A48-BDCC-5E28ADD8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085818A-20F1-F940-B3F5-A83D67DC7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F12B28-DBB1-1749-90D5-262405C28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D940146E-5124-734C-8CCD-1970638A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36711404-0696-444F-9FF0-2CFBCC099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5076188-D98A-B34D-8D84-CBFBC4332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2383C46D-EE2E-D74D-9E64-DD8DDEC1C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9556073F-73C1-EC4C-B767-924CE5882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05B861FA-5EFB-144E-969C-7052D3D1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31E824D6-AEA2-0B4E-8E6A-A9D9333CB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1061979"/>
            <a:ext cx="535983" cy="5359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0036D831-750A-BF4D-816B-DD7557CE2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46D294AF-DE65-EE44-847E-CFB695AF1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641BF0C-3B15-3A42-A14C-38F6D6082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B8D028DF-3987-ED40-8144-A825970B3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04022040-DD46-DF49-8CB6-01E5A02E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14859C09-E142-C940-BAE9-55362E18A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2686116"/>
            <a:ext cx="535983" cy="5359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C9BE0ED5-196A-684E-A60B-EBC07F92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268611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2CFC1606-6BCD-0348-91A0-5A3498320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2141556"/>
            <a:ext cx="535983" cy="5359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F098481A-36AB-C84A-AF62-FA5D50971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214155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7086D889-355E-CF4B-965D-7AFC0347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159699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B40C897-8F8E-C543-85CA-AE9E2F788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40B4703-B34C-0643-B367-BC763BB7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D98ED93-8D32-5B4E-8026-CA49AF89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31">
            <a:extLst>
              <a:ext uri="{FF2B5EF4-FFF2-40B4-BE49-F238E27FC236}">
                <a16:creationId xmlns:a16="http://schemas.microsoft.com/office/drawing/2014/main" id="{ECA526C3-48FA-0E42-B1F1-FFC05ED86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319C506B-F2F9-834D-A14E-165180E5F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" name="Rectangle 33">
            <a:extLst>
              <a:ext uri="{FF2B5EF4-FFF2-40B4-BE49-F238E27FC236}">
                <a16:creationId xmlns:a16="http://schemas.microsoft.com/office/drawing/2014/main" id="{E49FAB5F-A728-BA40-A8A3-A6D2A5C7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34">
            <a:extLst>
              <a:ext uri="{FF2B5EF4-FFF2-40B4-BE49-F238E27FC236}">
                <a16:creationId xmlns:a16="http://schemas.microsoft.com/office/drawing/2014/main" id="{E8EE0770-87DE-D040-BABE-776ED7AE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22" y="106197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" name="Rectangle 35">
            <a:extLst>
              <a:ext uri="{FF2B5EF4-FFF2-40B4-BE49-F238E27FC236}">
                <a16:creationId xmlns:a16="http://schemas.microsoft.com/office/drawing/2014/main" id="{F4075F8A-EFEF-064D-9DB1-CD8D5E9AA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322209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5842B1B4-E8C1-504A-959C-1B7A6DEC4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" name="Rectangle 37">
            <a:extLst>
              <a:ext uri="{FF2B5EF4-FFF2-40B4-BE49-F238E27FC236}">
                <a16:creationId xmlns:a16="http://schemas.microsoft.com/office/drawing/2014/main" id="{936840DF-688A-5545-8169-93E82B506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3231827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8C1F99F9-0BD3-F044-B47E-B6250B74A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305" y="106197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" name="Rectangle 39">
            <a:extLst>
              <a:ext uri="{FF2B5EF4-FFF2-40B4-BE49-F238E27FC236}">
                <a16:creationId xmlns:a16="http://schemas.microsoft.com/office/drawing/2014/main" id="{FCE9DFC8-21EF-6D41-AD8A-940A88F2F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9" name="Oval 40">
            <a:extLst>
              <a:ext uri="{FF2B5EF4-FFF2-40B4-BE49-F238E27FC236}">
                <a16:creationId xmlns:a16="http://schemas.microsoft.com/office/drawing/2014/main" id="{A7013FEA-704A-584E-8869-533A0445B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335" y="1288305"/>
            <a:ext cx="89330" cy="8933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FE04146D-1B04-7C44-ABC2-9B83DEFB0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116" y="1727671"/>
            <a:ext cx="18929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alt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2x1,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centered on dot</a:t>
            </a:r>
          </a:p>
        </p:txBody>
      </p:sp>
      <p:sp>
        <p:nvSpPr>
          <p:cNvPr id="41" name="Rectangle 42">
            <a:extLst>
              <a:ext uri="{FF2B5EF4-FFF2-40B4-BE49-F238E27FC236}">
                <a16:creationId xmlns:a16="http://schemas.microsoft.com/office/drawing/2014/main" id="{CD279742-8F41-0741-815F-F03B6CAD4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7810C098-0238-344F-8CD8-47D15FCCB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106197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767E07-E878-0942-9A8B-40608B615C4F}"/>
              </a:ext>
            </a:extLst>
          </p:cNvPr>
          <p:cNvSpPr/>
          <p:nvPr/>
        </p:nvSpPr>
        <p:spPr bwMode="auto">
          <a:xfrm>
            <a:off x="7309577" y="3222099"/>
            <a:ext cx="535983" cy="535983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9" name="Rectangle 54">
            <a:extLst>
              <a:ext uri="{FF2B5EF4-FFF2-40B4-BE49-F238E27FC236}">
                <a16:creationId xmlns:a16="http://schemas.microsoft.com/office/drawing/2014/main" id="{2A52E264-0276-B941-A68C-42D8095D3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" name="Rectangle 55">
            <a:extLst>
              <a:ext uri="{FF2B5EF4-FFF2-40B4-BE49-F238E27FC236}">
                <a16:creationId xmlns:a16="http://schemas.microsoft.com/office/drawing/2014/main" id="{83C3258D-7DD4-394C-A963-7811122F6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" name="Rectangle 56">
            <a:extLst>
              <a:ext uri="{FF2B5EF4-FFF2-40B4-BE49-F238E27FC236}">
                <a16:creationId xmlns:a16="http://schemas.microsoft.com/office/drawing/2014/main" id="{F0243AC7-76DD-2048-A554-9589616B0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2" name="Rectangle 57">
            <a:extLst>
              <a:ext uri="{FF2B5EF4-FFF2-40B4-BE49-F238E27FC236}">
                <a16:creationId xmlns:a16="http://schemas.microsoft.com/office/drawing/2014/main" id="{D0160E58-1262-834B-843A-E5A6775EC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4" name="TextBox 41">
            <a:extLst>
              <a:ext uri="{FF2B5EF4-FFF2-40B4-BE49-F238E27FC236}">
                <a16:creationId xmlns:a16="http://schemas.microsoft.com/office/drawing/2014/main" id="{B08AE455-FA10-554B-AFB3-A7449DA9C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312" y="4276092"/>
            <a:ext cx="62824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 = union of many copies of the structure element, centered on each foreground pixel</a:t>
            </a:r>
          </a:p>
        </p:txBody>
      </p:sp>
      <p:sp>
        <p:nvSpPr>
          <p:cNvPr id="55" name="Rectangle 33">
            <a:extLst>
              <a:ext uri="{FF2B5EF4-FFF2-40B4-BE49-F238E27FC236}">
                <a16:creationId xmlns:a16="http://schemas.microsoft.com/office/drawing/2014/main" id="{1C8FCD28-1F9E-2840-925F-8DD9369D1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125" y="2677539"/>
            <a:ext cx="535983" cy="5359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6" name="Rectangle 33">
            <a:extLst>
              <a:ext uri="{FF2B5EF4-FFF2-40B4-BE49-F238E27FC236}">
                <a16:creationId xmlns:a16="http://schemas.microsoft.com/office/drawing/2014/main" id="{17B4A41C-650E-6F44-B6BF-3C3078436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063" y="2150133"/>
            <a:ext cx="535983" cy="5359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7" name="Rectangle 33">
            <a:extLst>
              <a:ext uri="{FF2B5EF4-FFF2-40B4-BE49-F238E27FC236}">
                <a16:creationId xmlns:a16="http://schemas.microsoft.com/office/drawing/2014/main" id="{6DE88E54-2C73-7441-9372-77FED8EA0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6046" y="1588419"/>
            <a:ext cx="535983" cy="5359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108F147F-63D2-4F44-A4E0-A9B7953B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753" y="1065784"/>
            <a:ext cx="535983" cy="53598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id="{10DEFEFD-E590-984D-BE88-CB69142EB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795" y="1596995"/>
            <a:ext cx="535983" cy="53598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0" name="Rectangle 14">
            <a:extLst>
              <a:ext uri="{FF2B5EF4-FFF2-40B4-BE49-F238E27FC236}">
                <a16:creationId xmlns:a16="http://schemas.microsoft.com/office/drawing/2014/main" id="{30F9B39F-C417-7E43-9DF4-FBA9790B5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0378" y="2136784"/>
            <a:ext cx="535983" cy="53598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" name="Rectangle 14">
            <a:extLst>
              <a:ext uri="{FF2B5EF4-FFF2-40B4-BE49-F238E27FC236}">
                <a16:creationId xmlns:a16="http://schemas.microsoft.com/office/drawing/2014/main" id="{46174C69-52AF-8148-8028-D1D4A6A26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872" y="2686116"/>
            <a:ext cx="535983" cy="53598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2" name="Rectangle 14">
            <a:extLst>
              <a:ext uri="{FF2B5EF4-FFF2-40B4-BE49-F238E27FC236}">
                <a16:creationId xmlns:a16="http://schemas.microsoft.com/office/drawing/2014/main" id="{A8A118EA-4EFA-E24C-84EF-B71AD1945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2677538"/>
            <a:ext cx="535983" cy="53598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3" name="Rectangle 14">
            <a:extLst>
              <a:ext uri="{FF2B5EF4-FFF2-40B4-BE49-F238E27FC236}">
                <a16:creationId xmlns:a16="http://schemas.microsoft.com/office/drawing/2014/main" id="{408A09BE-C465-0048-AD78-8BA6B8AFD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65" y="3230676"/>
            <a:ext cx="535983" cy="53598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034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Erosion</a:t>
            </a:r>
            <a:endParaRPr sz="2400" b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26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Erosion </a:t>
            </a:r>
            <a:r>
              <a:rPr lang="en" sz="240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shrinks </a:t>
            </a: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foreground region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4">
            <a:extLst>
              <a:ext uri="{FF2B5EF4-FFF2-40B4-BE49-F238E27FC236}">
                <a16:creationId xmlns:a16="http://schemas.microsoft.com/office/drawing/2014/main" id="{E8EE0770-87DE-D040-BABE-776ED7AE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22" y="106197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8C1F99F9-0BD3-F044-B47E-B6250B74A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305" y="106197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9" name="Oval 40">
            <a:extLst>
              <a:ext uri="{FF2B5EF4-FFF2-40B4-BE49-F238E27FC236}">
                <a16:creationId xmlns:a16="http://schemas.microsoft.com/office/drawing/2014/main" id="{A7013FEA-704A-584E-8869-533A0445B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335" y="1288305"/>
            <a:ext cx="89330" cy="8933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FE04146D-1B04-7C44-ABC2-9B83DEFB0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116" y="1727671"/>
            <a:ext cx="18929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alt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2x1,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centered on dot</a:t>
            </a:r>
          </a:p>
        </p:txBody>
      </p:sp>
      <p:sp>
        <p:nvSpPr>
          <p:cNvPr id="53" name="TextBox 41">
            <a:extLst>
              <a:ext uri="{FF2B5EF4-FFF2-40B4-BE49-F238E27FC236}">
                <a16:creationId xmlns:a16="http://schemas.microsoft.com/office/drawing/2014/main" id="{C5D33BD2-1AF2-584A-8D5E-E47416502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210" y="3952063"/>
            <a:ext cx="62824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whole structure element isn’t in the foreground, the corresponding pixel is eroded away. Generally edge pixels are exempt.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3A2C3485-45C3-AB4B-8A53-E8F7BC0E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0CF89210-5B42-4F44-B38C-68F328FEB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6" name="Rectangle 5">
            <a:extLst>
              <a:ext uri="{FF2B5EF4-FFF2-40B4-BE49-F238E27FC236}">
                <a16:creationId xmlns:a16="http://schemas.microsoft.com/office/drawing/2014/main" id="{2B4BE5AD-678F-1048-ADB5-1848E7F92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FBA3E972-4548-A845-9767-FB1F35477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FEF98F12-FC88-C145-855E-DE033E0F1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7D6C666B-184A-E848-8FC2-39D9D9BB6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936D057B-AD18-C445-BE16-28E854533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" name="Rectangle 11">
            <a:extLst>
              <a:ext uri="{FF2B5EF4-FFF2-40B4-BE49-F238E27FC236}">
                <a16:creationId xmlns:a16="http://schemas.microsoft.com/office/drawing/2014/main" id="{75B37160-081E-9546-82EA-A35C426D4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098C5116-5FA7-1A4C-96EF-6CF735F76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3" name="Rectangle 13">
            <a:extLst>
              <a:ext uri="{FF2B5EF4-FFF2-40B4-BE49-F238E27FC236}">
                <a16:creationId xmlns:a16="http://schemas.microsoft.com/office/drawing/2014/main" id="{69016622-739B-364B-A945-BA8BA5582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4" name="Rectangle 14">
            <a:extLst>
              <a:ext uri="{FF2B5EF4-FFF2-40B4-BE49-F238E27FC236}">
                <a16:creationId xmlns:a16="http://schemas.microsoft.com/office/drawing/2014/main" id="{A2597BC7-CDD8-8245-9D61-3D3DEE67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5" name="Rectangle 17">
            <a:extLst>
              <a:ext uri="{FF2B5EF4-FFF2-40B4-BE49-F238E27FC236}">
                <a16:creationId xmlns:a16="http://schemas.microsoft.com/office/drawing/2014/main" id="{4EA36A79-ECA8-654A-AE27-B6FA83CC6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6" name="Rectangle 18">
            <a:extLst>
              <a:ext uri="{FF2B5EF4-FFF2-40B4-BE49-F238E27FC236}">
                <a16:creationId xmlns:a16="http://schemas.microsoft.com/office/drawing/2014/main" id="{9DC0FB2D-01C0-B04C-A844-8F61DC7BD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7" name="Rectangle 19">
            <a:extLst>
              <a:ext uri="{FF2B5EF4-FFF2-40B4-BE49-F238E27FC236}">
                <a16:creationId xmlns:a16="http://schemas.microsoft.com/office/drawing/2014/main" id="{0242158D-2313-3C4C-9FEB-91D8323F5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8" name="Rectangle 20">
            <a:extLst>
              <a:ext uri="{FF2B5EF4-FFF2-40B4-BE49-F238E27FC236}">
                <a16:creationId xmlns:a16="http://schemas.microsoft.com/office/drawing/2014/main" id="{7F3973DC-1A01-F545-86B5-C654D1871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9" name="Rectangle 21">
            <a:extLst>
              <a:ext uri="{FF2B5EF4-FFF2-40B4-BE49-F238E27FC236}">
                <a16:creationId xmlns:a16="http://schemas.microsoft.com/office/drawing/2014/main" id="{04F30840-FFA6-8A45-B1FD-2E132570C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0" name="Rectangle 22">
            <a:extLst>
              <a:ext uri="{FF2B5EF4-FFF2-40B4-BE49-F238E27FC236}">
                <a16:creationId xmlns:a16="http://schemas.microsoft.com/office/drawing/2014/main" id="{0B4C528D-D9DD-0049-8C06-69DB5FC0D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268611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" name="Rectangle 23">
            <a:extLst>
              <a:ext uri="{FF2B5EF4-FFF2-40B4-BE49-F238E27FC236}">
                <a16:creationId xmlns:a16="http://schemas.microsoft.com/office/drawing/2014/main" id="{EC4D6AEA-FED2-2144-BED3-2DAC05E21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268611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2" name="Rectangle 24">
            <a:extLst>
              <a:ext uri="{FF2B5EF4-FFF2-40B4-BE49-F238E27FC236}">
                <a16:creationId xmlns:a16="http://schemas.microsoft.com/office/drawing/2014/main" id="{A461DB60-C424-4543-83B1-AB07E6AFF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214155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3" name="Rectangle 25">
            <a:extLst>
              <a:ext uri="{FF2B5EF4-FFF2-40B4-BE49-F238E27FC236}">
                <a16:creationId xmlns:a16="http://schemas.microsoft.com/office/drawing/2014/main" id="{40CF012F-4DB5-7E42-B16F-CDF65D7C4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214155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4" name="Rectangle 26">
            <a:extLst>
              <a:ext uri="{FF2B5EF4-FFF2-40B4-BE49-F238E27FC236}">
                <a16:creationId xmlns:a16="http://schemas.microsoft.com/office/drawing/2014/main" id="{69C94574-9741-704E-A858-41D85CD8D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159699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5" name="Rectangle 27">
            <a:extLst>
              <a:ext uri="{FF2B5EF4-FFF2-40B4-BE49-F238E27FC236}">
                <a16:creationId xmlns:a16="http://schemas.microsoft.com/office/drawing/2014/main" id="{A2131B7E-807A-8F40-A0F5-D59FA2C1B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6" name="Rectangle 28">
            <a:extLst>
              <a:ext uri="{FF2B5EF4-FFF2-40B4-BE49-F238E27FC236}">
                <a16:creationId xmlns:a16="http://schemas.microsoft.com/office/drawing/2014/main" id="{93D441BC-D2F8-4344-825C-7CF7145C9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7" name="Rectangle 29">
            <a:extLst>
              <a:ext uri="{FF2B5EF4-FFF2-40B4-BE49-F238E27FC236}">
                <a16:creationId xmlns:a16="http://schemas.microsoft.com/office/drawing/2014/main" id="{C820B3FC-A5E9-D44A-9195-DA233B847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8" name="Rectangle 31">
            <a:extLst>
              <a:ext uri="{FF2B5EF4-FFF2-40B4-BE49-F238E27FC236}">
                <a16:creationId xmlns:a16="http://schemas.microsoft.com/office/drawing/2014/main" id="{1F1FFA3B-A79D-E843-AE87-70469A69B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9" name="Rectangle 32">
            <a:extLst>
              <a:ext uri="{FF2B5EF4-FFF2-40B4-BE49-F238E27FC236}">
                <a16:creationId xmlns:a16="http://schemas.microsoft.com/office/drawing/2014/main" id="{E597695B-C107-554F-BA7C-4C246402F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0" name="Rectangle 33">
            <a:extLst>
              <a:ext uri="{FF2B5EF4-FFF2-40B4-BE49-F238E27FC236}">
                <a16:creationId xmlns:a16="http://schemas.microsoft.com/office/drawing/2014/main" id="{70BFED7E-9334-BB47-9A3A-CABD04CB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1" name="Rectangle 35">
            <a:extLst>
              <a:ext uri="{FF2B5EF4-FFF2-40B4-BE49-F238E27FC236}">
                <a16:creationId xmlns:a16="http://schemas.microsoft.com/office/drawing/2014/main" id="{A3A07F5D-95FF-374B-BF3A-CAC56957C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322209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2" name="Rectangle 36">
            <a:extLst>
              <a:ext uri="{FF2B5EF4-FFF2-40B4-BE49-F238E27FC236}">
                <a16:creationId xmlns:a16="http://schemas.microsoft.com/office/drawing/2014/main" id="{D048DFF1-5859-E242-9F9D-0D7A57395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385B7173-C079-674B-B878-B9795B923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3231827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4" name="Rectangle 39">
            <a:extLst>
              <a:ext uri="{FF2B5EF4-FFF2-40B4-BE49-F238E27FC236}">
                <a16:creationId xmlns:a16="http://schemas.microsoft.com/office/drawing/2014/main" id="{0B859E7F-6F03-D148-A577-EE1161FBE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5" name="Rectangle 42">
            <a:extLst>
              <a:ext uri="{FF2B5EF4-FFF2-40B4-BE49-F238E27FC236}">
                <a16:creationId xmlns:a16="http://schemas.microsoft.com/office/drawing/2014/main" id="{127B9769-323B-4B49-AEEC-37F5E483B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6" name="Rectangle 43">
            <a:extLst>
              <a:ext uri="{FF2B5EF4-FFF2-40B4-BE49-F238E27FC236}">
                <a16:creationId xmlns:a16="http://schemas.microsoft.com/office/drawing/2014/main" id="{ACADA02C-985A-0540-B5E3-BDC83197D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106197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95EAD9-500B-6D48-85D9-76A3EDF204D3}"/>
              </a:ext>
            </a:extLst>
          </p:cNvPr>
          <p:cNvSpPr/>
          <p:nvPr/>
        </p:nvSpPr>
        <p:spPr bwMode="auto">
          <a:xfrm>
            <a:off x="7309577" y="3222099"/>
            <a:ext cx="535983" cy="535983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8" name="Rectangle 54">
            <a:extLst>
              <a:ext uri="{FF2B5EF4-FFF2-40B4-BE49-F238E27FC236}">
                <a16:creationId xmlns:a16="http://schemas.microsoft.com/office/drawing/2014/main" id="{7CACA1B6-7E92-5443-B142-B9AF65827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9" name="Rectangle 55">
            <a:extLst>
              <a:ext uri="{FF2B5EF4-FFF2-40B4-BE49-F238E27FC236}">
                <a16:creationId xmlns:a16="http://schemas.microsoft.com/office/drawing/2014/main" id="{44A67091-5846-534D-88AC-F412E835E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0" name="Rectangle 56">
            <a:extLst>
              <a:ext uri="{FF2B5EF4-FFF2-40B4-BE49-F238E27FC236}">
                <a16:creationId xmlns:a16="http://schemas.microsoft.com/office/drawing/2014/main" id="{4FB53293-5F31-5C4C-8CDC-122E29B56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1" name="Rectangle 57">
            <a:extLst>
              <a:ext uri="{FF2B5EF4-FFF2-40B4-BE49-F238E27FC236}">
                <a16:creationId xmlns:a16="http://schemas.microsoft.com/office/drawing/2014/main" id="{2B8B2433-9C96-6B49-926A-F32378857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" name="Rectangle 33">
            <a:extLst>
              <a:ext uri="{FF2B5EF4-FFF2-40B4-BE49-F238E27FC236}">
                <a16:creationId xmlns:a16="http://schemas.microsoft.com/office/drawing/2014/main" id="{C6773444-E165-864B-8F25-8A2EAF7FB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125" y="267753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3" name="Rectangle 33">
            <a:extLst>
              <a:ext uri="{FF2B5EF4-FFF2-40B4-BE49-F238E27FC236}">
                <a16:creationId xmlns:a16="http://schemas.microsoft.com/office/drawing/2014/main" id="{D685EABB-0CF5-144A-BD51-98AA8610E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063" y="2150133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4" name="Rectangle 33">
            <a:extLst>
              <a:ext uri="{FF2B5EF4-FFF2-40B4-BE49-F238E27FC236}">
                <a16:creationId xmlns:a16="http://schemas.microsoft.com/office/drawing/2014/main" id="{9E4141E0-5535-B443-BB7C-8BAA1922E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6046" y="158841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1" name="Rectangle 11">
            <a:extLst>
              <a:ext uri="{FF2B5EF4-FFF2-40B4-BE49-F238E27FC236}">
                <a16:creationId xmlns:a16="http://schemas.microsoft.com/office/drawing/2014/main" id="{50EA16A8-9AEF-5647-A17C-66DA38A04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333" y="1064978"/>
            <a:ext cx="535983" cy="5359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" name="Rectangle 11">
            <a:extLst>
              <a:ext uri="{FF2B5EF4-FFF2-40B4-BE49-F238E27FC236}">
                <a16:creationId xmlns:a16="http://schemas.microsoft.com/office/drawing/2014/main" id="{E185B4B6-4C5A-B84E-A36A-EA3C9E7DA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063" y="1607238"/>
            <a:ext cx="535983" cy="5359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3" name="Rectangle 11">
            <a:extLst>
              <a:ext uri="{FF2B5EF4-FFF2-40B4-BE49-F238E27FC236}">
                <a16:creationId xmlns:a16="http://schemas.microsoft.com/office/drawing/2014/main" id="{04A88451-54B2-CC44-90B5-ED08690B7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333" y="2148468"/>
            <a:ext cx="535983" cy="5359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4" name="Rectangle 11">
            <a:extLst>
              <a:ext uri="{FF2B5EF4-FFF2-40B4-BE49-F238E27FC236}">
                <a16:creationId xmlns:a16="http://schemas.microsoft.com/office/drawing/2014/main" id="{67386F45-EF6E-804C-9463-1919678D5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299" y="2691718"/>
            <a:ext cx="535983" cy="5359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5" name="Rectangle 11">
            <a:extLst>
              <a:ext uri="{FF2B5EF4-FFF2-40B4-BE49-F238E27FC236}">
                <a16:creationId xmlns:a16="http://schemas.microsoft.com/office/drawing/2014/main" id="{7D197CCF-2E80-0545-A427-782DABB5A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899" y="2686116"/>
            <a:ext cx="535983" cy="5359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6" name="Rectangle 11">
            <a:extLst>
              <a:ext uri="{FF2B5EF4-FFF2-40B4-BE49-F238E27FC236}">
                <a16:creationId xmlns:a16="http://schemas.microsoft.com/office/drawing/2014/main" id="{E4104A10-C3F5-0B4D-9F03-E855850D5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3220434"/>
            <a:ext cx="535983" cy="5359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962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</a:t>
            </a:r>
            <a:r>
              <a:rPr lang="en" sz="2400" b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intensity values can be stored as doubles or uint8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4231532" y="874927"/>
            <a:ext cx="4654117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double, then black-white range is [0,1]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uint8 (unsigned 8-bit), then [0,255]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69D08-4572-B845-8130-9ED01C359C58}"/>
              </a:ext>
            </a:extLst>
          </p:cNvPr>
          <p:cNvSpPr/>
          <p:nvPr/>
        </p:nvSpPr>
        <p:spPr>
          <a:xfrm>
            <a:off x="2233239" y="2571750"/>
            <a:ext cx="12645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57 58 66 …</a:t>
            </a:r>
          </a:p>
          <a:p>
            <a:r>
              <a:rPr lang="en-US" dirty="0"/>
              <a:t>59 61 64 …</a:t>
            </a:r>
          </a:p>
          <a:p>
            <a:r>
              <a:rPr lang="en-US" dirty="0"/>
              <a:t>62 64 62 …</a:t>
            </a:r>
          </a:p>
          <a:p>
            <a:r>
              <a:rPr lang="en-US" dirty="0"/>
              <a:t>63 64 61 …</a:t>
            </a:r>
          </a:p>
          <a:p>
            <a:r>
              <a:rPr lang="en-US" dirty="0"/>
              <a:t>… … …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FAE453-2B2D-8647-8284-34771A444055}"/>
              </a:ext>
            </a:extLst>
          </p:cNvPr>
          <p:cNvSpPr/>
          <p:nvPr/>
        </p:nvSpPr>
        <p:spPr>
          <a:xfrm>
            <a:off x="2233237" y="1018381"/>
            <a:ext cx="18677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0.223 0.227 0.258 …</a:t>
            </a:r>
          </a:p>
          <a:p>
            <a:r>
              <a:rPr lang="en-US" dirty="0"/>
              <a:t>0.231 0.239 0.250 …</a:t>
            </a:r>
          </a:p>
          <a:p>
            <a:r>
              <a:rPr lang="en-US" dirty="0"/>
              <a:t>0.243 0.250 0.243 …</a:t>
            </a:r>
          </a:p>
          <a:p>
            <a:r>
              <a:rPr lang="en-US" dirty="0"/>
              <a:t>0.247 0.250 0.239 …</a:t>
            </a:r>
          </a:p>
          <a:p>
            <a:r>
              <a:rPr lang="en-US" dirty="0"/>
              <a:t>…      …       …</a:t>
            </a:r>
          </a:p>
        </p:txBody>
      </p:sp>
    </p:spTree>
    <p:extLst>
      <p:ext uri="{BB962C8B-B14F-4D97-AF65-F5344CB8AC3E}">
        <p14:creationId xmlns:p14="http://schemas.microsoft.com/office/powerpoint/2010/main" val="1497955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effect depends on the structure element (size and shape)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like neighborhoods or various shapes: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(ones(3,3))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([0 1 0; 1 1 1; 0 1 0])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diamond',r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octagon',r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('line',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deg)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('rectangle',[m n])		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square’,w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disk’,r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		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('disk’,4)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usually symmetric, but don’t need to be.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would have a bigger effect,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(‘disk’,2) or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(‘disk’,4)?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9A4F86-3ACA-6341-9349-0350DE5C3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985" y="1400226"/>
            <a:ext cx="860212" cy="817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310583-2741-3E42-A85B-3883021F0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402" y="1400226"/>
            <a:ext cx="860211" cy="81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F96065-16CA-A04E-ADB3-A6763BD67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391" y="2874672"/>
            <a:ext cx="1295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55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morphology</a:t>
            </a:r>
            <a:endParaRPr sz="2400" b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3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can preserve approximate area by combining operations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Closing = dilate, then erode. Holes and inlets gone!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8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img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closed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= erode, then dilate. Noise and peninsulas gone!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img	       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opened</a:t>
            </a: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7615D-8290-49F2-BA0D-DAA0257A0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45" y="1359741"/>
            <a:ext cx="3132023" cy="1134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5DD263-B6DF-4586-8A26-B727D840B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45" y="3420719"/>
            <a:ext cx="3132023" cy="11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10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morphology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How to make it more aggressive?</a:t>
            </a:r>
          </a:p>
          <a:p>
            <a:pPr marL="457200" lvl="1" indent="0">
              <a:spcBef>
                <a:spcPts val="600"/>
              </a:spcBef>
              <a:buClr>
                <a:srgbClr val="000000"/>
              </a:buClr>
              <a:buSzPts val="1100"/>
              <a:buNone/>
            </a:pPr>
            <a:r>
              <a:rPr lang="en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Dilate n times</a:t>
            </a:r>
          </a:p>
          <a:p>
            <a:pPr marL="457200" lvl="1" indent="0">
              <a:spcBef>
                <a:spcPts val="600"/>
              </a:spcBef>
              <a:buClr>
                <a:srgbClr val="000000"/>
              </a:buClr>
              <a:buSzPts val="1100"/>
              <a:buNone/>
            </a:pPr>
            <a:r>
              <a:rPr lang="en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use larger structure element</a:t>
            </a:r>
          </a:p>
          <a:p>
            <a:pPr marL="457200" lvl="1" indent="0">
              <a:spcBef>
                <a:spcPts val="600"/>
              </a:spcBef>
              <a:buClr>
                <a:srgbClr val="000000"/>
              </a:buClr>
              <a:buSzPts val="1100"/>
              <a:buNone/>
            </a:pPr>
            <a:r>
              <a:rPr lang="en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an alternative: </a:t>
            </a:r>
            <a:r>
              <a:rPr lang="en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 thresholding</a:t>
            </a:r>
          </a:p>
          <a:p>
            <a:pPr marL="457200" lvl="1" indent="0">
              <a:spcBef>
                <a:spcPts val="600"/>
              </a:spcBef>
              <a:buClr>
                <a:srgbClr val="000000"/>
              </a:buClr>
              <a:buSzPts val="1100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Is it true that D(</a:t>
            </a:r>
            <a:r>
              <a:rPr lang="en" sz="18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img</a:t>
            </a: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= inverse(E(inv(</a:t>
            </a:r>
            <a:r>
              <a:rPr lang="en" sz="18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img</a:t>
            </a: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)))? Always?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most structure elements are symmetric, but asymmetric ones have interesting effects and are good counter-examples.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How to use on real world images.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36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2: Finding RGB masks</a:t>
            </a:r>
            <a:endParaRPr sz="2400" b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05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goal of this lab is to practice what we’ve learned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Manipulating color in images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rgb2hsv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masks and cleaning them up with morphology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Find a real photo with something yellow and an </a:t>
            </a:r>
            <a:b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interesting background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Be sure to attribute it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       </a:t>
            </a:r>
            <a:r>
              <a:rPr lang="en-US"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photo</a:t>
            </a: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person and person under a colorful umbrella&#10;&#10;Description automatically generated with low confidence">
            <a:extLst>
              <a:ext uri="{FF2B5EF4-FFF2-40B4-BE49-F238E27FC236}">
                <a16:creationId xmlns:a16="http://schemas.microsoft.com/office/drawing/2014/main" id="{24325E75-55C7-245F-1406-EE7A5731E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165" y="2496708"/>
            <a:ext cx="1260903" cy="168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12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complete and submit today’s quiz</a:t>
            </a:r>
            <a:endParaRPr sz="2400" b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15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sz="2400" b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58177F76-0D33-5145-9C0E-7C9156EB0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49382" y="1756658"/>
            <a:ext cx="2644399" cy="38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are there 16,777,216 crayons?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527069" y="4705003"/>
            <a:ext cx="4221916" cy="376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buClr>
                <a:srgbClr val="000000"/>
              </a:buClr>
              <a:buSzPts val="1100"/>
              <a:buNone/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http://abstrusegoose.com/221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5FC66B8-BFA1-A343-8AEB-994B37F3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976" y="879575"/>
            <a:ext cx="4715247" cy="360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459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 spaces: RGB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0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 RGB space with R,G,B axes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11185" y="3523625"/>
            <a:ext cx="6674465" cy="1122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color is an (R,G,B) point.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Colors mix: B+G=cyan, B+R=magenta. R+G=???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xstitch.zachrattner.com/Images/RGBCube.png">
            <a:extLst>
              <a:ext uri="{FF2B5EF4-FFF2-40B4-BE49-F238E27FC236}">
                <a16:creationId xmlns:a16="http://schemas.microsoft.com/office/drawing/2014/main" id="{EFE46D39-5F02-194E-8D44-18911994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17" y="1176996"/>
            <a:ext cx="3121395" cy="20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ev.bowdenweb.com/css/colors/i/rgb-color-space-visualized-as-a-cube-msdn.png">
            <a:extLst>
              <a:ext uri="{FF2B5EF4-FFF2-40B4-BE49-F238E27FC236}">
                <a16:creationId xmlns:a16="http://schemas.microsoft.com/office/drawing/2014/main" id="{278C36C5-BA21-2249-B656-DEBD9B602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98" y="1063799"/>
            <a:ext cx="2761752" cy="22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14;p54">
            <a:extLst>
              <a:ext uri="{FF2B5EF4-FFF2-40B4-BE49-F238E27FC236}">
                <a16:creationId xmlns:a16="http://schemas.microsoft.com/office/drawing/2014/main" id="{C4A4AB47-FA1F-1747-9701-D2B1E0A13455}"/>
              </a:ext>
            </a:extLst>
          </p:cNvPr>
          <p:cNvSpPr txBox="1">
            <a:spLocks/>
          </p:cNvSpPr>
          <p:nvPr/>
        </p:nvSpPr>
        <p:spPr>
          <a:xfrm>
            <a:off x="2061555" y="4505498"/>
            <a:ext cx="4720680" cy="57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000000"/>
              </a:buClr>
              <a:buSzPts val="1100"/>
              <a:buNone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http://xstitch.zachrattner.com/Images/RGBCube.png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Clr>
                <a:srgbClr val="000000"/>
              </a:buClr>
              <a:buSzPts val="1100"/>
              <a:buNone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http://dev.bowdenweb.com/css/colors/i/rgb-color-space-visualized-as-a-cube-msdn.png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Clr>
                <a:srgbClr val="000000"/>
              </a:buClr>
              <a:buSzPts val="1100"/>
              <a:buNone/>
            </a:pP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7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describing intermediate colors intuitive?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11185" y="3339401"/>
            <a:ext cx="6835996" cy="1306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(145, 194, 81)? Not intuitive!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describe the black-to-white diagonal?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what happens if you move away from the diagonal?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That makes sense. So tip it!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xstitch.zachrattner.com/Images/RGBCube.png">
            <a:extLst>
              <a:ext uri="{FF2B5EF4-FFF2-40B4-BE49-F238E27FC236}">
                <a16:creationId xmlns:a16="http://schemas.microsoft.com/office/drawing/2014/main" id="{EFE46D39-5F02-194E-8D44-18911994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17" y="1176996"/>
            <a:ext cx="3121395" cy="20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ev.bowdenweb.com/css/colors/i/rgb-color-space-visualized-as-a-cube-msdn.png">
            <a:extLst>
              <a:ext uri="{FF2B5EF4-FFF2-40B4-BE49-F238E27FC236}">
                <a16:creationId xmlns:a16="http://schemas.microsoft.com/office/drawing/2014/main" id="{278C36C5-BA21-2249-B656-DEBD9B602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98" y="1063799"/>
            <a:ext cx="2761752" cy="22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6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 spaces: HSV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1119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7D154A9B6B4745A92074A700A40869" ma:contentTypeVersion="20" ma:contentTypeDescription="Create a new document." ma:contentTypeScope="" ma:versionID="4700412846cc2d92d5bfc09b17f2b596">
  <xsd:schema xmlns:xsd="http://www.w3.org/2001/XMLSchema" xmlns:xs="http://www.w3.org/2001/XMLSchema" xmlns:p="http://schemas.microsoft.com/office/2006/metadata/properties" xmlns:ns1="http://schemas.microsoft.com/sharepoint/v3" xmlns:ns2="fcae3b96-bd14-4ee2-8386-a94084e60018" xmlns:ns3="56f87f42-bac6-49e2-b9d5-04744cb514ee" targetNamespace="http://schemas.microsoft.com/office/2006/metadata/properties" ma:root="true" ma:fieldsID="4dc93edef7d94870cad9d9e451de4eb6" ns1:_="" ns2:_="" ns3:_="">
    <xsd:import namespace="http://schemas.microsoft.com/sharepoint/v3"/>
    <xsd:import namespace="fcae3b96-bd14-4ee2-8386-a94084e60018"/>
    <xsd:import namespace="56f87f42-bac6-49e2-b9d5-04744cb514e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e3b96-bd14-4ee2-8386-a94084e60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16a427a-858a-487d-80a3-21f23792e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87f42-bac6-49e2-b9d5-04744cb51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e345d7-e916-42f7-ade4-36d8c15b0911}" ma:internalName="TaxCatchAll" ma:showField="CatchAllData" ma:web="56f87f42-bac6-49e2-b9d5-04744cb51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EBB1CE-DFF3-4AE0-87F1-EB7F1D6062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ABC708-81D9-418E-924C-23F99D0B80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ae3b96-bd14-4ee2-8386-a94084e60018"/>
    <ds:schemaRef ds:uri="56f87f42-bac6-49e2-b9d5-04744cb51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2345</Words>
  <Application>Microsoft Macintosh PowerPoint</Application>
  <PresentationFormat>On-screen Show (16:9)</PresentationFormat>
  <Paragraphs>353</Paragraphs>
  <Slides>47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Cambria Math</vt:lpstr>
      <vt:lpstr>Tahoma</vt:lpstr>
      <vt:lpstr>Consolas</vt:lpstr>
      <vt:lpstr>Arial</vt:lpstr>
      <vt:lpstr>Simple Light</vt:lpstr>
      <vt:lpstr>Equation</vt:lpstr>
      <vt:lpstr>Image Recognition: Color and Morphology  Matt Boutell</vt:lpstr>
      <vt:lpstr>Color storage</vt:lpstr>
      <vt:lpstr>Review: color images are stored in 3 channels</vt:lpstr>
      <vt:lpstr>Color and intensity values can be stored as doubles or uint8</vt:lpstr>
      <vt:lpstr>Why are there 16,777,216 crayons?</vt:lpstr>
      <vt:lpstr>Color spaces: RGB</vt:lpstr>
      <vt:lpstr>View RGB space with R,G,B axes</vt:lpstr>
      <vt:lpstr>Is describing intermediate colors intuitive?</vt:lpstr>
      <vt:lpstr>Color spaces: HSV</vt:lpstr>
      <vt:lpstr>HSV (or HSL, HSI, HSB) space is more intuitive…</vt:lpstr>
      <vt:lpstr>HSV (or HSL, HSI, HSB) space is more intuitive…</vt:lpstr>
      <vt:lpstr>Intuitive! But you need to handle hue wrap-around</vt:lpstr>
      <vt:lpstr>But it’s nice for human-learned features</vt:lpstr>
      <vt:lpstr>But it’s nice for human-learned features</vt:lpstr>
      <vt:lpstr>Color spaces: LST</vt:lpstr>
      <vt:lpstr>LST color space is friendlier to ML algorithms</vt:lpstr>
      <vt:lpstr>Other color spaces</vt:lpstr>
      <vt:lpstr>Summarizing colors: features</vt:lpstr>
      <vt:lpstr>Color features: Histograms</vt:lpstr>
      <vt:lpstr>Color features: color moments of histograms</vt:lpstr>
      <vt:lpstr>Putting it together: color statistics of each region</vt:lpstr>
      <vt:lpstr>Counting Fruit</vt:lpstr>
      <vt:lpstr>How many apples, bananas, and oranges are in each image? </vt:lpstr>
      <vt:lpstr>Why do so much so early in the course?</vt:lpstr>
      <vt:lpstr>Fruit-finder big picture!</vt:lpstr>
      <vt:lpstr>Creating a mask of pixels with colors in given ranges</vt:lpstr>
      <vt:lpstr>Masks show location of key pixels. They only have 2 values:</vt:lpstr>
      <vt:lpstr>Creating a mask of pixels with colors in given ranges</vt:lpstr>
      <vt:lpstr>Connecting pixels</vt:lpstr>
      <vt:lpstr>Connecting pixels</vt:lpstr>
      <vt:lpstr>Are diagonal pixels counted as neighbors? </vt:lpstr>
      <vt:lpstr>Connected components algorithm</vt:lpstr>
      <vt:lpstr>Cleaning up masks: Morphology and structure elements</vt:lpstr>
      <vt:lpstr>Morphological operations clean up binary images</vt:lpstr>
      <vt:lpstr>The effect depends on the structure element</vt:lpstr>
      <vt:lpstr>Dilation</vt:lpstr>
      <vt:lpstr>Dilation expands the foreground region</vt:lpstr>
      <vt:lpstr>Erosion</vt:lpstr>
      <vt:lpstr>Erosion shrinks the foreground region</vt:lpstr>
      <vt:lpstr>The effect depends on the structure element (size and shape)</vt:lpstr>
      <vt:lpstr>Other morphology</vt:lpstr>
      <vt:lpstr>We can preserve approximate area by combining operations</vt:lpstr>
      <vt:lpstr>More morphology</vt:lpstr>
      <vt:lpstr>Lab 2: Finding RGB masks</vt:lpstr>
      <vt:lpstr>The goal of this lab is to practice what we’ve learned</vt:lpstr>
      <vt:lpstr>Please complete and submit today’s quiz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and Convolutional Neural Nets Matt Boutell  boutell@rose-hulman.edu</dc:title>
  <cp:lastModifiedBy>Boutell, Matt</cp:lastModifiedBy>
  <cp:revision>94</cp:revision>
  <dcterms:modified xsi:type="dcterms:W3CDTF">2023-01-17T21:45:32Z</dcterms:modified>
</cp:coreProperties>
</file>