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4" r:id="rId3"/>
  </p:sldMasterIdLst>
  <p:notesMasterIdLst>
    <p:notesMasterId r:id="rId27"/>
  </p:notesMasterIdLst>
  <p:sldIdLst>
    <p:sldId id="256" r:id="rId4"/>
    <p:sldId id="361" r:id="rId5"/>
    <p:sldId id="260" r:id="rId6"/>
    <p:sldId id="270" r:id="rId7"/>
    <p:sldId id="345" r:id="rId8"/>
    <p:sldId id="351" r:id="rId9"/>
    <p:sldId id="353" r:id="rId10"/>
    <p:sldId id="357" r:id="rId11"/>
    <p:sldId id="347" r:id="rId12"/>
    <p:sldId id="354" r:id="rId13"/>
    <p:sldId id="308" r:id="rId14"/>
    <p:sldId id="358" r:id="rId15"/>
    <p:sldId id="349" r:id="rId16"/>
    <p:sldId id="350" r:id="rId17"/>
    <p:sldId id="317" r:id="rId18"/>
    <p:sldId id="309" r:id="rId19"/>
    <p:sldId id="343" r:id="rId20"/>
    <p:sldId id="310" r:id="rId21"/>
    <p:sldId id="346" r:id="rId22"/>
    <p:sldId id="316" r:id="rId23"/>
    <p:sldId id="359" r:id="rId24"/>
    <p:sldId id="355" r:id="rId25"/>
    <p:sldId id="360" r:id="rId2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6666"/>
    <a:srgbClr val="7F1416"/>
    <a:srgbClr val="FFFF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BCBBB2D-0484-8D42-B472-CFF79AA405A0}" v="300" dt="2023-01-06T23:13:11.0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>
      <p:cViewPr varScale="1">
        <p:scale>
          <a:sx n="139" d="100"/>
          <a:sy n="139" d="100"/>
        </p:scale>
        <p:origin x="184" y="5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microsoft.com/office/2016/11/relationships/changesInfo" Target="changesInfos/changesInfo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outell, Matthew R CIV USAF USAFA DF/DFCS" userId="f2ddb893-6d05-40db-b5f5-780eee66fdd7" providerId="ADAL" clId="{ABCBBB2D-0484-8D42-B472-CFF79AA405A0}"/>
    <pc:docChg chg="undo custSel addSld delSld modSld">
      <pc:chgData name="Boutell, Matthew R CIV USAF USAFA DF/DFCS" userId="f2ddb893-6d05-40db-b5f5-780eee66fdd7" providerId="ADAL" clId="{ABCBBB2D-0484-8D42-B472-CFF79AA405A0}" dt="2023-01-06T23:13:52.458" v="715" actId="20577"/>
      <pc:docMkLst>
        <pc:docMk/>
      </pc:docMkLst>
      <pc:sldChg chg="addSp delSp modSp add mod">
        <pc:chgData name="Boutell, Matthew R CIV USAF USAFA DF/DFCS" userId="f2ddb893-6d05-40db-b5f5-780eee66fdd7" providerId="ADAL" clId="{ABCBBB2D-0484-8D42-B472-CFF79AA405A0}" dt="2023-01-06T23:12:29.186" v="702" actId="1076"/>
        <pc:sldMkLst>
          <pc:docMk/>
          <pc:sldMk cId="2045644963" sldId="260"/>
        </pc:sldMkLst>
        <pc:spChg chg="del">
          <ac:chgData name="Boutell, Matthew R CIV USAF USAFA DF/DFCS" userId="f2ddb893-6d05-40db-b5f5-780eee66fdd7" providerId="ADAL" clId="{ABCBBB2D-0484-8D42-B472-CFF79AA405A0}" dt="2023-01-06T23:12:24.639" v="701" actId="478"/>
          <ac:spMkLst>
            <pc:docMk/>
            <pc:sldMk cId="2045644963" sldId="260"/>
            <ac:spMk id="2" creationId="{00000000-0000-0000-0000-000000000000}"/>
          </ac:spMkLst>
        </pc:spChg>
        <pc:spChg chg="add mod">
          <ac:chgData name="Boutell, Matthew R CIV USAF USAFA DF/DFCS" userId="f2ddb893-6d05-40db-b5f5-780eee66fdd7" providerId="ADAL" clId="{ABCBBB2D-0484-8D42-B472-CFF79AA405A0}" dt="2023-01-06T23:12:24.639" v="701" actId="478"/>
          <ac:spMkLst>
            <pc:docMk/>
            <pc:sldMk cId="2045644963" sldId="260"/>
            <ac:spMk id="5" creationId="{7C1BD709-0576-D889-0E1D-9E9EFE810BEC}"/>
          </ac:spMkLst>
        </pc:spChg>
        <pc:picChg chg="mod">
          <ac:chgData name="Boutell, Matthew R CIV USAF USAFA DF/DFCS" userId="f2ddb893-6d05-40db-b5f5-780eee66fdd7" providerId="ADAL" clId="{ABCBBB2D-0484-8D42-B472-CFF79AA405A0}" dt="2023-01-06T23:12:29.186" v="702" actId="1076"/>
          <ac:picMkLst>
            <pc:docMk/>
            <pc:sldMk cId="2045644963" sldId="260"/>
            <ac:picMk id="10" creationId="{00000000-0000-0000-0000-000000000000}"/>
          </ac:picMkLst>
        </pc:picChg>
        <pc:picChg chg="mod">
          <ac:chgData name="Boutell, Matthew R CIV USAF USAFA DF/DFCS" userId="f2ddb893-6d05-40db-b5f5-780eee66fdd7" providerId="ADAL" clId="{ABCBBB2D-0484-8D42-B472-CFF79AA405A0}" dt="2023-01-06T23:11:54.331" v="700" actId="1076"/>
          <ac:picMkLst>
            <pc:docMk/>
            <pc:sldMk cId="2045644963" sldId="260"/>
            <ac:picMk id="17" creationId="{00000000-0000-0000-0000-000000000000}"/>
          </ac:picMkLst>
        </pc:picChg>
      </pc:sldChg>
      <pc:sldChg chg="add">
        <pc:chgData name="Boutell, Matthew R CIV USAF USAFA DF/DFCS" userId="f2ddb893-6d05-40db-b5f5-780eee66fdd7" providerId="ADAL" clId="{ABCBBB2D-0484-8D42-B472-CFF79AA405A0}" dt="2023-01-06T23:11:43.198" v="698"/>
        <pc:sldMkLst>
          <pc:docMk/>
          <pc:sldMk cId="4075423271" sldId="270"/>
        </pc:sldMkLst>
      </pc:sldChg>
      <pc:sldChg chg="delSp mod">
        <pc:chgData name="Boutell, Matthew R CIV USAF USAFA DF/DFCS" userId="f2ddb893-6d05-40db-b5f5-780eee66fdd7" providerId="ADAL" clId="{ABCBBB2D-0484-8D42-B472-CFF79AA405A0}" dt="2023-01-05T19:40:11.877" v="0" actId="478"/>
        <pc:sldMkLst>
          <pc:docMk/>
          <pc:sldMk cId="3267901515" sldId="345"/>
        </pc:sldMkLst>
        <pc:inkChg chg="del">
          <ac:chgData name="Boutell, Matthew R CIV USAF USAFA DF/DFCS" userId="f2ddb893-6d05-40db-b5f5-780eee66fdd7" providerId="ADAL" clId="{ABCBBB2D-0484-8D42-B472-CFF79AA405A0}" dt="2023-01-05T19:40:11.877" v="0" actId="478"/>
          <ac:inkMkLst>
            <pc:docMk/>
            <pc:sldMk cId="3267901515" sldId="345"/>
            <ac:inkMk id="2" creationId="{4EDF03AD-03E7-4388-B5E9-98D2C9A7948B}"/>
          </ac:inkMkLst>
        </pc:inkChg>
      </pc:sldChg>
      <pc:sldChg chg="modSp mod">
        <pc:chgData name="Boutell, Matthew R CIV USAF USAFA DF/DFCS" userId="f2ddb893-6d05-40db-b5f5-780eee66fdd7" providerId="ADAL" clId="{ABCBBB2D-0484-8D42-B472-CFF79AA405A0}" dt="2023-01-05T19:43:21.680" v="222" actId="20577"/>
        <pc:sldMkLst>
          <pc:docMk/>
          <pc:sldMk cId="3360152763" sldId="349"/>
        </pc:sldMkLst>
        <pc:spChg chg="mod">
          <ac:chgData name="Boutell, Matthew R CIV USAF USAFA DF/DFCS" userId="f2ddb893-6d05-40db-b5f5-780eee66fdd7" providerId="ADAL" clId="{ABCBBB2D-0484-8D42-B472-CFF79AA405A0}" dt="2023-01-05T19:43:21.680" v="222" actId="20577"/>
          <ac:spMkLst>
            <pc:docMk/>
            <pc:sldMk cId="3360152763" sldId="349"/>
            <ac:spMk id="514" creationId="{00000000-0000-0000-0000-000000000000}"/>
          </ac:spMkLst>
        </pc:spChg>
      </pc:sldChg>
      <pc:sldChg chg="modSp mod">
        <pc:chgData name="Boutell, Matthew R CIV USAF USAFA DF/DFCS" userId="f2ddb893-6d05-40db-b5f5-780eee66fdd7" providerId="ADAL" clId="{ABCBBB2D-0484-8D42-B472-CFF79AA405A0}" dt="2023-01-06T17:13:35.554" v="697" actId="20577"/>
        <pc:sldMkLst>
          <pc:docMk/>
          <pc:sldMk cId="1843400921" sldId="350"/>
        </pc:sldMkLst>
        <pc:spChg chg="mod">
          <ac:chgData name="Boutell, Matthew R CIV USAF USAFA DF/DFCS" userId="f2ddb893-6d05-40db-b5f5-780eee66fdd7" providerId="ADAL" clId="{ABCBBB2D-0484-8D42-B472-CFF79AA405A0}" dt="2023-01-05T19:43:27.859" v="232" actId="20577"/>
          <ac:spMkLst>
            <pc:docMk/>
            <pc:sldMk cId="1843400921" sldId="350"/>
            <ac:spMk id="513" creationId="{00000000-0000-0000-0000-000000000000}"/>
          </ac:spMkLst>
        </pc:spChg>
        <pc:spChg chg="mod">
          <ac:chgData name="Boutell, Matthew R CIV USAF USAFA DF/DFCS" userId="f2ddb893-6d05-40db-b5f5-780eee66fdd7" providerId="ADAL" clId="{ABCBBB2D-0484-8D42-B472-CFF79AA405A0}" dt="2023-01-06T17:13:35.554" v="697" actId="20577"/>
          <ac:spMkLst>
            <pc:docMk/>
            <pc:sldMk cId="1843400921" sldId="350"/>
            <ac:spMk id="514" creationId="{00000000-0000-0000-0000-000000000000}"/>
          </ac:spMkLst>
        </pc:spChg>
      </pc:sldChg>
      <pc:sldChg chg="modSp modAnim modNotesTx">
        <pc:chgData name="Boutell, Matthew R CIV USAF USAFA DF/DFCS" userId="f2ddb893-6d05-40db-b5f5-780eee66fdd7" providerId="ADAL" clId="{ABCBBB2D-0484-8D42-B472-CFF79AA405A0}" dt="2023-01-05T19:44:56.899" v="359" actId="20577"/>
        <pc:sldMkLst>
          <pc:docMk/>
          <pc:sldMk cId="1616848314" sldId="351"/>
        </pc:sldMkLst>
        <pc:spChg chg="mod">
          <ac:chgData name="Boutell, Matthew R CIV USAF USAFA DF/DFCS" userId="f2ddb893-6d05-40db-b5f5-780eee66fdd7" providerId="ADAL" clId="{ABCBBB2D-0484-8D42-B472-CFF79AA405A0}" dt="2023-01-05T19:44:56.899" v="359" actId="20577"/>
          <ac:spMkLst>
            <pc:docMk/>
            <pc:sldMk cId="1616848314" sldId="351"/>
            <ac:spMk id="514" creationId="{00000000-0000-0000-0000-000000000000}"/>
          </ac:spMkLst>
        </pc:spChg>
      </pc:sldChg>
      <pc:sldChg chg="addSp delSp modSp new mod modClrScheme chgLayout">
        <pc:chgData name="Boutell, Matthew R CIV USAF USAFA DF/DFCS" userId="f2ddb893-6d05-40db-b5f5-780eee66fdd7" providerId="ADAL" clId="{ABCBBB2D-0484-8D42-B472-CFF79AA405A0}" dt="2023-01-06T23:13:52.458" v="715" actId="20577"/>
        <pc:sldMkLst>
          <pc:docMk/>
          <pc:sldMk cId="3175247862" sldId="361"/>
        </pc:sldMkLst>
        <pc:spChg chg="del mod ord">
          <ac:chgData name="Boutell, Matthew R CIV USAF USAFA DF/DFCS" userId="f2ddb893-6d05-40db-b5f5-780eee66fdd7" providerId="ADAL" clId="{ABCBBB2D-0484-8D42-B472-CFF79AA405A0}" dt="2023-01-06T23:13:24.963" v="710" actId="700"/>
          <ac:spMkLst>
            <pc:docMk/>
            <pc:sldMk cId="3175247862" sldId="361"/>
            <ac:spMk id="2" creationId="{9FC8CFD1-BB2F-072A-8979-59E9B4675AA7}"/>
          </ac:spMkLst>
        </pc:spChg>
        <pc:spChg chg="del mod ord">
          <ac:chgData name="Boutell, Matthew R CIV USAF USAFA DF/DFCS" userId="f2ddb893-6d05-40db-b5f5-780eee66fdd7" providerId="ADAL" clId="{ABCBBB2D-0484-8D42-B472-CFF79AA405A0}" dt="2023-01-06T23:13:24.963" v="710" actId="700"/>
          <ac:spMkLst>
            <pc:docMk/>
            <pc:sldMk cId="3175247862" sldId="361"/>
            <ac:spMk id="3" creationId="{A8BDCB0A-4DAE-D2AA-9DE4-21119D895082}"/>
          </ac:spMkLst>
        </pc:spChg>
        <pc:spChg chg="add mod ord">
          <ac:chgData name="Boutell, Matthew R CIV USAF USAFA DF/DFCS" userId="f2ddb893-6d05-40db-b5f5-780eee66fdd7" providerId="ADAL" clId="{ABCBBB2D-0484-8D42-B472-CFF79AA405A0}" dt="2023-01-06T23:13:39.494" v="711"/>
          <ac:spMkLst>
            <pc:docMk/>
            <pc:sldMk cId="3175247862" sldId="361"/>
            <ac:spMk id="4" creationId="{3E0EA001-C9E2-5EF9-ACE0-41827A8ED12F}"/>
          </ac:spMkLst>
        </pc:spChg>
        <pc:spChg chg="add mod ord">
          <ac:chgData name="Boutell, Matthew R CIV USAF USAFA DF/DFCS" userId="f2ddb893-6d05-40db-b5f5-780eee66fdd7" providerId="ADAL" clId="{ABCBBB2D-0484-8D42-B472-CFF79AA405A0}" dt="2023-01-06T23:13:52.458" v="715" actId="20577"/>
          <ac:spMkLst>
            <pc:docMk/>
            <pc:sldMk cId="3175247862" sldId="361"/>
            <ac:spMk id="5" creationId="{C6EC78F0-8468-68AF-20DF-4A5DDA981CFE}"/>
          </ac:spMkLst>
        </pc:spChg>
      </pc:sldChg>
      <pc:sldChg chg="add del">
        <pc:chgData name="Boutell, Matthew R CIV USAF USAFA DF/DFCS" userId="f2ddb893-6d05-40db-b5f5-780eee66fdd7" providerId="ADAL" clId="{ABCBBB2D-0484-8D42-B472-CFF79AA405A0}" dt="2023-01-06T23:13:15.927" v="707" actId="2696"/>
        <pc:sldMkLst>
          <pc:docMk/>
          <pc:sldMk cId="1316933290" sldId="397"/>
        </pc:sldMkLst>
      </pc:sldChg>
      <pc:sldChg chg="addSp delSp modSp add del mod">
        <pc:chgData name="Boutell, Matthew R CIV USAF USAFA DF/DFCS" userId="f2ddb893-6d05-40db-b5f5-780eee66fdd7" providerId="ADAL" clId="{ABCBBB2D-0484-8D42-B472-CFF79AA405A0}" dt="2023-01-06T23:13:17.221" v="708" actId="2696"/>
        <pc:sldMkLst>
          <pc:docMk/>
          <pc:sldMk cId="1940211307" sldId="398"/>
        </pc:sldMkLst>
        <pc:spChg chg="mod">
          <ac:chgData name="Boutell, Matthew R CIV USAF USAFA DF/DFCS" userId="f2ddb893-6d05-40db-b5f5-780eee66fdd7" providerId="ADAL" clId="{ABCBBB2D-0484-8D42-B472-CFF79AA405A0}" dt="2023-01-06T23:13:07.293" v="704" actId="20577"/>
          <ac:spMkLst>
            <pc:docMk/>
            <pc:sldMk cId="1940211307" sldId="398"/>
            <ac:spMk id="2" creationId="{00000000-0000-0000-0000-000000000000}"/>
          </ac:spMkLst>
        </pc:spChg>
        <pc:spChg chg="add del mod">
          <ac:chgData name="Boutell, Matthew R CIV USAF USAFA DF/DFCS" userId="f2ddb893-6d05-40db-b5f5-780eee66fdd7" providerId="ADAL" clId="{ABCBBB2D-0484-8D42-B472-CFF79AA405A0}" dt="2023-01-06T23:13:13.871" v="706" actId="478"/>
          <ac:spMkLst>
            <pc:docMk/>
            <pc:sldMk cId="1940211307" sldId="398"/>
            <ac:spMk id="4" creationId="{DFE10E9E-B38E-3B17-153C-E7622746834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g2e200109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" name="Google Shape;25;g2e200109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Both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2c0bf6d0ec_0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Google Shape;511;g2c0bf6d0ec_0_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Dave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795772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2c0bf6d0ec_0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Google Shape;511;g2c0bf6d0ec_0_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Dave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403486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2c0bf6d0ec_0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Google Shape;511;g2c0bf6d0ec_0_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Dave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273518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2c0bf6d0ec_0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Google Shape;511;g2c0bf6d0ec_0_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Dave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85011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2c0bf6d0ec_0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Google Shape;511;g2c0bf6d0ec_0_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Dave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96180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2c0bf6d0ec_0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Google Shape;511;g2c0bf6d0ec_0_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Dave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870075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2c0bf6d0ec_0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Google Shape;511;g2c0bf6d0ec_0_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Dave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385838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2c0bf6d0ec_0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Google Shape;511;g2c0bf6d0ec_0_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Dave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682681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2c0bf6d0ec_0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Google Shape;511;g2c0bf6d0ec_0_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Dave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92790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2c0bf6d0ec_0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Google Shape;511;g2c0bf6d0ec_0_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Dave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950586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2c0bf6d0ec_0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Google Shape;511;g2c0bf6d0ec_0_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Dave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164068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2c0bf6d0ec_0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Google Shape;511;g2c0bf6d0ec_0_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Dave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866137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2c0bf6d0ec_0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Google Shape;511;g2c0bf6d0ec_0_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err="1"/>
              <a:t>Daveels</a:t>
            </a:r>
            <a:r>
              <a:rPr lang="en"/>
              <a:t>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385010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2c0bf6d0ec_0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Google Shape;511;g2c0bf6d0ec_0_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Dave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735745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2c0bf6d0ec_0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Google Shape;511;g2c0bf6d0ec_0_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Dave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225548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2c0bf6d0ec_0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Google Shape;511;g2c0bf6d0ec_0_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Dave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036554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2c0bf6d0ec_0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Google Shape;511;g2c0bf6d0ec_0_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Dave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696696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2c0bf6d0ec_0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Google Shape;511;g2c0bf6d0ec_0_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Dave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430036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2c0bf6d0ec_0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Google Shape;511;g2c0bf6d0ec_0_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Dave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2019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 hasCustomPrompt="1"/>
          </p:nvPr>
        </p:nvSpPr>
        <p:spPr>
          <a:xfrm>
            <a:off x="1925052" y="1583342"/>
            <a:ext cx="6934135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3000" b="0" i="0" u="none" strike="noStrike" cap="none">
                <a:solidFill>
                  <a:srgbClr val="7F141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n-US"/>
              <a:t>Unit name</a:t>
            </a: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 hasCustomPrompt="1"/>
          </p:nvPr>
        </p:nvSpPr>
        <p:spPr>
          <a:xfrm>
            <a:off x="1925051" y="2840053"/>
            <a:ext cx="6934135" cy="1028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600" b="0" i="0" u="none" strike="noStrike" cap="none">
                <a:solidFill>
                  <a:srgbClr val="6666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b="0">
                <a:solidFill>
                  <a:srgbClr val="666666"/>
                </a:solidFill>
              </a:rPr>
              <a:t>Image Recognition</a:t>
            </a:r>
          </a:p>
          <a:p>
            <a:r>
              <a:rPr lang="en-US" sz="2800" b="0">
                <a:solidFill>
                  <a:srgbClr val="666666"/>
                </a:solidFill>
              </a:rPr>
              <a:t>Matt Boutell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userDrawn="1">
  <p:cSld name="Section header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"/>
          <p:cNvSpPr txBox="1">
            <a:spLocks noGrp="1"/>
          </p:cNvSpPr>
          <p:nvPr>
            <p:ph type="title" hasCustomPrompt="1"/>
          </p:nvPr>
        </p:nvSpPr>
        <p:spPr>
          <a:xfrm>
            <a:off x="457200" y="0"/>
            <a:ext cx="8229600" cy="794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Lesson title</a:t>
            </a:r>
            <a:endParaRPr/>
          </a:p>
        </p:txBody>
      </p:sp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2226038" y="1125199"/>
            <a:ext cx="6460761" cy="3461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419100" rtl="0">
              <a:spcBef>
                <a:spcPts val="600"/>
              </a:spcBef>
              <a:spcAft>
                <a:spcPts val="0"/>
              </a:spcAft>
              <a:buSzPts val="3000"/>
              <a:buNone/>
              <a:defRPr sz="18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 hasCustomPrompt="1"/>
          </p:nvPr>
        </p:nvSpPr>
        <p:spPr>
          <a:xfrm>
            <a:off x="226243" y="0"/>
            <a:ext cx="8672660" cy="829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2400" b="0">
                <a:solidFill>
                  <a:srgbClr val="7F141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Title</a:t>
            </a:r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body" idx="1" hasCustomPrompt="1"/>
          </p:nvPr>
        </p:nvSpPr>
        <p:spPr>
          <a:xfrm>
            <a:off x="2243579" y="904974"/>
            <a:ext cx="6655324" cy="3751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419100" rtl="0">
              <a:spcBef>
                <a:spcPts val="600"/>
              </a:spcBef>
              <a:spcAft>
                <a:spcPts val="0"/>
              </a:spcAft>
              <a:buSzPts val="3000"/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r>
              <a:rPr lang="en-US"/>
              <a:t>Text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two column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 hasCustomPrompt="1"/>
          </p:nvPr>
        </p:nvSpPr>
        <p:spPr>
          <a:xfrm>
            <a:off x="226243" y="0"/>
            <a:ext cx="8672660" cy="829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2400" b="0">
                <a:solidFill>
                  <a:srgbClr val="7F141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Title</a:t>
            </a:r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body" idx="1" hasCustomPrompt="1"/>
          </p:nvPr>
        </p:nvSpPr>
        <p:spPr>
          <a:xfrm>
            <a:off x="2243580" y="904974"/>
            <a:ext cx="3219997" cy="3751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419100" rtl="0">
              <a:spcBef>
                <a:spcPts val="600"/>
              </a:spcBef>
              <a:spcAft>
                <a:spcPts val="0"/>
              </a:spcAft>
              <a:buSzPts val="3000"/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r>
              <a:rPr lang="en-US"/>
              <a:t>Text</a:t>
            </a:r>
            <a:endParaRPr/>
          </a:p>
        </p:txBody>
      </p:sp>
      <p:sp>
        <p:nvSpPr>
          <p:cNvPr id="5" name="Google Shape;13;p3">
            <a:extLst>
              <a:ext uri="{FF2B5EF4-FFF2-40B4-BE49-F238E27FC236}">
                <a16:creationId xmlns:a16="http://schemas.microsoft.com/office/drawing/2014/main" id="{0E5321B1-B92A-614B-A785-79694DBAECE2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5563401" y="903369"/>
            <a:ext cx="3335501" cy="3751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419100" rtl="0">
              <a:spcBef>
                <a:spcPts val="600"/>
              </a:spcBef>
              <a:spcAft>
                <a:spcPts val="0"/>
              </a:spcAft>
              <a:buSzPts val="3000"/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r>
              <a:rPr lang="en-US"/>
              <a:t>Text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52688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1A05A8-D087-49F8-A68B-53BB47A7E6B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683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User">
            <a:extLst>
              <a:ext uri="{FF2B5EF4-FFF2-40B4-BE49-F238E27FC236}">
                <a16:creationId xmlns:a16="http://schemas.microsoft.com/office/drawing/2014/main" id="{98A81EB7-4700-FE4A-AD0D-60D5815549E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249382" y="1766085"/>
            <a:ext cx="2644399" cy="3884537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49" r:id="rId3"/>
    <p:sldLayoutId id="2147483651" r:id="rId4"/>
    <p:sldLayoutId id="2147483655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Image:AdditiveColorMixing.png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Image:AdditiveColorMixing.png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2.jpe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7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jpg"/><Relationship Id="rId5" Type="http://schemas.openxmlformats.org/officeDocument/2006/relationships/image" Target="../media/image13.jfif"/><Relationship Id="rId10" Type="http://schemas.openxmlformats.org/officeDocument/2006/relationships/image" Target="../media/image18.png"/><Relationship Id="rId4" Type="http://schemas.openxmlformats.org/officeDocument/2006/relationships/image" Target="../media/image12.jfif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8"/>
          <p:cNvSpPr/>
          <p:nvPr/>
        </p:nvSpPr>
        <p:spPr>
          <a:xfrm>
            <a:off x="4790650" y="4635175"/>
            <a:ext cx="4353300" cy="508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8"/>
          <p:cNvSpPr/>
          <p:nvPr/>
        </p:nvSpPr>
        <p:spPr>
          <a:xfrm>
            <a:off x="137350" y="627925"/>
            <a:ext cx="8869200" cy="466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8"/>
          <p:cNvSpPr txBox="1">
            <a:spLocks noGrp="1"/>
          </p:cNvSpPr>
          <p:nvPr>
            <p:ph type="ctrTitle"/>
          </p:nvPr>
        </p:nvSpPr>
        <p:spPr>
          <a:xfrm>
            <a:off x="2758436" y="1599670"/>
            <a:ext cx="6001844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b="0">
                <a:solidFill>
                  <a:srgbClr val="7F141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Welcome!</a:t>
            </a:r>
            <a:endParaRPr b="0">
              <a:solidFill>
                <a:srgbClr val="7F141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03174A4C-A061-BB4F-9DA4-3C6FC8F55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58435" y="2856381"/>
            <a:ext cx="6001844" cy="1028562"/>
          </a:xfrm>
        </p:spPr>
        <p:txBody>
          <a:bodyPr/>
          <a:lstStyle/>
          <a:p>
            <a:r>
              <a:rPr lang="en-US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Image Recognition</a:t>
            </a:r>
          </a:p>
          <a:p>
            <a:r>
              <a:rPr lang="en" sz="1800"/>
              <a:t>Matt Boutell</a:t>
            </a:r>
            <a:endParaRPr lang="en-US" sz="18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54"/>
          <p:cNvSpPr txBox="1">
            <a:spLocks noGrp="1"/>
          </p:cNvSpPr>
          <p:nvPr>
            <p:ph type="title"/>
          </p:nvPr>
        </p:nvSpPr>
        <p:spPr>
          <a:xfrm>
            <a:off x="249550" y="62375"/>
            <a:ext cx="8636100" cy="81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>
                <a:solidFill>
                  <a:srgbClr val="7F141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Sunset detector: A running example of image recognition</a:t>
            </a:r>
            <a:endParaRPr sz="2400" b="0">
              <a:solidFill>
                <a:srgbClr val="7F141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4" name="Google Shape;514;p54"/>
          <p:cNvSpPr txBox="1">
            <a:spLocks noGrp="1"/>
          </p:cNvSpPr>
          <p:nvPr>
            <p:ph type="body" idx="1"/>
          </p:nvPr>
        </p:nvSpPr>
        <p:spPr>
          <a:xfrm>
            <a:off x="2247900" y="879575"/>
            <a:ext cx="6637750" cy="339134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SzPts val="1100"/>
            </a:pPr>
            <a:r>
              <a:rPr lang="en-US"/>
              <a:t>A system that will automatically distinguish between sunsets and non-sunset scenes, with a confidence measure:  </a:t>
            </a:r>
          </a:p>
          <a:p>
            <a:pPr marL="0" lvl="0" indent="0">
              <a:buSzPts val="1100"/>
            </a:pPr>
            <a:r>
              <a:rPr lang="en-US"/>
              <a:t>	</a:t>
            </a:r>
            <a:r>
              <a:rPr lang="en-US">
                <a:sym typeface="Wingdings" pitchFamily="2" charset="2"/>
              </a:rPr>
              <a:t> </a:t>
            </a:r>
            <a:r>
              <a:rPr lang="en-US"/>
              <a:t>P(sunset) = 0.95	  </a:t>
            </a:r>
            <a:r>
              <a:rPr lang="en-US">
                <a:sym typeface="Wingdings" pitchFamily="2" charset="2"/>
              </a:rPr>
              <a:t> P(sunset) = 0.08</a:t>
            </a:r>
            <a:endParaRPr lang="en-US"/>
          </a:p>
          <a:p>
            <a:pPr marL="0" lvl="0" indent="0">
              <a:buSzPts val="1100"/>
            </a:pPr>
            <a:endParaRPr lang="en-US"/>
          </a:p>
          <a:p>
            <a:pPr marL="0" lvl="0" indent="0">
              <a:buSzPts val="1100"/>
            </a:pPr>
            <a:r>
              <a:rPr lang="en-US"/>
              <a:t>… a neat application area.</a:t>
            </a:r>
          </a:p>
          <a:p>
            <a:pPr marL="0" lvl="0" indent="0">
              <a:buSzPts val="1100"/>
            </a:pPr>
            <a:r>
              <a:rPr lang="en-US"/>
              <a:t>… and the second major programming assignment, due at midterm. </a:t>
            </a:r>
          </a:p>
          <a:p>
            <a:pPr marL="0" lvl="0" indent="0">
              <a:buSzPts val="1100"/>
            </a:pPr>
            <a:r>
              <a:rPr lang="en-US"/>
              <a:t>… and a warmup for your large term project!</a:t>
            </a:r>
          </a:p>
          <a:p>
            <a:pPr marL="0" lvl="0" indent="0">
              <a:buSzPts val="1100"/>
            </a:pPr>
            <a:endParaRPr lang="en-US"/>
          </a:p>
          <a:p>
            <a:pPr marL="0" lvl="0" indent="0">
              <a:buSzPts val="1100"/>
            </a:pPr>
            <a:r>
              <a:rPr lang="en-US"/>
              <a:t>Reading about it is part of the first assignment.</a:t>
            </a:r>
          </a:p>
        </p:txBody>
      </p:sp>
      <p:pic>
        <p:nvPicPr>
          <p:cNvPr id="4" name="Picture 8" descr="185069">
            <a:extLst>
              <a:ext uri="{FF2B5EF4-FFF2-40B4-BE49-F238E27FC236}">
                <a16:creationId xmlns:a16="http://schemas.microsoft.com/office/drawing/2014/main" id="{14C36EEA-FA0A-A247-8EF1-2BE4EBA14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3751" t="5624" r="3751" b="5624"/>
          <a:stretch>
            <a:fillRect/>
          </a:stretch>
        </p:blipFill>
        <p:spPr bwMode="auto">
          <a:xfrm>
            <a:off x="2397513" y="1696775"/>
            <a:ext cx="758863" cy="555607"/>
          </a:xfrm>
          <a:prstGeom prst="rect">
            <a:avLst/>
          </a:prstGeom>
          <a:noFill/>
        </p:spPr>
      </p:pic>
      <p:pic>
        <p:nvPicPr>
          <p:cNvPr id="3" name="Picture 2" descr="A child sitting on a table&#10;&#10;Description automatically generated">
            <a:extLst>
              <a:ext uri="{FF2B5EF4-FFF2-40B4-BE49-F238E27FC236}">
                <a16:creationId xmlns:a16="http://schemas.microsoft.com/office/drawing/2014/main" id="{5586FB8A-05E4-6D4F-8BFA-B1D79E56EA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5655" y="1696775"/>
            <a:ext cx="732264" cy="549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045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5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0">
                <a:solidFill>
                  <a:srgbClr val="7F141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Image Recognition (formally): </a:t>
            </a:r>
            <a:r>
              <a:rPr lang="en" sz="2400" b="0" i="1">
                <a:solidFill>
                  <a:srgbClr val="7F141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Pixels </a:t>
            </a:r>
            <a:r>
              <a:rPr lang="en" sz="2400" b="0">
                <a:solidFill>
                  <a:srgbClr val="7F141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</a:t>
            </a:r>
            <a:r>
              <a:rPr lang="en" sz="2400" b="0" i="1">
                <a:solidFill>
                  <a:srgbClr val="7F141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predicates</a:t>
            </a:r>
            <a:endParaRPr sz="2400" b="0" i="1">
              <a:solidFill>
                <a:srgbClr val="7F141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4" name="Google Shape;514;p54"/>
          <p:cNvSpPr txBox="1">
            <a:spLocks noGrp="1"/>
          </p:cNvSpPr>
          <p:nvPr>
            <p:ph type="body" idx="1"/>
          </p:nvPr>
        </p:nvSpPr>
        <p:spPr>
          <a:xfrm>
            <a:off x="2243579" y="748860"/>
            <a:ext cx="3194969" cy="375186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Extract features from images </a:t>
            </a:r>
            <a:r>
              <a:rPr lang="en-US" sz="1400"/>
              <a:t>(weeks 1-3)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6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3ED06AE-D03F-3244-BD70-E4C301404265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5645360" y="855663"/>
            <a:ext cx="3498640" cy="793750"/>
          </a:xfrm>
          <a:prstGeom prst="rect">
            <a:avLst/>
          </a:prstGeom>
        </p:spPr>
        <p:txBody>
          <a:bodyPr/>
          <a:lstStyle/>
          <a:p>
            <a:pPr marL="0" lvl="0" indent="0">
              <a:buClr>
                <a:srgbClr val="000000"/>
              </a:buClr>
              <a:buSzPts val="1100"/>
              <a:buNone/>
            </a:pPr>
            <a:r>
              <a:rPr lang="en-US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Use ML to classify images or objects </a:t>
            </a:r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(weeks 4-6)</a:t>
            </a:r>
            <a:r>
              <a:rPr lang="en-US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grpSp>
        <p:nvGrpSpPr>
          <p:cNvPr id="4" name="Group 7">
            <a:extLst>
              <a:ext uri="{FF2B5EF4-FFF2-40B4-BE49-F238E27FC236}">
                <a16:creationId xmlns:a16="http://schemas.microsoft.com/office/drawing/2014/main" id="{4BAB5AA8-57C6-F742-BD18-697C724B03F9}"/>
              </a:ext>
            </a:extLst>
          </p:cNvPr>
          <p:cNvGrpSpPr>
            <a:grpSpLocks/>
          </p:cNvGrpSpPr>
          <p:nvPr/>
        </p:nvGrpSpPr>
        <p:grpSpPr bwMode="auto">
          <a:xfrm>
            <a:off x="2727693" y="1722401"/>
            <a:ext cx="1428750" cy="1052513"/>
            <a:chOff x="2056" y="1583"/>
            <a:chExt cx="1678" cy="1106"/>
          </a:xfrm>
        </p:grpSpPr>
        <p:grpSp>
          <p:nvGrpSpPr>
            <p:cNvPr id="5" name="Group 8">
              <a:extLst>
                <a:ext uri="{FF2B5EF4-FFF2-40B4-BE49-F238E27FC236}">
                  <a16:creationId xmlns:a16="http://schemas.microsoft.com/office/drawing/2014/main" id="{856EA23E-F77F-7E4E-95E4-61CE7BE4C94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56" y="1585"/>
              <a:ext cx="1678" cy="1100"/>
              <a:chOff x="2047" y="1585"/>
              <a:chExt cx="1678" cy="1100"/>
            </a:xfrm>
          </p:grpSpPr>
          <p:pic>
            <p:nvPicPr>
              <p:cNvPr id="15" name="Picture 9" descr="185069">
                <a:extLst>
                  <a:ext uri="{FF2B5EF4-FFF2-40B4-BE49-F238E27FC236}">
                    <a16:creationId xmlns:a16="http://schemas.microsoft.com/office/drawing/2014/main" id="{56B3F7F9-6F68-4F40-AE36-32FB64E0086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3751" t="5624" r="3751" b="5624"/>
              <a:stretch>
                <a:fillRect/>
              </a:stretch>
            </p:blipFill>
            <p:spPr bwMode="auto">
              <a:xfrm>
                <a:off x="2058" y="1587"/>
                <a:ext cx="1666" cy="109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</p:pic>
          <p:grpSp>
            <p:nvGrpSpPr>
              <p:cNvPr id="16" name="Group 10">
                <a:extLst>
                  <a:ext uri="{FF2B5EF4-FFF2-40B4-BE49-F238E27FC236}">
                    <a16:creationId xmlns:a16="http://schemas.microsoft.com/office/drawing/2014/main" id="{F8009230-D059-FC45-AFF2-8A8AA189DA7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47" y="1585"/>
                <a:ext cx="1678" cy="1100"/>
                <a:chOff x="643" y="2584"/>
                <a:chExt cx="1678" cy="1100"/>
              </a:xfrm>
            </p:grpSpPr>
            <p:sp>
              <p:nvSpPr>
                <p:cNvPr id="17" name="Line 11">
                  <a:extLst>
                    <a:ext uri="{FF2B5EF4-FFF2-40B4-BE49-F238E27FC236}">
                      <a16:creationId xmlns:a16="http://schemas.microsoft.com/office/drawing/2014/main" id="{0F1F3254-3A7D-BB4E-94DD-FB2C7136B0E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43" y="2584"/>
                  <a:ext cx="1678" cy="0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endParaRPr lang="en-US" sz="1050"/>
                </a:p>
              </p:txBody>
            </p:sp>
            <p:sp>
              <p:nvSpPr>
                <p:cNvPr id="18" name="Line 12">
                  <a:extLst>
                    <a:ext uri="{FF2B5EF4-FFF2-40B4-BE49-F238E27FC236}">
                      <a16:creationId xmlns:a16="http://schemas.microsoft.com/office/drawing/2014/main" id="{EB510CBC-FDD4-414F-9FEE-073387D57C9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43" y="2741"/>
                  <a:ext cx="1678" cy="0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endParaRPr lang="en-US" sz="1050"/>
                </a:p>
              </p:txBody>
            </p:sp>
            <p:sp>
              <p:nvSpPr>
                <p:cNvPr id="19" name="Line 13">
                  <a:extLst>
                    <a:ext uri="{FF2B5EF4-FFF2-40B4-BE49-F238E27FC236}">
                      <a16:creationId xmlns:a16="http://schemas.microsoft.com/office/drawing/2014/main" id="{429A3EEA-318B-F24C-B716-C45AA7CB57C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43" y="2898"/>
                  <a:ext cx="1678" cy="0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endParaRPr lang="en-US" sz="1050"/>
                </a:p>
              </p:txBody>
            </p:sp>
            <p:sp>
              <p:nvSpPr>
                <p:cNvPr id="20" name="Line 14">
                  <a:extLst>
                    <a:ext uri="{FF2B5EF4-FFF2-40B4-BE49-F238E27FC236}">
                      <a16:creationId xmlns:a16="http://schemas.microsoft.com/office/drawing/2014/main" id="{FF5E3A5F-2811-0643-BD5E-1B893E69031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43" y="3055"/>
                  <a:ext cx="1678" cy="0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endParaRPr lang="en-US" sz="1050"/>
                </a:p>
              </p:txBody>
            </p:sp>
            <p:sp>
              <p:nvSpPr>
                <p:cNvPr id="21" name="Line 15">
                  <a:extLst>
                    <a:ext uri="{FF2B5EF4-FFF2-40B4-BE49-F238E27FC236}">
                      <a16:creationId xmlns:a16="http://schemas.microsoft.com/office/drawing/2014/main" id="{EE7B79AE-FEAA-4C4C-BBDC-3FBCCF02A9A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43" y="3212"/>
                  <a:ext cx="1678" cy="0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endParaRPr lang="en-US" sz="1050"/>
                </a:p>
              </p:txBody>
            </p:sp>
            <p:sp>
              <p:nvSpPr>
                <p:cNvPr id="22" name="Line 16">
                  <a:extLst>
                    <a:ext uri="{FF2B5EF4-FFF2-40B4-BE49-F238E27FC236}">
                      <a16:creationId xmlns:a16="http://schemas.microsoft.com/office/drawing/2014/main" id="{276D7D32-D798-314C-A88B-101594C87F8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43" y="3369"/>
                  <a:ext cx="1678" cy="0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endParaRPr lang="en-US" sz="1050"/>
                </a:p>
              </p:txBody>
            </p:sp>
            <p:sp>
              <p:nvSpPr>
                <p:cNvPr id="23" name="Line 17">
                  <a:extLst>
                    <a:ext uri="{FF2B5EF4-FFF2-40B4-BE49-F238E27FC236}">
                      <a16:creationId xmlns:a16="http://schemas.microsoft.com/office/drawing/2014/main" id="{CF355A5B-ECA5-8744-9734-47583789EA3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43" y="3526"/>
                  <a:ext cx="1678" cy="0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endParaRPr lang="en-US" sz="1050"/>
                </a:p>
              </p:txBody>
            </p:sp>
            <p:sp>
              <p:nvSpPr>
                <p:cNvPr id="24" name="Line 18">
                  <a:extLst>
                    <a:ext uri="{FF2B5EF4-FFF2-40B4-BE49-F238E27FC236}">
                      <a16:creationId xmlns:a16="http://schemas.microsoft.com/office/drawing/2014/main" id="{D6C1662E-A593-5849-A83F-8162289B90D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43" y="3684"/>
                  <a:ext cx="1678" cy="0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endParaRPr lang="en-US" sz="1050"/>
                </a:p>
              </p:txBody>
            </p:sp>
          </p:grpSp>
        </p:grpSp>
        <p:grpSp>
          <p:nvGrpSpPr>
            <p:cNvPr id="6" name="Group 19">
              <a:extLst>
                <a:ext uri="{FF2B5EF4-FFF2-40B4-BE49-F238E27FC236}">
                  <a16:creationId xmlns:a16="http://schemas.microsoft.com/office/drawing/2014/main" id="{954CDFBB-25CE-DE4E-A6AE-39B449480FE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56" y="1583"/>
              <a:ext cx="1676" cy="1106"/>
              <a:chOff x="652" y="2582"/>
              <a:chExt cx="1676" cy="1106"/>
            </a:xfrm>
          </p:grpSpPr>
          <p:sp>
            <p:nvSpPr>
              <p:cNvPr id="7" name="Line 20">
                <a:extLst>
                  <a:ext uri="{FF2B5EF4-FFF2-40B4-BE49-F238E27FC236}">
                    <a16:creationId xmlns:a16="http://schemas.microsoft.com/office/drawing/2014/main" id="{7BB13D3D-2324-FF42-B398-34AC9D4FA2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91" y="2582"/>
                <a:ext cx="0" cy="1106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sz="1050"/>
              </a:p>
            </p:txBody>
          </p:sp>
          <p:sp>
            <p:nvSpPr>
              <p:cNvPr id="8" name="Line 21">
                <a:extLst>
                  <a:ext uri="{FF2B5EF4-FFF2-40B4-BE49-F238E27FC236}">
                    <a16:creationId xmlns:a16="http://schemas.microsoft.com/office/drawing/2014/main" id="{BCC23B44-5676-1245-AA93-7A77C3DC17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30" y="2582"/>
                <a:ext cx="0" cy="1106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sz="1050"/>
              </a:p>
            </p:txBody>
          </p:sp>
          <p:sp>
            <p:nvSpPr>
              <p:cNvPr id="9" name="Line 22">
                <a:extLst>
                  <a:ext uri="{FF2B5EF4-FFF2-40B4-BE49-F238E27FC236}">
                    <a16:creationId xmlns:a16="http://schemas.microsoft.com/office/drawing/2014/main" id="{5B999FFF-05AD-B844-A058-5CB97B0802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09" y="2582"/>
                <a:ext cx="0" cy="1106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sz="1050"/>
              </a:p>
            </p:txBody>
          </p:sp>
          <p:sp>
            <p:nvSpPr>
              <p:cNvPr id="10" name="Line 23">
                <a:extLst>
                  <a:ext uri="{FF2B5EF4-FFF2-40B4-BE49-F238E27FC236}">
                    <a16:creationId xmlns:a16="http://schemas.microsoft.com/office/drawing/2014/main" id="{156DEFF3-8068-E340-A680-59871BB132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70" y="2582"/>
                <a:ext cx="0" cy="1106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sz="1050"/>
              </a:p>
            </p:txBody>
          </p:sp>
          <p:sp>
            <p:nvSpPr>
              <p:cNvPr id="11" name="Line 24">
                <a:extLst>
                  <a:ext uri="{FF2B5EF4-FFF2-40B4-BE49-F238E27FC236}">
                    <a16:creationId xmlns:a16="http://schemas.microsoft.com/office/drawing/2014/main" id="{04B99606-490C-5347-819E-4577F24057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49" y="2582"/>
                <a:ext cx="0" cy="1106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sz="1050"/>
              </a:p>
            </p:txBody>
          </p:sp>
          <p:sp>
            <p:nvSpPr>
              <p:cNvPr id="12" name="Line 25">
                <a:extLst>
                  <a:ext uri="{FF2B5EF4-FFF2-40B4-BE49-F238E27FC236}">
                    <a16:creationId xmlns:a16="http://schemas.microsoft.com/office/drawing/2014/main" id="{03C22DCA-BFE2-D447-A4AE-42B39DF9E6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88" y="2582"/>
                <a:ext cx="0" cy="1106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sz="1050"/>
              </a:p>
            </p:txBody>
          </p:sp>
          <p:sp>
            <p:nvSpPr>
              <p:cNvPr id="13" name="Line 26">
                <a:extLst>
                  <a:ext uri="{FF2B5EF4-FFF2-40B4-BE49-F238E27FC236}">
                    <a16:creationId xmlns:a16="http://schemas.microsoft.com/office/drawing/2014/main" id="{228FBA0D-9426-6E41-AA90-8E9E0A12AA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28" y="2582"/>
                <a:ext cx="0" cy="1106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sz="1050"/>
              </a:p>
            </p:txBody>
          </p:sp>
          <p:sp>
            <p:nvSpPr>
              <p:cNvPr id="14" name="Line 27">
                <a:extLst>
                  <a:ext uri="{FF2B5EF4-FFF2-40B4-BE49-F238E27FC236}">
                    <a16:creationId xmlns:a16="http://schemas.microsoft.com/office/drawing/2014/main" id="{C745528E-CBB6-1542-96A0-F431B23C98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52" y="2582"/>
                <a:ext cx="0" cy="1106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sz="1050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87FE9CD-3F45-294D-AC51-CB3BA40BC98E}"/>
                  </a:ext>
                </a:extLst>
              </p:cNvPr>
              <p:cNvSpPr txBox="1"/>
              <p:nvPr/>
            </p:nvSpPr>
            <p:spPr>
              <a:xfrm>
                <a:off x="4059120" y="1754100"/>
                <a:ext cx="1858581" cy="86664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.4561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0.1928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</m:mr>
                              </m:m>
                            </m:e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0.2756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160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87FE9CD-3F45-294D-AC51-CB3BA40BC9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9120" y="1754100"/>
                <a:ext cx="1858581" cy="866648"/>
              </a:xfrm>
              <a:prstGeom prst="rect">
                <a:avLst/>
              </a:prstGeom>
              <a:blipFill>
                <a:blip r:embed="rId4"/>
                <a:stretch>
                  <a:fillRect b="-72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Google Shape;514;p54">
            <a:extLst>
              <a:ext uri="{FF2B5EF4-FFF2-40B4-BE49-F238E27FC236}">
                <a16:creationId xmlns:a16="http://schemas.microsoft.com/office/drawing/2014/main" id="{2C840868-AB75-964F-96EA-3E47982C45B2}"/>
              </a:ext>
            </a:extLst>
          </p:cNvPr>
          <p:cNvSpPr txBox="1">
            <a:spLocks/>
          </p:cNvSpPr>
          <p:nvPr/>
        </p:nvSpPr>
        <p:spPr>
          <a:xfrm>
            <a:off x="2875766" y="2868711"/>
            <a:ext cx="1278963" cy="1779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19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●"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○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■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○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■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Clr>
                <a:srgbClr val="000000"/>
              </a:buClr>
              <a:buSzPts val="1100"/>
              <a:buFont typeface="Arial"/>
              <a:buNone/>
            </a:pPr>
            <a:r>
              <a:rPr lang="en-US" sz="1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Color </a:t>
            </a:r>
            <a:r>
              <a:rPr lang="en-US" sz="1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 </a:t>
            </a:r>
            <a:endParaRPr lang="en-US" sz="18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Clr>
                <a:srgbClr val="000000"/>
              </a:buClr>
              <a:buSzPts val="1100"/>
              <a:buFont typeface="Arial"/>
              <a:buNone/>
            </a:pPr>
            <a:r>
              <a:rPr lang="en-US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Edges</a:t>
            </a:r>
          </a:p>
          <a:p>
            <a:pPr marL="0" indent="0">
              <a:buClr>
                <a:srgbClr val="000000"/>
              </a:buClr>
              <a:buSzPts val="1100"/>
              <a:buFont typeface="Arial"/>
              <a:buNone/>
            </a:pPr>
            <a:r>
              <a:rPr lang="en-US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Texture</a:t>
            </a:r>
          </a:p>
          <a:p>
            <a:pPr marL="0" indent="0">
              <a:buClr>
                <a:srgbClr val="000000"/>
              </a:buClr>
              <a:buSzPts val="1100"/>
              <a:buFont typeface="Arial"/>
              <a:buNone/>
            </a:pPr>
            <a:r>
              <a:rPr lang="en-US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Shape</a:t>
            </a:r>
          </a:p>
          <a:p>
            <a:pPr marL="0" indent="0">
              <a:buClr>
                <a:srgbClr val="000000"/>
              </a:buClr>
              <a:buSzPts val="1100"/>
              <a:buFont typeface="Arial"/>
              <a:buNone/>
            </a:pPr>
            <a:r>
              <a:rPr lang="en-US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Motion</a:t>
            </a:r>
          </a:p>
        </p:txBody>
      </p:sp>
      <p:sp>
        <p:nvSpPr>
          <p:cNvPr id="30" name="Google Shape;514;p54">
            <a:extLst>
              <a:ext uri="{FF2B5EF4-FFF2-40B4-BE49-F238E27FC236}">
                <a16:creationId xmlns:a16="http://schemas.microsoft.com/office/drawing/2014/main" id="{23113F14-28AE-D641-B17A-81EB31E5824A}"/>
              </a:ext>
            </a:extLst>
          </p:cNvPr>
          <p:cNvSpPr txBox="1">
            <a:spLocks/>
          </p:cNvSpPr>
          <p:nvPr/>
        </p:nvSpPr>
        <p:spPr>
          <a:xfrm>
            <a:off x="5664821" y="2854202"/>
            <a:ext cx="3479180" cy="1779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19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●"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○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■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○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■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Clr>
                <a:srgbClr val="000000"/>
              </a:buClr>
              <a:buSzPts val="1100"/>
              <a:buFont typeface="Arial"/>
              <a:buNone/>
            </a:pPr>
            <a:r>
              <a:rPr lang="en-US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Nearest neighbor</a:t>
            </a:r>
          </a:p>
          <a:p>
            <a:pPr marL="0" indent="0">
              <a:buClr>
                <a:srgbClr val="000000"/>
              </a:buClr>
              <a:buSzPts val="1100"/>
              <a:buNone/>
            </a:pPr>
            <a:r>
              <a:rPr lang="en-US" sz="1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Support vector machines</a:t>
            </a:r>
            <a:r>
              <a:rPr lang="en-US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</a:t>
            </a:r>
            <a:endParaRPr lang="en-US" sz="18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Clr>
                <a:srgbClr val="000000"/>
              </a:buClr>
              <a:buSzPts val="1100"/>
              <a:buFont typeface="Arial"/>
              <a:buNone/>
            </a:pPr>
            <a:r>
              <a:rPr lang="en-US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Neural networks</a:t>
            </a:r>
          </a:p>
          <a:p>
            <a:pPr marL="0" indent="0">
              <a:buClr>
                <a:srgbClr val="000000"/>
              </a:buClr>
              <a:buSzPts val="1100"/>
              <a:buFont typeface="Arial"/>
              <a:buNone/>
            </a:pPr>
            <a:r>
              <a:rPr lang="en-US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Linear regression</a:t>
            </a:r>
          </a:p>
        </p:txBody>
      </p:sp>
      <p:grpSp>
        <p:nvGrpSpPr>
          <p:cNvPr id="61" name="Group 29">
            <a:extLst>
              <a:ext uri="{FF2B5EF4-FFF2-40B4-BE49-F238E27FC236}">
                <a16:creationId xmlns:a16="http://schemas.microsoft.com/office/drawing/2014/main" id="{97818522-7D07-7C4E-BEB0-2E7685ADC691}"/>
              </a:ext>
            </a:extLst>
          </p:cNvPr>
          <p:cNvGrpSpPr>
            <a:grpSpLocks/>
          </p:cNvGrpSpPr>
          <p:nvPr/>
        </p:nvGrpSpPr>
        <p:grpSpPr bwMode="auto">
          <a:xfrm>
            <a:off x="6771318" y="1572775"/>
            <a:ext cx="1515336" cy="1020985"/>
            <a:chOff x="3081" y="2155"/>
            <a:chExt cx="1655" cy="1191"/>
          </a:xfrm>
        </p:grpSpPr>
        <p:grpSp>
          <p:nvGrpSpPr>
            <p:cNvPr id="62" name="Group 30">
              <a:extLst>
                <a:ext uri="{FF2B5EF4-FFF2-40B4-BE49-F238E27FC236}">
                  <a16:creationId xmlns:a16="http://schemas.microsoft.com/office/drawing/2014/main" id="{82A27EA6-A493-684C-AD6F-4F2AA475570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81" y="2155"/>
              <a:ext cx="803" cy="491"/>
              <a:chOff x="3081" y="2155"/>
              <a:chExt cx="803" cy="491"/>
            </a:xfrm>
          </p:grpSpPr>
          <p:sp>
            <p:nvSpPr>
              <p:cNvPr id="82" name="Oval 31">
                <a:extLst>
                  <a:ext uri="{FF2B5EF4-FFF2-40B4-BE49-F238E27FC236}">
                    <a16:creationId xmlns:a16="http://schemas.microsoft.com/office/drawing/2014/main" id="{8D96AF90-526C-D648-90C1-E6B28B702A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0" y="2183"/>
                <a:ext cx="64" cy="64"/>
              </a:xfrm>
              <a:prstGeom prst="ellipse">
                <a:avLst/>
              </a:prstGeom>
              <a:solidFill>
                <a:schemeClr val="tx2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algn="ctr"/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83" name="Line 32">
                <a:extLst>
                  <a:ext uri="{FF2B5EF4-FFF2-40B4-BE49-F238E27FC236}">
                    <a16:creationId xmlns:a16="http://schemas.microsoft.com/office/drawing/2014/main" id="{BBFF060A-600A-0A49-AC97-FA79970CF3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27" y="2155"/>
                <a:ext cx="400" cy="4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" name="Line 33">
                <a:extLst>
                  <a:ext uri="{FF2B5EF4-FFF2-40B4-BE49-F238E27FC236}">
                    <a16:creationId xmlns:a16="http://schemas.microsoft.com/office/drawing/2014/main" id="{0A233FAC-1CCD-1742-9750-F7F91E9D9D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572" y="2209"/>
                <a:ext cx="264" cy="11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" name="Line 34">
                <a:extLst>
                  <a:ext uri="{FF2B5EF4-FFF2-40B4-BE49-F238E27FC236}">
                    <a16:creationId xmlns:a16="http://schemas.microsoft.com/office/drawing/2014/main" id="{D7193B8A-B9ED-2B44-AC92-B33E943516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6" y="2209"/>
                <a:ext cx="500" cy="8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" name="Line 35">
                <a:extLst>
                  <a:ext uri="{FF2B5EF4-FFF2-40B4-BE49-F238E27FC236}">
                    <a16:creationId xmlns:a16="http://schemas.microsoft.com/office/drawing/2014/main" id="{F3BC4E67-1BB1-C44A-B1B5-B4997D6446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63" y="2209"/>
                <a:ext cx="682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" name="Line 36">
                <a:extLst>
                  <a:ext uri="{FF2B5EF4-FFF2-40B4-BE49-F238E27FC236}">
                    <a16:creationId xmlns:a16="http://schemas.microsoft.com/office/drawing/2014/main" id="{FAFBF3F6-C589-9E40-80D0-DDD8E73A45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45" y="2209"/>
                <a:ext cx="691" cy="22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" name="Line 37">
                <a:extLst>
                  <a:ext uri="{FF2B5EF4-FFF2-40B4-BE49-F238E27FC236}">
                    <a16:creationId xmlns:a16="http://schemas.microsoft.com/office/drawing/2014/main" id="{17C471F1-D82B-3B42-8D83-B211C21034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081" y="2209"/>
                <a:ext cx="746" cy="42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" name="Line 38">
                <a:extLst>
                  <a:ext uri="{FF2B5EF4-FFF2-40B4-BE49-F238E27FC236}">
                    <a16:creationId xmlns:a16="http://schemas.microsoft.com/office/drawing/2014/main" id="{77D969ED-0DD8-6246-BA86-053A1B074A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63" y="2218"/>
                <a:ext cx="364" cy="31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" name="Line 39">
                <a:extLst>
                  <a:ext uri="{FF2B5EF4-FFF2-40B4-BE49-F238E27FC236}">
                    <a16:creationId xmlns:a16="http://schemas.microsoft.com/office/drawing/2014/main" id="{843D7EB0-7773-C14D-9FDF-C945194688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72" y="2209"/>
                <a:ext cx="555" cy="43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3" name="Group 40">
              <a:extLst>
                <a:ext uri="{FF2B5EF4-FFF2-40B4-BE49-F238E27FC236}">
                  <a16:creationId xmlns:a16="http://schemas.microsoft.com/office/drawing/2014/main" id="{00933DEA-B847-EA4D-8D38-D51ECA590FE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0" y="2200"/>
              <a:ext cx="545" cy="964"/>
              <a:chOff x="3300" y="2200"/>
              <a:chExt cx="545" cy="964"/>
            </a:xfrm>
          </p:grpSpPr>
          <p:sp>
            <p:nvSpPr>
              <p:cNvPr id="77" name="Line 41">
                <a:extLst>
                  <a:ext uri="{FF2B5EF4-FFF2-40B4-BE49-F238E27FC236}">
                    <a16:creationId xmlns:a16="http://schemas.microsoft.com/office/drawing/2014/main" id="{3994CDCA-348C-064B-8CE7-6F10E4EAEB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563" y="2227"/>
                <a:ext cx="282" cy="67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" name="Line 42">
                <a:extLst>
                  <a:ext uri="{FF2B5EF4-FFF2-40B4-BE49-F238E27FC236}">
                    <a16:creationId xmlns:a16="http://schemas.microsoft.com/office/drawing/2014/main" id="{636E6CEC-8837-014D-A268-9D8D4B7888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45" y="2218"/>
                <a:ext cx="391" cy="75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" name="Line 43">
                <a:extLst>
                  <a:ext uri="{FF2B5EF4-FFF2-40B4-BE49-F238E27FC236}">
                    <a16:creationId xmlns:a16="http://schemas.microsoft.com/office/drawing/2014/main" id="{72A85A2F-D717-5A43-8395-8C0D9E49FE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554" y="2209"/>
                <a:ext cx="273" cy="88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" name="Line 44">
                <a:extLst>
                  <a:ext uri="{FF2B5EF4-FFF2-40B4-BE49-F238E27FC236}">
                    <a16:creationId xmlns:a16="http://schemas.microsoft.com/office/drawing/2014/main" id="{1DB40C44-40F5-D945-9C03-4F4A1653C5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36" y="2209"/>
                <a:ext cx="400" cy="95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" name="Line 45">
                <a:extLst>
                  <a:ext uri="{FF2B5EF4-FFF2-40B4-BE49-F238E27FC236}">
                    <a16:creationId xmlns:a16="http://schemas.microsoft.com/office/drawing/2014/main" id="{09BBAC18-0577-6C40-9561-377D8D5CC6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00" y="2200"/>
                <a:ext cx="527" cy="87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4" name="Group 46">
              <a:extLst>
                <a:ext uri="{FF2B5EF4-FFF2-40B4-BE49-F238E27FC236}">
                  <a16:creationId xmlns:a16="http://schemas.microsoft.com/office/drawing/2014/main" id="{2D8C1F3B-6372-C240-A5C2-B984C87F2DE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27" y="2191"/>
              <a:ext cx="409" cy="1155"/>
              <a:chOff x="3827" y="2191"/>
              <a:chExt cx="409" cy="1155"/>
            </a:xfrm>
          </p:grpSpPr>
          <p:sp>
            <p:nvSpPr>
              <p:cNvPr id="72" name="Line 47">
                <a:extLst>
                  <a:ext uri="{FF2B5EF4-FFF2-40B4-BE49-F238E27FC236}">
                    <a16:creationId xmlns:a16="http://schemas.microsoft.com/office/drawing/2014/main" id="{CCBEB0AD-BF5B-0A48-A355-92EA36E8D5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845" y="2200"/>
                <a:ext cx="236" cy="77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" name="Line 48">
                <a:extLst>
                  <a:ext uri="{FF2B5EF4-FFF2-40B4-BE49-F238E27FC236}">
                    <a16:creationId xmlns:a16="http://schemas.microsoft.com/office/drawing/2014/main" id="{25F8B264-5F83-7E4A-AECE-CA3DAB029A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836" y="2191"/>
                <a:ext cx="136" cy="107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" name="Line 49">
                <a:extLst>
                  <a:ext uri="{FF2B5EF4-FFF2-40B4-BE49-F238E27FC236}">
                    <a16:creationId xmlns:a16="http://schemas.microsoft.com/office/drawing/2014/main" id="{FD94100A-68AC-A346-9C8C-4F0BC715B1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836" y="2200"/>
                <a:ext cx="291" cy="90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" name="Line 50">
                <a:extLst>
                  <a:ext uri="{FF2B5EF4-FFF2-40B4-BE49-F238E27FC236}">
                    <a16:creationId xmlns:a16="http://schemas.microsoft.com/office/drawing/2014/main" id="{8E4CD620-6DAD-F444-8EEF-156FC32101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827" y="2200"/>
                <a:ext cx="409" cy="91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" name="Line 51">
                <a:extLst>
                  <a:ext uri="{FF2B5EF4-FFF2-40B4-BE49-F238E27FC236}">
                    <a16:creationId xmlns:a16="http://schemas.microsoft.com/office/drawing/2014/main" id="{6B26DD4F-DC0F-354C-BFD6-651107E02D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827" y="2200"/>
                <a:ext cx="336" cy="11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5" name="Group 52">
              <a:extLst>
                <a:ext uri="{FF2B5EF4-FFF2-40B4-BE49-F238E27FC236}">
                  <a16:creationId xmlns:a16="http://schemas.microsoft.com/office/drawing/2014/main" id="{231C67A8-87B9-1E4F-A79C-6CF0968FA14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36" y="2200"/>
              <a:ext cx="900" cy="537"/>
              <a:chOff x="3836" y="2200"/>
              <a:chExt cx="900" cy="537"/>
            </a:xfrm>
          </p:grpSpPr>
          <p:sp>
            <p:nvSpPr>
              <p:cNvPr id="66" name="Line 53">
                <a:extLst>
                  <a:ext uri="{FF2B5EF4-FFF2-40B4-BE49-F238E27FC236}">
                    <a16:creationId xmlns:a16="http://schemas.microsoft.com/office/drawing/2014/main" id="{EAD63574-A97E-3548-B780-B80B18ED63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845" y="2209"/>
                <a:ext cx="455" cy="38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" name="Line 54">
                <a:extLst>
                  <a:ext uri="{FF2B5EF4-FFF2-40B4-BE49-F238E27FC236}">
                    <a16:creationId xmlns:a16="http://schemas.microsoft.com/office/drawing/2014/main" id="{ECDD7D01-1D4D-E943-8CBA-59A523FE4F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836" y="2218"/>
                <a:ext cx="527" cy="10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" name="Line 55">
                <a:extLst>
                  <a:ext uri="{FF2B5EF4-FFF2-40B4-BE49-F238E27FC236}">
                    <a16:creationId xmlns:a16="http://schemas.microsoft.com/office/drawing/2014/main" id="{FD236A65-9BA9-154B-89D2-5B3A940AFD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836" y="2218"/>
                <a:ext cx="736" cy="51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" name="Line 56">
                <a:extLst>
                  <a:ext uri="{FF2B5EF4-FFF2-40B4-BE49-F238E27FC236}">
                    <a16:creationId xmlns:a16="http://schemas.microsoft.com/office/drawing/2014/main" id="{47D757E5-6F60-254A-8F67-FFD878C9E1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836" y="2218"/>
                <a:ext cx="900" cy="5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0" name="Line 57">
                <a:extLst>
                  <a:ext uri="{FF2B5EF4-FFF2-40B4-BE49-F238E27FC236}">
                    <a16:creationId xmlns:a16="http://schemas.microsoft.com/office/drawing/2014/main" id="{EFC5E6F8-0E2B-3943-B047-DE93585ECD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845" y="2218"/>
                <a:ext cx="718" cy="31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" name="Line 58">
                <a:extLst>
                  <a:ext uri="{FF2B5EF4-FFF2-40B4-BE49-F238E27FC236}">
                    <a16:creationId xmlns:a16="http://schemas.microsoft.com/office/drawing/2014/main" id="{22387090-3E7E-4146-9634-7524216BD1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845" y="2200"/>
                <a:ext cx="727" cy="10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91" name="Line 59">
            <a:extLst>
              <a:ext uri="{FF2B5EF4-FFF2-40B4-BE49-F238E27FC236}">
                <a16:creationId xmlns:a16="http://schemas.microsoft.com/office/drawing/2014/main" id="{51281FA5-C399-9C40-AEFB-AF5C58605EE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441118" y="1565481"/>
            <a:ext cx="1002" cy="133308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2" name="Line 60">
            <a:extLst>
              <a:ext uri="{FF2B5EF4-FFF2-40B4-BE49-F238E27FC236}">
                <a16:creationId xmlns:a16="http://schemas.microsoft.com/office/drawing/2014/main" id="{D3DFBCBA-A14F-5541-A1A5-7FD43644E4E7}"/>
              </a:ext>
            </a:extLst>
          </p:cNvPr>
          <p:cNvSpPr>
            <a:spLocks noChangeShapeType="1"/>
          </p:cNvSpPr>
          <p:nvPr/>
        </p:nvSpPr>
        <p:spPr bwMode="auto">
          <a:xfrm rot="5400000" flipH="1" flipV="1">
            <a:off x="7167045" y="2173301"/>
            <a:ext cx="921" cy="142419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3" name="Group 61">
            <a:extLst>
              <a:ext uri="{FF2B5EF4-FFF2-40B4-BE49-F238E27FC236}">
                <a16:creationId xmlns:a16="http://schemas.microsoft.com/office/drawing/2014/main" id="{3A90F87A-679E-E34E-BAC6-073D43A7F611}"/>
              </a:ext>
            </a:extLst>
          </p:cNvPr>
          <p:cNvGrpSpPr>
            <a:grpSpLocks/>
          </p:cNvGrpSpPr>
          <p:nvPr/>
        </p:nvGrpSpPr>
        <p:grpSpPr bwMode="auto">
          <a:xfrm>
            <a:off x="6747506" y="1571224"/>
            <a:ext cx="1585443" cy="1049524"/>
            <a:chOff x="3837" y="2368"/>
            <a:chExt cx="1731" cy="1224"/>
          </a:xfrm>
        </p:grpSpPr>
        <p:grpSp>
          <p:nvGrpSpPr>
            <p:cNvPr id="94" name="Group 62">
              <a:extLst>
                <a:ext uri="{FF2B5EF4-FFF2-40B4-BE49-F238E27FC236}">
                  <a16:creationId xmlns:a16="http://schemas.microsoft.com/office/drawing/2014/main" id="{EC2D5593-DC59-B040-9400-2C9179AAF70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37" y="2368"/>
              <a:ext cx="551" cy="1056"/>
              <a:chOff x="3837" y="2368"/>
              <a:chExt cx="551" cy="1056"/>
            </a:xfrm>
          </p:grpSpPr>
          <p:sp>
            <p:nvSpPr>
              <p:cNvPr id="107" name="Oval 63">
                <a:extLst>
                  <a:ext uri="{FF2B5EF4-FFF2-40B4-BE49-F238E27FC236}">
                    <a16:creationId xmlns:a16="http://schemas.microsoft.com/office/drawing/2014/main" id="{6A712F41-F08E-0544-8A95-5CF51477D0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22" y="2449"/>
                <a:ext cx="64" cy="64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algn="ctr"/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108" name="Oval 64">
                <a:extLst>
                  <a:ext uri="{FF2B5EF4-FFF2-40B4-BE49-F238E27FC236}">
                    <a16:creationId xmlns:a16="http://schemas.microsoft.com/office/drawing/2014/main" id="{24E90600-C490-CE48-8871-96E1913DDD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37" y="2836"/>
                <a:ext cx="64" cy="64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algn="ctr"/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109" name="Oval 65">
                <a:extLst>
                  <a:ext uri="{FF2B5EF4-FFF2-40B4-BE49-F238E27FC236}">
                    <a16:creationId xmlns:a16="http://schemas.microsoft.com/office/drawing/2014/main" id="{3CCCBC72-D912-E64F-936B-64B11DD590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9" y="2368"/>
                <a:ext cx="64" cy="64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algn="ctr"/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110" name="Oval 66">
                <a:extLst>
                  <a:ext uri="{FF2B5EF4-FFF2-40B4-BE49-F238E27FC236}">
                    <a16:creationId xmlns:a16="http://schemas.microsoft.com/office/drawing/2014/main" id="{F722B41B-C190-0944-9FF5-3B24ACEB85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19" y="2846"/>
                <a:ext cx="64" cy="64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algn="ctr"/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111" name="Oval 67">
                <a:extLst>
                  <a:ext uri="{FF2B5EF4-FFF2-40B4-BE49-F238E27FC236}">
                    <a16:creationId xmlns:a16="http://schemas.microsoft.com/office/drawing/2014/main" id="{60FC48E0-CAC3-984B-BC67-66DB072AE7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4" y="2533"/>
                <a:ext cx="64" cy="64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algn="ctr"/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112" name="Oval 68">
                <a:extLst>
                  <a:ext uri="{FF2B5EF4-FFF2-40B4-BE49-F238E27FC236}">
                    <a16:creationId xmlns:a16="http://schemas.microsoft.com/office/drawing/2014/main" id="{5ACE39EA-AECA-A64F-AA6B-14ADC3B8A2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09" y="2645"/>
                <a:ext cx="64" cy="64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algn="ctr"/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113" name="Oval 69">
                <a:extLst>
                  <a:ext uri="{FF2B5EF4-FFF2-40B4-BE49-F238E27FC236}">
                    <a16:creationId xmlns:a16="http://schemas.microsoft.com/office/drawing/2014/main" id="{B88564B3-9B90-A94F-9203-A59197A361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7" y="2504"/>
                <a:ext cx="64" cy="64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algn="ctr"/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114" name="Oval 70">
                <a:extLst>
                  <a:ext uri="{FF2B5EF4-FFF2-40B4-BE49-F238E27FC236}">
                    <a16:creationId xmlns:a16="http://schemas.microsoft.com/office/drawing/2014/main" id="{BD80EEF4-E3AB-584C-840B-18189FC763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0" y="2737"/>
                <a:ext cx="64" cy="64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algn="ctr"/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115" name="Oval 71">
                <a:extLst>
                  <a:ext uri="{FF2B5EF4-FFF2-40B4-BE49-F238E27FC236}">
                    <a16:creationId xmlns:a16="http://schemas.microsoft.com/office/drawing/2014/main" id="{8D30F6B4-912B-7A4A-8C96-0A1C86855F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01" y="3173"/>
                <a:ext cx="64" cy="64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algn="ctr"/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116" name="Oval 72">
                <a:extLst>
                  <a:ext uri="{FF2B5EF4-FFF2-40B4-BE49-F238E27FC236}">
                    <a16:creationId xmlns:a16="http://schemas.microsoft.com/office/drawing/2014/main" id="{AA85B9F0-DAC5-F945-A3DD-CF63AA8FA1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8" y="3360"/>
                <a:ext cx="64" cy="64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algn="ctr"/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117" name="Oval 73">
                <a:extLst>
                  <a:ext uri="{FF2B5EF4-FFF2-40B4-BE49-F238E27FC236}">
                    <a16:creationId xmlns:a16="http://schemas.microsoft.com/office/drawing/2014/main" id="{278A4BFF-8D17-DC46-8CBE-BE915E796C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57" y="3275"/>
                <a:ext cx="64" cy="64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algn="ctr"/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118" name="Oval 74">
                <a:extLst>
                  <a:ext uri="{FF2B5EF4-FFF2-40B4-BE49-F238E27FC236}">
                    <a16:creationId xmlns:a16="http://schemas.microsoft.com/office/drawing/2014/main" id="{B6B95807-5637-D040-A777-6839124426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17" y="3107"/>
                <a:ext cx="64" cy="64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algn="ctr"/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119" name="Oval 75">
                <a:extLst>
                  <a:ext uri="{FF2B5EF4-FFF2-40B4-BE49-F238E27FC236}">
                    <a16:creationId xmlns:a16="http://schemas.microsoft.com/office/drawing/2014/main" id="{83826236-74E2-B14C-BCF0-B179ECCC9E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03" y="3294"/>
                <a:ext cx="64" cy="64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algn="ctr"/>
                <a:endParaRPr lang="en-US" sz="2400">
                  <a:latin typeface="Times New Roman" pitchFamily="18" charset="0"/>
                </a:endParaRPr>
              </a:p>
            </p:txBody>
          </p:sp>
        </p:grpSp>
        <p:grpSp>
          <p:nvGrpSpPr>
            <p:cNvPr id="95" name="Group 76">
              <a:extLst>
                <a:ext uri="{FF2B5EF4-FFF2-40B4-BE49-F238E27FC236}">
                  <a16:creationId xmlns:a16="http://schemas.microsoft.com/office/drawing/2014/main" id="{0DD6DDA6-5393-6343-B531-5A515357AA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28" y="2510"/>
              <a:ext cx="840" cy="1082"/>
              <a:chOff x="4728" y="2510"/>
              <a:chExt cx="840" cy="1082"/>
            </a:xfrm>
          </p:grpSpPr>
          <p:sp>
            <p:nvSpPr>
              <p:cNvPr id="96" name="Oval 77">
                <a:extLst>
                  <a:ext uri="{FF2B5EF4-FFF2-40B4-BE49-F238E27FC236}">
                    <a16:creationId xmlns:a16="http://schemas.microsoft.com/office/drawing/2014/main" id="{3C92B7A6-071D-9447-BED2-FBAFD10A50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82" y="3318"/>
                <a:ext cx="64" cy="64"/>
              </a:xfrm>
              <a:prstGeom prst="ellipse">
                <a:avLst/>
              </a:prstGeom>
              <a:solidFill>
                <a:srgbClr val="00CC00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algn="ctr"/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97" name="Oval 78">
                <a:extLst>
                  <a:ext uri="{FF2B5EF4-FFF2-40B4-BE49-F238E27FC236}">
                    <a16:creationId xmlns:a16="http://schemas.microsoft.com/office/drawing/2014/main" id="{35BC1F4A-A1A4-7A46-9E81-783D117E78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28" y="3464"/>
                <a:ext cx="64" cy="64"/>
              </a:xfrm>
              <a:prstGeom prst="ellipse">
                <a:avLst/>
              </a:prstGeom>
              <a:solidFill>
                <a:srgbClr val="00CC00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algn="ctr"/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98" name="Oval 79">
                <a:extLst>
                  <a:ext uri="{FF2B5EF4-FFF2-40B4-BE49-F238E27FC236}">
                    <a16:creationId xmlns:a16="http://schemas.microsoft.com/office/drawing/2014/main" id="{49610474-38EA-2241-AFC7-43C15FA11E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32" y="3187"/>
                <a:ext cx="64" cy="64"/>
              </a:xfrm>
              <a:prstGeom prst="ellipse">
                <a:avLst/>
              </a:prstGeom>
              <a:solidFill>
                <a:srgbClr val="00CC00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algn="ctr"/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99" name="Oval 80">
                <a:extLst>
                  <a:ext uri="{FF2B5EF4-FFF2-40B4-BE49-F238E27FC236}">
                    <a16:creationId xmlns:a16="http://schemas.microsoft.com/office/drawing/2014/main" id="{5D5F7B18-23E8-9B48-AC32-769939C585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8" y="3528"/>
                <a:ext cx="64" cy="64"/>
              </a:xfrm>
              <a:prstGeom prst="ellipse">
                <a:avLst/>
              </a:prstGeom>
              <a:solidFill>
                <a:srgbClr val="00CC00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algn="ctr"/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100" name="Oval 81">
                <a:extLst>
                  <a:ext uri="{FF2B5EF4-FFF2-40B4-BE49-F238E27FC236}">
                    <a16:creationId xmlns:a16="http://schemas.microsoft.com/office/drawing/2014/main" id="{7A5327AA-2149-CD44-80A6-B2818AE472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79" y="3333"/>
                <a:ext cx="64" cy="64"/>
              </a:xfrm>
              <a:prstGeom prst="ellipse">
                <a:avLst/>
              </a:prstGeom>
              <a:solidFill>
                <a:srgbClr val="00CC00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algn="ctr"/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101" name="Oval 82">
                <a:extLst>
                  <a:ext uri="{FF2B5EF4-FFF2-40B4-BE49-F238E27FC236}">
                    <a16:creationId xmlns:a16="http://schemas.microsoft.com/office/drawing/2014/main" id="{125B75C7-7767-2F42-A29D-99BDCCE899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0" y="2539"/>
                <a:ext cx="64" cy="64"/>
              </a:xfrm>
              <a:prstGeom prst="ellipse">
                <a:avLst/>
              </a:prstGeom>
              <a:solidFill>
                <a:srgbClr val="00CC00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algn="ctr"/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102" name="Oval 83">
                <a:extLst>
                  <a:ext uri="{FF2B5EF4-FFF2-40B4-BE49-F238E27FC236}">
                    <a16:creationId xmlns:a16="http://schemas.microsoft.com/office/drawing/2014/main" id="{7CFC8410-5AAC-474D-8D09-DF9A7322BB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34" y="2926"/>
                <a:ext cx="64" cy="64"/>
              </a:xfrm>
              <a:prstGeom prst="ellipse">
                <a:avLst/>
              </a:prstGeom>
              <a:solidFill>
                <a:srgbClr val="00CC00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algn="ctr"/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103" name="Oval 84">
                <a:extLst>
                  <a:ext uri="{FF2B5EF4-FFF2-40B4-BE49-F238E27FC236}">
                    <a16:creationId xmlns:a16="http://schemas.microsoft.com/office/drawing/2014/main" id="{C57324CE-E312-8543-86FC-EC036E6AAB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12" y="2731"/>
                <a:ext cx="64" cy="64"/>
              </a:xfrm>
              <a:prstGeom prst="ellipse">
                <a:avLst/>
              </a:prstGeom>
              <a:solidFill>
                <a:srgbClr val="00CC00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algn="ctr"/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104" name="Oval 85">
                <a:extLst>
                  <a:ext uri="{FF2B5EF4-FFF2-40B4-BE49-F238E27FC236}">
                    <a16:creationId xmlns:a16="http://schemas.microsoft.com/office/drawing/2014/main" id="{C2BCD614-BCF4-5146-AA6B-FCBBC8E686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63" y="2791"/>
                <a:ext cx="64" cy="64"/>
              </a:xfrm>
              <a:prstGeom prst="ellipse">
                <a:avLst/>
              </a:prstGeom>
              <a:solidFill>
                <a:srgbClr val="00CC00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algn="ctr"/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105" name="Oval 86">
                <a:extLst>
                  <a:ext uri="{FF2B5EF4-FFF2-40B4-BE49-F238E27FC236}">
                    <a16:creationId xmlns:a16="http://schemas.microsoft.com/office/drawing/2014/main" id="{B03D8B6C-60E5-094B-AD3A-EAAD75BC86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04" y="2923"/>
                <a:ext cx="64" cy="64"/>
              </a:xfrm>
              <a:prstGeom prst="ellipse">
                <a:avLst/>
              </a:prstGeom>
              <a:solidFill>
                <a:srgbClr val="00CC00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algn="ctr"/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106" name="Oval 87">
                <a:extLst>
                  <a:ext uri="{FF2B5EF4-FFF2-40B4-BE49-F238E27FC236}">
                    <a16:creationId xmlns:a16="http://schemas.microsoft.com/office/drawing/2014/main" id="{6DB3F334-27C4-CD42-B24F-8496A38A5C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37" y="2510"/>
                <a:ext cx="64" cy="64"/>
              </a:xfrm>
              <a:prstGeom prst="ellipse">
                <a:avLst/>
              </a:prstGeom>
              <a:solidFill>
                <a:srgbClr val="00CC00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algn="ctr"/>
                <a:endParaRPr lang="en-US" sz="2400">
                  <a:latin typeface="Times New Roman" pitchFamily="18" charset="0"/>
                </a:endParaRPr>
              </a:p>
            </p:txBody>
          </p:sp>
        </p:grpSp>
      </p:grpSp>
      <p:sp>
        <p:nvSpPr>
          <p:cNvPr id="120" name="Oval 88">
            <a:extLst>
              <a:ext uri="{FF2B5EF4-FFF2-40B4-BE49-F238E27FC236}">
                <a16:creationId xmlns:a16="http://schemas.microsoft.com/office/drawing/2014/main" id="{6E4CD669-F294-F047-B4B0-F76954C3EA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9312" y="1588674"/>
            <a:ext cx="75116" cy="81016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CD70939B-ADCD-44E7-A428-38F89DA8A495}"/>
              </a:ext>
            </a:extLst>
          </p:cNvPr>
          <p:cNvSpPr txBox="1"/>
          <p:nvPr/>
        </p:nvSpPr>
        <p:spPr>
          <a:xfrm>
            <a:off x="4347128" y="4528408"/>
            <a:ext cx="166584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CNNs do both!</a:t>
            </a:r>
          </a:p>
        </p:txBody>
      </p:sp>
    </p:spTree>
    <p:extLst>
      <p:ext uri="{BB962C8B-B14F-4D97-AF65-F5344CB8AC3E}">
        <p14:creationId xmlns:p14="http://schemas.microsoft.com/office/powerpoint/2010/main" val="2115906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0" grpId="0"/>
      <p:bldP spid="91" grpId="0" animBg="1"/>
      <p:bldP spid="92" grpId="0" animBg="1"/>
      <p:bldP spid="120" grpId="0" animBg="1"/>
      <p:bldP spid="1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5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Course structure</a:t>
            </a:r>
            <a:endParaRPr sz="2400" b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4" name="Google Shape;514;p5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80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6770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54"/>
          <p:cNvSpPr txBox="1">
            <a:spLocks noGrp="1"/>
          </p:cNvSpPr>
          <p:nvPr>
            <p:ph type="title"/>
          </p:nvPr>
        </p:nvSpPr>
        <p:spPr>
          <a:xfrm>
            <a:off x="249550" y="62375"/>
            <a:ext cx="8636100" cy="81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>
                <a:solidFill>
                  <a:srgbClr val="7F141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will we do in this course?</a:t>
            </a:r>
            <a:endParaRPr sz="2400" b="0">
              <a:solidFill>
                <a:srgbClr val="7F141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4" name="Google Shape;514;p54"/>
          <p:cNvSpPr txBox="1">
            <a:spLocks noGrp="1"/>
          </p:cNvSpPr>
          <p:nvPr>
            <p:ph type="body" idx="1"/>
          </p:nvPr>
        </p:nvSpPr>
        <p:spPr>
          <a:xfrm>
            <a:off x="2247900" y="879575"/>
            <a:ext cx="6637750" cy="339134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SzPts val="1100"/>
            </a:pPr>
            <a:r>
              <a:rPr lang="en-US"/>
              <a:t>Learn theory (lecture, quizzes) and “play” with it (this is a lab course: roughly every 4</a:t>
            </a:r>
            <a:r>
              <a:rPr lang="en-US" baseline="30000"/>
              <a:t>th</a:t>
            </a:r>
            <a:r>
              <a:rPr lang="en-US"/>
              <a:t> day is a lab day)</a:t>
            </a:r>
          </a:p>
          <a:p>
            <a:pPr marL="0" lvl="0" indent="0">
              <a:buSzPts val="1100"/>
            </a:pPr>
            <a:r>
              <a:rPr lang="en-US"/>
              <a:t>	You will work with a lab partner</a:t>
            </a:r>
          </a:p>
          <a:p>
            <a:pPr marL="0" lvl="0" indent="0">
              <a:buSzPts val="1100"/>
            </a:pPr>
            <a:endParaRPr lang="en-US"/>
          </a:p>
          <a:p>
            <a:pPr marL="0" lvl="0" indent="0">
              <a:buSzPts val="1100"/>
            </a:pPr>
            <a:r>
              <a:rPr lang="en-US"/>
              <a:t>Read about applications (papers)</a:t>
            </a:r>
          </a:p>
          <a:p>
            <a:pPr marL="0" lvl="0" indent="0">
              <a:buSzPts val="1100"/>
            </a:pPr>
            <a:endParaRPr lang="en-US"/>
          </a:p>
          <a:p>
            <a:pPr marL="0" lvl="0" indent="0">
              <a:buSzPts val="1100"/>
            </a:pPr>
            <a:r>
              <a:rPr lang="en-US"/>
              <a:t>Create applications and write formally about them to deepen your understanding (2 projects with a partner and a formal report, plus a big 4-person term project starting mid-term).</a:t>
            </a:r>
          </a:p>
          <a:p>
            <a:pPr marL="0" lvl="0" indent="0">
              <a:buSzPts val="1100"/>
            </a:pPr>
            <a:endParaRPr lang="en-US"/>
          </a:p>
          <a:p>
            <a:pPr marL="0" lvl="0" indent="0">
              <a:buSzPts val="1100"/>
            </a:pPr>
            <a:r>
              <a:rPr lang="en-US"/>
              <a:t>Learn some MATLAB. (Lab 1 is getting started)</a:t>
            </a:r>
          </a:p>
        </p:txBody>
      </p:sp>
    </p:spTree>
    <p:extLst>
      <p:ext uri="{BB962C8B-B14F-4D97-AF65-F5344CB8AC3E}">
        <p14:creationId xmlns:p14="http://schemas.microsoft.com/office/powerpoint/2010/main" val="33601527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54"/>
          <p:cNvSpPr txBox="1">
            <a:spLocks noGrp="1"/>
          </p:cNvSpPr>
          <p:nvPr>
            <p:ph type="title"/>
          </p:nvPr>
        </p:nvSpPr>
        <p:spPr>
          <a:xfrm>
            <a:off x="249550" y="62375"/>
            <a:ext cx="8636100" cy="81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>
                <a:solidFill>
                  <a:srgbClr val="7F141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Getting started: see Blackboard!</a:t>
            </a:r>
            <a:endParaRPr sz="2400" b="0">
              <a:solidFill>
                <a:srgbClr val="7F141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4" name="Google Shape;514;p54"/>
          <p:cNvSpPr txBox="1">
            <a:spLocks noGrp="1"/>
          </p:cNvSpPr>
          <p:nvPr>
            <p:ph type="body" idx="1"/>
          </p:nvPr>
        </p:nvSpPr>
        <p:spPr>
          <a:xfrm>
            <a:off x="2247900" y="879575"/>
            <a:ext cx="6637750" cy="339134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send you </a:t>
            </a:r>
            <a:r>
              <a:rPr lang="en-US" sz="1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Getting Started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Blackboard has 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dirty="0"/>
              <a:t>	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calendar of due dates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dirty="0"/>
              <a:t>	syllabus (course policies)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dirty="0"/>
              <a:t>	details on each unit (including some surveys) 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all assignments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dirty="0"/>
              <a:t>	course files: quizzes and solutions, slides, papers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 the </a:t>
            </a:r>
            <a:r>
              <a:rPr lang="en-US" sz="1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Course Background Survey 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now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dirty="0"/>
              <a:t>	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34009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5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Color and Images</a:t>
            </a:r>
            <a:endParaRPr sz="2400" b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4" name="Google Shape;514;p5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80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27822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54"/>
          <p:cNvSpPr txBox="1">
            <a:spLocks noGrp="1"/>
          </p:cNvSpPr>
          <p:nvPr>
            <p:ph type="title"/>
          </p:nvPr>
        </p:nvSpPr>
        <p:spPr>
          <a:xfrm>
            <a:off x="249550" y="62375"/>
            <a:ext cx="8636100" cy="81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is a color image?</a:t>
            </a:r>
            <a:endParaRPr sz="2400" b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4" name="Google Shape;514;p54"/>
          <p:cNvSpPr txBox="1">
            <a:spLocks noGrp="1"/>
          </p:cNvSpPr>
          <p:nvPr>
            <p:ph type="body" idx="1"/>
          </p:nvPr>
        </p:nvSpPr>
        <p:spPr>
          <a:xfrm>
            <a:off x="4515649" y="874927"/>
            <a:ext cx="4613195" cy="3770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Color dyes (printers):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Add to white a mix of {cyan, magenta, yellow, black} ink</a:t>
            </a:r>
            <a:br>
              <a:rPr lang="en-US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18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Color images (displays):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Add to black </a:t>
            </a:r>
            <a:r>
              <a:rPr lang="en-US" dirty="0">
                <a:solidFill>
                  <a:schemeClr val="bg1"/>
                </a:solidFill>
              </a:rPr>
              <a:t>a</a:t>
            </a:r>
            <a:r>
              <a:rPr lang="en-US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mix of {</a:t>
            </a:r>
            <a:r>
              <a:rPr lang="en-US" sz="1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Red,Green,Blue</a:t>
            </a:r>
            <a:r>
              <a:rPr lang="en-US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} light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8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4" descr="A Representation of additive color mixing.">
            <a:hlinkClick r:id="rId3" tooltip="A Representation of additive color mixing."/>
            <a:extLst>
              <a:ext uri="{FF2B5EF4-FFF2-40B4-BE49-F238E27FC236}">
                <a16:creationId xmlns:a16="http://schemas.microsoft.com/office/drawing/2014/main" id="{E242A8F5-1B28-9340-AAB0-13DCB824B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23357" y="1035925"/>
            <a:ext cx="2239388" cy="22393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916637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54"/>
          <p:cNvSpPr txBox="1">
            <a:spLocks noGrp="1"/>
          </p:cNvSpPr>
          <p:nvPr>
            <p:ph type="title"/>
          </p:nvPr>
        </p:nvSpPr>
        <p:spPr>
          <a:xfrm>
            <a:off x="249550" y="62375"/>
            <a:ext cx="8636100" cy="81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Why RGB?</a:t>
            </a:r>
            <a:endParaRPr sz="2400" b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4" name="Google Shape;514;p54"/>
          <p:cNvSpPr txBox="1">
            <a:spLocks noGrp="1"/>
          </p:cNvSpPr>
          <p:nvPr>
            <p:ph type="body" idx="1"/>
          </p:nvPr>
        </p:nvSpPr>
        <p:spPr>
          <a:xfrm>
            <a:off x="4525376" y="874927"/>
            <a:ext cx="4613195" cy="3770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Clr>
                <a:srgbClr val="000000"/>
              </a:buClr>
              <a:buSzPts val="1100"/>
              <a:buNone/>
            </a:pPr>
            <a:r>
              <a:rPr lang="en-US" sz="18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Mimics cones in retina</a:t>
            </a:r>
          </a:p>
          <a:p>
            <a:pPr marL="0" lvl="0" indent="0">
              <a:buClr>
                <a:srgbClr val="000000"/>
              </a:buClr>
              <a:buSzPts val="1100"/>
              <a:buNone/>
            </a:pPr>
            <a:r>
              <a:rPr lang="en-US" sz="18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Used in displays and sensors</a:t>
            </a:r>
          </a:p>
          <a:p>
            <a:pPr marL="0" lvl="0" indent="0">
              <a:buClr>
                <a:srgbClr val="000000"/>
              </a:buClr>
              <a:buSzPts val="1100"/>
              <a:buNone/>
            </a:pPr>
            <a:endParaRPr lang="en-US" sz="180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0" indent="0">
              <a:buClr>
                <a:srgbClr val="000000"/>
              </a:buClr>
              <a:buSzPts val="1100"/>
              <a:buNone/>
            </a:pPr>
            <a:endParaRPr lang="en-US">
              <a:solidFill>
                <a:schemeClr val="bg1"/>
              </a:solidFill>
            </a:endParaRPr>
          </a:p>
          <a:p>
            <a:pPr marL="0" lvl="0" indent="0">
              <a:buClr>
                <a:srgbClr val="000000"/>
              </a:buClr>
              <a:buSzPts val="1100"/>
              <a:buNone/>
            </a:pPr>
            <a:endParaRPr lang="en-US" sz="180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0" indent="0">
              <a:buClr>
                <a:srgbClr val="000000"/>
              </a:buClr>
              <a:buSzPts val="1100"/>
              <a:buNone/>
            </a:pPr>
            <a:endParaRPr lang="en-US">
              <a:solidFill>
                <a:schemeClr val="bg1"/>
              </a:solidFill>
            </a:endParaRPr>
          </a:p>
          <a:p>
            <a:pPr marL="0" lvl="0" indent="0">
              <a:buClr>
                <a:srgbClr val="000000"/>
              </a:buClr>
              <a:buSzPts val="1100"/>
              <a:buNone/>
            </a:pPr>
            <a:endParaRPr lang="en-US" sz="180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0" indent="0">
              <a:buClr>
                <a:srgbClr val="000000"/>
              </a:buClr>
              <a:buSzPts val="1100"/>
              <a:buNone/>
            </a:pPr>
            <a:r>
              <a:rPr lang="en-US" sz="18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There are other color spaces (this unit)</a:t>
            </a:r>
          </a:p>
          <a:p>
            <a:pPr marL="0" lvl="0" indent="0">
              <a:buClr>
                <a:srgbClr val="000000"/>
              </a:buClr>
              <a:buSzPts val="1100"/>
              <a:buNone/>
            </a:pPr>
            <a:r>
              <a:rPr lang="en-US" sz="18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Color science is a whole field!</a:t>
            </a:r>
          </a:p>
        </p:txBody>
      </p:sp>
      <p:pic>
        <p:nvPicPr>
          <p:cNvPr id="6" name="Picture 4" descr="A Representation of additive color mixing.">
            <a:hlinkClick r:id="rId3" tooltip="A Representation of additive color mixing."/>
            <a:extLst>
              <a:ext uri="{FF2B5EF4-FFF2-40B4-BE49-F238E27FC236}">
                <a16:creationId xmlns:a16="http://schemas.microsoft.com/office/drawing/2014/main" id="{E242A8F5-1B28-9340-AAB0-13DCB824B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33084" y="1035925"/>
            <a:ext cx="2239388" cy="2239388"/>
          </a:xfrm>
          <a:prstGeom prst="rect">
            <a:avLst/>
          </a:prstGeom>
          <a:noFill/>
        </p:spPr>
      </p:pic>
      <p:pic>
        <p:nvPicPr>
          <p:cNvPr id="5" name="Picture 4" descr="A close up of a person&#10;&#10;Description automatically generated">
            <a:extLst>
              <a:ext uri="{FF2B5EF4-FFF2-40B4-BE49-F238E27FC236}">
                <a16:creationId xmlns:a16="http://schemas.microsoft.com/office/drawing/2014/main" id="{08817E3C-8DBD-704A-9846-B7A97E8629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4100" y="1866210"/>
            <a:ext cx="1735296" cy="1156864"/>
          </a:xfrm>
          <a:prstGeom prst="rect">
            <a:avLst/>
          </a:prstGeom>
        </p:spPr>
      </p:pic>
      <p:pic>
        <p:nvPicPr>
          <p:cNvPr id="3" name="Picture 2" descr="A picture containing game, holding&#10;&#10;Description automatically generated">
            <a:extLst>
              <a:ext uri="{FF2B5EF4-FFF2-40B4-BE49-F238E27FC236}">
                <a16:creationId xmlns:a16="http://schemas.microsoft.com/office/drawing/2014/main" id="{ED6B2E42-7D22-5E43-826B-3745025587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0041" y="1692127"/>
            <a:ext cx="2675609" cy="150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0456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54"/>
          <p:cNvSpPr txBox="1">
            <a:spLocks noGrp="1"/>
          </p:cNvSpPr>
          <p:nvPr>
            <p:ph type="title"/>
          </p:nvPr>
        </p:nvSpPr>
        <p:spPr>
          <a:xfrm>
            <a:off x="249550" y="62375"/>
            <a:ext cx="8636100" cy="81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0">
                <a:solidFill>
                  <a:srgbClr val="7F141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is an intensity image? </a:t>
            </a:r>
            <a:endParaRPr sz="2400" b="0">
              <a:solidFill>
                <a:srgbClr val="7F141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4" name="Google Shape;514;p54"/>
          <p:cNvSpPr txBox="1">
            <a:spLocks noGrp="1"/>
          </p:cNvSpPr>
          <p:nvPr>
            <p:ph type="body" idx="1"/>
          </p:nvPr>
        </p:nvSpPr>
        <p:spPr>
          <a:xfrm>
            <a:off x="2247900" y="879575"/>
            <a:ext cx="6637750" cy="49667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Grayscale </a:t>
            </a:r>
            <a:r>
              <a:rPr lang="en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from black (0) to white (255)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8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Google Shape;514;p54">
            <a:extLst>
              <a:ext uri="{FF2B5EF4-FFF2-40B4-BE49-F238E27FC236}">
                <a16:creationId xmlns:a16="http://schemas.microsoft.com/office/drawing/2014/main" id="{6D6836F2-8AE0-4748-8378-551427CDAAFA}"/>
              </a:ext>
            </a:extLst>
          </p:cNvPr>
          <p:cNvSpPr txBox="1">
            <a:spLocks/>
          </p:cNvSpPr>
          <p:nvPr/>
        </p:nvSpPr>
        <p:spPr>
          <a:xfrm>
            <a:off x="5439103" y="1376248"/>
            <a:ext cx="3446547" cy="2483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19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●"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○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■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○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■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Clr>
                <a:srgbClr val="000000"/>
              </a:buClr>
              <a:buSzPts val="1100"/>
              <a:buFont typeface="Arial"/>
              <a:buNone/>
            </a:pPr>
            <a:r>
              <a:rPr lang="en-US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Each pixel is (row, col), starting at top-left</a:t>
            </a:r>
          </a:p>
          <a:p>
            <a:pPr marL="0" indent="0">
              <a:buClr>
                <a:srgbClr val="000000"/>
              </a:buClr>
              <a:buSzPts val="1100"/>
              <a:buFont typeface="Arial"/>
              <a:buNone/>
            </a:pPr>
            <a:r>
              <a:rPr lang="en-US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not (</a:t>
            </a:r>
            <a:r>
              <a:rPr lang="en-US" sz="180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x,y</a:t>
            </a:r>
            <a:r>
              <a:rPr lang="en-US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marL="0" indent="0">
              <a:buClr>
                <a:srgbClr val="000000"/>
              </a:buClr>
              <a:buSzPts val="1100"/>
              <a:buFont typeface="Arial"/>
              <a:buNone/>
            </a:pPr>
            <a:r>
              <a:rPr lang="en-US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MATLAB uses 1-based indexing</a:t>
            </a:r>
          </a:p>
          <a:p>
            <a:pPr marL="0" indent="0">
              <a:buClr>
                <a:srgbClr val="000000"/>
              </a:buClr>
              <a:buSzPts val="1100"/>
              <a:buFont typeface="Arial"/>
              <a:buNone/>
            </a:pPr>
            <a:r>
              <a:rPr lang="en-US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 top right pixel is (1, width)</a:t>
            </a:r>
          </a:p>
          <a:p>
            <a:pPr marL="0" indent="0">
              <a:buClr>
                <a:srgbClr val="000000"/>
              </a:buClr>
              <a:buSzPts val="1100"/>
              <a:buFont typeface="Arial"/>
              <a:buNone/>
            </a:pPr>
            <a:r>
              <a:rPr lang="en-US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is bottom left?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89B7A7-938C-B84A-90F0-FF152D4FE2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8873" y="1376248"/>
            <a:ext cx="1924064" cy="3680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5981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14;p54">
            <a:extLst>
              <a:ext uri="{FF2B5EF4-FFF2-40B4-BE49-F238E27FC236}">
                <a16:creationId xmlns:a16="http://schemas.microsoft.com/office/drawing/2014/main" id="{6D6836F2-8AE0-4748-8378-551427CDAAFA}"/>
              </a:ext>
            </a:extLst>
          </p:cNvPr>
          <p:cNvSpPr txBox="1">
            <a:spLocks/>
          </p:cNvSpPr>
          <p:nvPr/>
        </p:nvSpPr>
        <p:spPr>
          <a:xfrm>
            <a:off x="5855238" y="3521414"/>
            <a:ext cx="437985" cy="1417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19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●"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○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■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○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■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Clr>
                <a:srgbClr val="000000"/>
              </a:buClr>
              <a:buSzPts val="1100"/>
              <a:buFont typeface="Arial"/>
              <a:buNone/>
            </a:pPr>
            <a:r>
              <a:rPr lang="en-US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</a:p>
          <a:p>
            <a:pPr marL="0" indent="0">
              <a:buClr>
                <a:srgbClr val="000000"/>
              </a:buClr>
              <a:buSzPts val="1100"/>
              <a:buFont typeface="Arial"/>
              <a:buNone/>
            </a:pPr>
            <a:r>
              <a:rPr lang="en-US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</a:t>
            </a:r>
          </a:p>
          <a:p>
            <a:pPr marL="0" indent="0">
              <a:buClr>
                <a:srgbClr val="000000"/>
              </a:buClr>
              <a:buSzPts val="1100"/>
              <a:buFont typeface="Arial"/>
              <a:buNone/>
            </a:pPr>
            <a:r>
              <a:rPr lang="en-US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</a:p>
        </p:txBody>
      </p:sp>
      <p:sp>
        <p:nvSpPr>
          <p:cNvPr id="513" name="Google Shape;513;p54"/>
          <p:cNvSpPr txBox="1">
            <a:spLocks noGrp="1"/>
          </p:cNvSpPr>
          <p:nvPr>
            <p:ph type="title"/>
          </p:nvPr>
        </p:nvSpPr>
        <p:spPr>
          <a:xfrm>
            <a:off x="249550" y="62375"/>
            <a:ext cx="8636100" cy="81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sz="2400" b="0">
                <a:solidFill>
                  <a:srgbClr val="7F141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is a color image?</a:t>
            </a:r>
            <a:endParaRPr sz="2400" b="0">
              <a:solidFill>
                <a:srgbClr val="7F141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5C07FFC8-1B77-4F4D-898A-FA0288CC2673}"/>
              </a:ext>
            </a:extLst>
          </p:cNvPr>
          <p:cNvSpPr/>
          <p:nvPr/>
        </p:nvSpPr>
        <p:spPr>
          <a:xfrm>
            <a:off x="6177065" y="4027252"/>
            <a:ext cx="2042808" cy="525294"/>
          </a:xfrm>
          <a:prstGeom prst="parallelogram">
            <a:avLst>
              <a:gd name="adj" fmla="val 99074"/>
            </a:avLst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4" name="Google Shape;514;p54"/>
          <p:cNvSpPr txBox="1">
            <a:spLocks noGrp="1"/>
          </p:cNvSpPr>
          <p:nvPr>
            <p:ph type="body" idx="1"/>
          </p:nvPr>
        </p:nvSpPr>
        <p:spPr>
          <a:xfrm>
            <a:off x="2247900" y="879575"/>
            <a:ext cx="6637750" cy="49667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Each color </a:t>
            </a:r>
            <a:r>
              <a:rPr lang="en-US" sz="1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channel</a:t>
            </a:r>
            <a:r>
              <a:rPr lang="en-US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or band (R,G,B) is 0-255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lang="en-US" sz="18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1893C3-B50C-F945-BFFD-E48BF7C4F5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9941" y="1513342"/>
            <a:ext cx="1759597" cy="3425488"/>
          </a:xfrm>
          <a:prstGeom prst="rect">
            <a:avLst/>
          </a:prstGeom>
        </p:spPr>
      </p:pic>
      <p:sp>
        <p:nvSpPr>
          <p:cNvPr id="9" name="Parallelogram 8">
            <a:extLst>
              <a:ext uri="{FF2B5EF4-FFF2-40B4-BE49-F238E27FC236}">
                <a16:creationId xmlns:a16="http://schemas.microsoft.com/office/drawing/2014/main" id="{F413E98A-02A0-F84B-A508-A54F58790AA1}"/>
              </a:ext>
            </a:extLst>
          </p:cNvPr>
          <p:cNvSpPr/>
          <p:nvPr/>
        </p:nvSpPr>
        <p:spPr>
          <a:xfrm>
            <a:off x="6177065" y="3784061"/>
            <a:ext cx="2042808" cy="525294"/>
          </a:xfrm>
          <a:prstGeom prst="parallelogram">
            <a:avLst>
              <a:gd name="adj" fmla="val 99074"/>
            </a:avLst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arallelogram 2">
            <a:extLst>
              <a:ext uri="{FF2B5EF4-FFF2-40B4-BE49-F238E27FC236}">
                <a16:creationId xmlns:a16="http://schemas.microsoft.com/office/drawing/2014/main" id="{5D802B5D-7366-5C46-AE09-E5E4523F89D5}"/>
              </a:ext>
            </a:extLst>
          </p:cNvPr>
          <p:cNvSpPr/>
          <p:nvPr/>
        </p:nvSpPr>
        <p:spPr>
          <a:xfrm>
            <a:off x="6177065" y="3521414"/>
            <a:ext cx="2042808" cy="525294"/>
          </a:xfrm>
          <a:prstGeom prst="parallelogram">
            <a:avLst>
              <a:gd name="adj" fmla="val 99074"/>
            </a:avLst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BD4CDF-3905-4ABD-9440-DD7F062260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7140" y="1513342"/>
            <a:ext cx="1334647" cy="10142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C28B74-AB18-4FDB-BD9D-7A162F1DD7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3009" y="1513342"/>
            <a:ext cx="1340544" cy="10142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9F9EE8-21DD-4D52-A195-28E322EBA1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4774" y="1495611"/>
            <a:ext cx="1343735" cy="1014252"/>
          </a:xfrm>
          <a:prstGeom prst="rect">
            <a:avLst/>
          </a:prstGeom>
        </p:spPr>
      </p:pic>
      <p:sp>
        <p:nvSpPr>
          <p:cNvPr id="13" name="Google Shape;514;p54">
            <a:extLst>
              <a:ext uri="{FF2B5EF4-FFF2-40B4-BE49-F238E27FC236}">
                <a16:creationId xmlns:a16="http://schemas.microsoft.com/office/drawing/2014/main" id="{CA11A0EB-7886-4486-BF1A-15DDB2EF215B}"/>
              </a:ext>
            </a:extLst>
          </p:cNvPr>
          <p:cNvSpPr txBox="1">
            <a:spLocks/>
          </p:cNvSpPr>
          <p:nvPr/>
        </p:nvSpPr>
        <p:spPr>
          <a:xfrm>
            <a:off x="4833870" y="2538430"/>
            <a:ext cx="3386003" cy="525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19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●"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○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■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○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■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Clr>
                <a:srgbClr val="000000"/>
              </a:buClr>
              <a:buSzPts val="1100"/>
              <a:buFont typeface="Arial"/>
              <a:buNone/>
            </a:pPr>
            <a:r>
              <a:rPr lang="en-US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	        G   	  B</a:t>
            </a:r>
          </a:p>
        </p:txBody>
      </p:sp>
      <p:sp>
        <p:nvSpPr>
          <p:cNvPr id="14" name="Google Shape;514;p54">
            <a:extLst>
              <a:ext uri="{FF2B5EF4-FFF2-40B4-BE49-F238E27FC236}">
                <a16:creationId xmlns:a16="http://schemas.microsoft.com/office/drawing/2014/main" id="{82920B7D-F6F4-4026-A6F9-6BC9DD4D82A6}"/>
              </a:ext>
            </a:extLst>
          </p:cNvPr>
          <p:cNvSpPr txBox="1">
            <a:spLocks/>
          </p:cNvSpPr>
          <p:nvPr/>
        </p:nvSpPr>
        <p:spPr>
          <a:xfrm>
            <a:off x="4236659" y="3061596"/>
            <a:ext cx="1717699" cy="1788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19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●"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○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■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○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■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Clr>
                <a:srgbClr val="000000"/>
              </a:buClr>
              <a:buSzPts val="1100"/>
              <a:buFont typeface="Arial"/>
              <a:buNone/>
            </a:pPr>
            <a:r>
              <a:rPr lang="en-US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</a:t>
            </a:r>
            <a:r>
              <a:rPr lang="en-US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Each pixel, </a:t>
            </a:r>
            <a:br>
              <a:rPr lang="en-US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located at (row, col),</a:t>
            </a:r>
            <a:br>
              <a:rPr lang="en-US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has 3 values.</a:t>
            </a:r>
          </a:p>
          <a:p>
            <a:pPr marL="0" indent="0">
              <a:buClr>
                <a:srgbClr val="000000"/>
              </a:buClr>
              <a:buSzPts val="1100"/>
              <a:buFont typeface="Arial"/>
              <a:buNone/>
            </a:pPr>
            <a:r>
              <a:rPr lang="en-US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Channels are R,G,B planes</a:t>
            </a:r>
            <a:r>
              <a:rPr lang="en-US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</a:t>
            </a:r>
            <a:endParaRPr lang="en-US" sz="18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66605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E0EA001-C9E2-5EF9-ACE0-41827A8ED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Introduce yourself to a partner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EC78F0-8468-68AF-20DF-4A5DDA981C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entury Schoolbook" panose="02040604050505020304" pitchFamily="18" charset="0"/>
              </a:rPr>
              <a:t>Name, hometown, major/year, something not obvious about them</a:t>
            </a:r>
          </a:p>
          <a:p>
            <a:r>
              <a:rPr lang="en-US" dirty="0">
                <a:cs typeface="Century Schoolbook" panose="02040604050505020304" pitchFamily="18" charset="0"/>
              </a:rPr>
              <a:t>You will introduce your partner to the class shortly</a:t>
            </a:r>
          </a:p>
          <a:p>
            <a:endParaRPr lang="en-US" sz="1400" dirty="0">
              <a:effectLst/>
              <a:latin typeface="Century Schoolbook" panose="02040604050505020304" pitchFamily="18" charset="0"/>
              <a:ea typeface="Times New Roman" panose="02020603050405020304" pitchFamily="18" charset="0"/>
              <a:cs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52478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54"/>
          <p:cNvSpPr txBox="1">
            <a:spLocks noGrp="1"/>
          </p:cNvSpPr>
          <p:nvPr>
            <p:ph type="title"/>
          </p:nvPr>
        </p:nvSpPr>
        <p:spPr>
          <a:xfrm>
            <a:off x="249550" y="62375"/>
            <a:ext cx="8636100" cy="81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0">
                <a:solidFill>
                  <a:srgbClr val="7F141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Fun closing thought about color images</a:t>
            </a:r>
            <a:endParaRPr sz="2400" b="0">
              <a:solidFill>
                <a:srgbClr val="7F141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4" name="Google Shape;514;p54"/>
          <p:cNvSpPr txBox="1">
            <a:spLocks noGrp="1"/>
          </p:cNvSpPr>
          <p:nvPr>
            <p:ph type="body" idx="1"/>
          </p:nvPr>
        </p:nvSpPr>
        <p:spPr>
          <a:xfrm>
            <a:off x="2247900" y="879575"/>
            <a:ext cx="6637750" cy="49667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is video? A stack of color images, so _____ dimensions</a:t>
            </a:r>
            <a:endParaRPr sz="18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Google Shape;514;p54">
            <a:extLst>
              <a:ext uri="{FF2B5EF4-FFF2-40B4-BE49-F238E27FC236}">
                <a16:creationId xmlns:a16="http://schemas.microsoft.com/office/drawing/2014/main" id="{6D6836F2-8AE0-4748-8378-551427CDAAFA}"/>
              </a:ext>
            </a:extLst>
          </p:cNvPr>
          <p:cNvSpPr txBox="1">
            <a:spLocks/>
          </p:cNvSpPr>
          <p:nvPr/>
        </p:nvSpPr>
        <p:spPr>
          <a:xfrm>
            <a:off x="5565228" y="1376248"/>
            <a:ext cx="3320422" cy="2483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19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●"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○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■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○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■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Clr>
                <a:srgbClr val="000000"/>
              </a:buClr>
              <a:buSzPts val="1100"/>
              <a:buFont typeface="Arial"/>
              <a:buNone/>
            </a:pPr>
            <a:r>
              <a:rPr lang="en-US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if we treat an intensity image as a 3D plot, where the 3</a:t>
            </a:r>
            <a:r>
              <a:rPr lang="en-US" sz="1800" baseline="30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rd</a:t>
            </a:r>
            <a:r>
              <a:rPr lang="en-US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dimension is the intensity?</a:t>
            </a:r>
          </a:p>
          <a:p>
            <a:pPr marL="0" indent="0">
              <a:buClr>
                <a:srgbClr val="000000"/>
              </a:buClr>
              <a:buSzPts val="1100"/>
              <a:buFont typeface="Arial"/>
              <a:buNone/>
            </a:pPr>
            <a:r>
              <a:rPr lang="en-US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(demo)</a:t>
            </a:r>
          </a:p>
        </p:txBody>
      </p:sp>
    </p:spTree>
    <p:extLst>
      <p:ext uri="{BB962C8B-B14F-4D97-AF65-F5344CB8AC3E}">
        <p14:creationId xmlns:p14="http://schemas.microsoft.com/office/powerpoint/2010/main" val="7854432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5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Lab Intro</a:t>
            </a:r>
            <a:endParaRPr sz="2400" b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4" name="Google Shape;514;p5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80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7709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54"/>
          <p:cNvSpPr txBox="1">
            <a:spLocks noGrp="1"/>
          </p:cNvSpPr>
          <p:nvPr>
            <p:ph type="title"/>
          </p:nvPr>
        </p:nvSpPr>
        <p:spPr>
          <a:xfrm>
            <a:off x="249550" y="62375"/>
            <a:ext cx="8636100" cy="81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>
                <a:solidFill>
                  <a:srgbClr val="7F141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Lab: Introduction to MATLAB and Image Processing Library</a:t>
            </a:r>
            <a:endParaRPr sz="2400" b="0">
              <a:solidFill>
                <a:srgbClr val="7F141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4" name="Google Shape;514;p54"/>
          <p:cNvSpPr txBox="1">
            <a:spLocks noGrp="1"/>
          </p:cNvSpPr>
          <p:nvPr>
            <p:ph type="body" idx="1"/>
          </p:nvPr>
        </p:nvSpPr>
        <p:spPr>
          <a:xfrm>
            <a:off x="2247900" y="879575"/>
            <a:ext cx="6637750" cy="339134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This lab is highly scripted since many are new to this language/libraries.</a:t>
            </a:r>
          </a:p>
        </p:txBody>
      </p:sp>
    </p:spTree>
    <p:extLst>
      <p:ext uri="{BB962C8B-B14F-4D97-AF65-F5344CB8AC3E}">
        <p14:creationId xmlns:p14="http://schemas.microsoft.com/office/powerpoint/2010/main" val="2713509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54"/>
          <p:cNvSpPr txBox="1">
            <a:spLocks noGrp="1"/>
          </p:cNvSpPr>
          <p:nvPr>
            <p:ph type="title"/>
          </p:nvPr>
        </p:nvSpPr>
        <p:spPr>
          <a:xfrm>
            <a:off x="249550" y="62375"/>
            <a:ext cx="8636100" cy="81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>
              <a:solidFill>
                <a:srgbClr val="7F141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4" name="Google Shape;514;p54"/>
          <p:cNvSpPr txBox="1">
            <a:spLocks noGrp="1"/>
          </p:cNvSpPr>
          <p:nvPr>
            <p:ph type="body" idx="1"/>
          </p:nvPr>
        </p:nvSpPr>
        <p:spPr>
          <a:xfrm>
            <a:off x="2247900" y="879575"/>
            <a:ext cx="6637750" cy="339134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8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0822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447607" y="238708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3429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27070" y="303219"/>
            <a:ext cx="2419348" cy="181451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409950"/>
            <a:ext cx="2311400" cy="17335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265" y="3409950"/>
            <a:ext cx="2311400" cy="17335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50540" y="267267"/>
            <a:ext cx="2460438" cy="1845329"/>
          </a:xfrm>
          <a:prstGeom prst="rect">
            <a:avLst/>
          </a:prstGeom>
        </p:spPr>
      </p:pic>
      <p:pic>
        <p:nvPicPr>
          <p:cNvPr id="17" name="put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936066" y="2776537"/>
            <a:ext cx="4207934" cy="2366963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C1BD709-0576-D889-0E1D-9E9EFE810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644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39" y="98185"/>
            <a:ext cx="6457950" cy="969771"/>
          </a:xfrm>
        </p:spPr>
        <p:txBody>
          <a:bodyPr/>
          <a:lstStyle/>
          <a:p>
            <a:r>
              <a:rPr lang="en-US" dirty="0"/>
              <a:t>Professional Life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2311465"/>
            <a:ext cx="1714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WPI ’93 MA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56740" y="2012625"/>
            <a:ext cx="2271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Norton HS: </a:t>
            </a:r>
            <a:br>
              <a:rPr lang="en-US" dirty="0"/>
            </a:br>
            <a:r>
              <a:rPr lang="en-US" dirty="0"/>
              <a:t>MA, APCS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73820" y="2307969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 Rochester ‘05 PhD CS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6499" y="4735237"/>
            <a:ext cx="3446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Rose-</a:t>
            </a:r>
            <a:r>
              <a:rPr lang="en-US" dirty="0" err="1"/>
              <a:t>Hulman</a:t>
            </a:r>
            <a:r>
              <a:rPr lang="en-US" dirty="0"/>
              <a:t> CSSE, ‘05-pres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740701" y="4726282"/>
            <a:ext cx="2733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Fulbright, Zambia ‘11-12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723071" y="4068653"/>
            <a:ext cx="3081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Data Scientist, ‘18-’20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88" y="770054"/>
            <a:ext cx="2316123" cy="154408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823" y="785328"/>
            <a:ext cx="1326874" cy="122729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934" y="770054"/>
            <a:ext cx="2888266" cy="155739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2" y="2831972"/>
            <a:ext cx="2345960" cy="1757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422" y="770054"/>
            <a:ext cx="1374779" cy="1374779"/>
          </a:xfrm>
          <a:prstGeom prst="rect">
            <a:avLst/>
          </a:prstGeom>
        </p:spPr>
      </p:pic>
      <p:pic>
        <p:nvPicPr>
          <p:cNvPr id="23" name="Picture 3" descr="https://lh4.googleusercontent.com/RgS7cu8ZFotuK0gANz6eYQBAW-5PGI4CYBTlmdsl1DNwGOCe4l4ysEicdjUT-YFfRbdkiMr0gOR2IZrtiJTQDEeVTlWdDDI5Lm77gkOlkL10eBnOXROtvucR350-YG2_U31SE7_Jxr3uga5eCH6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789" y="3223479"/>
            <a:ext cx="1063811" cy="1418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ttps://lh4.googleusercontent.com/aZGxU9loJT21USuOPr9zuqafCHFrh7Pe9NCZwT41RA0Sg9c_dzk0axF9feAm1m3nl0uFlE2uaunUIGQQmCJHYgFhl_GY4c_2DsBG3b0Cv-teykx8eh0V-zXvPY4P_qrD1qNrfMtcjBhCDNTgKxRX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851" y="3239618"/>
            <a:ext cx="2023769" cy="140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161" y="3233234"/>
            <a:ext cx="2110427" cy="668461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971" y="3239618"/>
            <a:ext cx="1234573" cy="1234573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2" name="Rectangle 21"/>
          <p:cNvSpPr/>
          <p:nvPr/>
        </p:nvSpPr>
        <p:spPr>
          <a:xfrm>
            <a:off x="7197306" y="2307969"/>
            <a:ext cx="18902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Kodak Research</a:t>
            </a:r>
          </a:p>
        </p:txBody>
      </p:sp>
    </p:spTree>
    <p:extLst>
      <p:ext uri="{BB962C8B-B14F-4D97-AF65-F5344CB8AC3E}">
        <p14:creationId xmlns:p14="http://schemas.microsoft.com/office/powerpoint/2010/main" val="40754232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5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0">
                <a:solidFill>
                  <a:srgbClr val="7F141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is image recognition? (informally)</a:t>
            </a:r>
            <a:endParaRPr sz="2400" b="0">
              <a:solidFill>
                <a:srgbClr val="7F141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65C35D-33F2-8E48-B5B2-979119DB25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6459" y="904974"/>
            <a:ext cx="2602233" cy="4238526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87DC4B-4797-854A-9E52-07657F3D00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20899" y="904974"/>
            <a:ext cx="3581930" cy="2875289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marL="0" indent="0"/>
            <a:r>
              <a:rPr lang="en-US"/>
              <a:t>In the 1960’s, Marvin Minsky assigned a couple of undergrads to spend the summer programming a computer to use a camera to identify objects in a scene. He figured they’d have the problem solved by the end of the summer. Half a century later, we’re still working on it.</a:t>
            </a:r>
          </a:p>
          <a:p>
            <a:pPr marL="0" indent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901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54"/>
          <p:cNvSpPr txBox="1">
            <a:spLocks noGrp="1"/>
          </p:cNvSpPr>
          <p:nvPr>
            <p:ph type="title"/>
          </p:nvPr>
        </p:nvSpPr>
        <p:spPr>
          <a:xfrm>
            <a:off x="249550" y="62375"/>
            <a:ext cx="8636100" cy="81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dirty="0">
                <a:solidFill>
                  <a:srgbClr val="7F141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is image recognition? (formally)</a:t>
            </a:r>
            <a:endParaRPr sz="2400" b="0" dirty="0">
              <a:solidFill>
                <a:srgbClr val="7F141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4" name="Google Shape;514;p54"/>
          <p:cNvSpPr txBox="1">
            <a:spLocks noGrp="1"/>
          </p:cNvSpPr>
          <p:nvPr>
            <p:ph type="body" idx="1"/>
          </p:nvPr>
        </p:nvSpPr>
        <p:spPr>
          <a:xfrm>
            <a:off x="2247900" y="879575"/>
            <a:ext cx="6637750" cy="339134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SzPts val="1100"/>
            </a:pPr>
            <a:r>
              <a:rPr lang="en-US" sz="1600" dirty="0"/>
              <a:t>Image recognition is:</a:t>
            </a:r>
            <a:br>
              <a:rPr lang="en-US" sz="1600" dirty="0"/>
            </a:br>
            <a:r>
              <a:rPr lang="en-US" sz="1600" dirty="0"/>
              <a:t>…figuring out how Google Photos labels your photos</a:t>
            </a:r>
            <a:br>
              <a:rPr lang="en-US" sz="1600" dirty="0"/>
            </a:br>
            <a:r>
              <a:rPr lang="en-US" sz="1600" dirty="0"/>
              <a:t>…detecting family and friends in pics</a:t>
            </a:r>
            <a:br>
              <a:rPr lang="en-US" sz="1600" dirty="0"/>
            </a:br>
            <a:r>
              <a:rPr lang="en-US" sz="1600" dirty="0"/>
              <a:t>…figuring out land cover from satellite imagery</a:t>
            </a:r>
            <a:br>
              <a:rPr lang="en-US" sz="1600" dirty="0"/>
            </a:br>
            <a:r>
              <a:rPr lang="en-US" sz="1600" dirty="0"/>
              <a:t>…an early step in many AI systems</a:t>
            </a:r>
            <a:br>
              <a:rPr lang="en-US" sz="1600" dirty="0"/>
            </a:br>
            <a:endParaRPr lang="en-US" sz="1600" dirty="0"/>
          </a:p>
          <a:p>
            <a:pPr marL="0" lvl="0" indent="0">
              <a:buSzPts val="1100"/>
            </a:pPr>
            <a:r>
              <a:rPr lang="en-US" sz="1600" dirty="0"/>
              <a:t>It is “Making decisions based on images and explicitly constructing the scene descriptions needed to do so” (Shapiro, Computer Vision, p. 15)</a:t>
            </a:r>
          </a:p>
          <a:p>
            <a:pPr marL="0" lvl="0" indent="0">
              <a:buSzPts val="1100"/>
            </a:pPr>
            <a:r>
              <a:rPr lang="en-US" sz="1600" dirty="0"/>
              <a:t>Computer vision, machine vision, image understanding, and image recognition all used interchangeably</a:t>
            </a:r>
          </a:p>
          <a:p>
            <a:pPr marL="0" lvl="0" indent="0">
              <a:buSzPts val="1100"/>
            </a:pPr>
            <a:r>
              <a:rPr lang="en-US" sz="1600" dirty="0"/>
              <a:t>But we won't do 3D reconstruction of scenes.</a:t>
            </a:r>
          </a:p>
          <a:p>
            <a:pPr marL="0" lvl="0" indent="0">
              <a:buSzPts val="1100"/>
            </a:pPr>
            <a:r>
              <a:rPr lang="en-US" sz="1600" dirty="0"/>
              <a:t>Image rec is not image processing (transforming images into images) but we use some of the same fundamentals</a:t>
            </a:r>
          </a:p>
          <a:p>
            <a:pPr marL="0" lvl="0" indent="0">
              <a:buSzPts val="1100"/>
            </a:pPr>
            <a:r>
              <a:rPr lang="en-US" sz="1600" dirty="0"/>
              <a:t>And it's not machine learning, but we use it!</a:t>
            </a:r>
          </a:p>
          <a:p>
            <a:pPr marL="0" lvl="0" indent="0">
              <a:buSzPts val="1100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1684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6010C-BFF6-CA42-9438-F46D8BC1E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Image recognition vs. image processing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32485F-D922-4C4D-B7F6-E5F22F1BEA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Image recognition: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pPr>
              <a:lnSpc>
                <a:spcPct val="90000"/>
              </a:lnSpc>
            </a:pPr>
            <a:r>
              <a:rPr lang="en-US"/>
              <a:t>Knowledge from images</a:t>
            </a:r>
          </a:p>
          <a:p>
            <a:pPr>
              <a:lnSpc>
                <a:spcPct val="90000"/>
              </a:lnSpc>
            </a:pPr>
            <a:r>
              <a:rPr lang="en-US"/>
              <a:t>	What’s in this scene?</a:t>
            </a:r>
          </a:p>
          <a:p>
            <a:pPr marL="533400" lvl="1" indent="0">
              <a:lnSpc>
                <a:spcPct val="90000"/>
              </a:lnSpc>
              <a:buNone/>
            </a:pPr>
            <a:endParaRPr lang="en-US"/>
          </a:p>
          <a:p>
            <a:pPr>
              <a:lnSpc>
                <a:spcPct val="90000"/>
              </a:lnSpc>
            </a:pPr>
            <a:r>
              <a:rPr lang="en-US"/>
              <a:t>It’s a sunset</a:t>
            </a:r>
          </a:p>
          <a:p>
            <a:pPr>
              <a:lnSpc>
                <a:spcPct val="90000"/>
              </a:lnSpc>
            </a:pPr>
            <a:r>
              <a:rPr lang="en-US"/>
              <a:t>It has a boat, people, water, sky, clouds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8F1AE4-9681-474F-AD82-040A212DB7CC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/>
              <a:t>Image processing: 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pPr>
              <a:lnSpc>
                <a:spcPct val="90000"/>
              </a:lnSpc>
            </a:pPr>
            <a:r>
              <a:rPr lang="en-US"/>
              <a:t>Enhancing images</a:t>
            </a:r>
          </a:p>
          <a:p>
            <a:pPr>
              <a:lnSpc>
                <a:spcPct val="90000"/>
              </a:lnSpc>
            </a:pPr>
            <a:r>
              <a:rPr lang="en-US"/>
              <a:t>	Change color space.</a:t>
            </a:r>
          </a:p>
          <a:p>
            <a:pPr>
              <a:lnSpc>
                <a:spcPct val="90000"/>
              </a:lnSpc>
            </a:pPr>
            <a:r>
              <a:rPr lang="en-US"/>
              <a:t>	Sharpen the contrast.</a:t>
            </a:r>
          </a:p>
          <a:p>
            <a:endParaRPr lang="en-US"/>
          </a:p>
          <a:p>
            <a:endParaRPr lang="en-US"/>
          </a:p>
        </p:txBody>
      </p:sp>
      <p:pic>
        <p:nvPicPr>
          <p:cNvPr id="7" name="Picture 8" descr="185069">
            <a:extLst>
              <a:ext uri="{FF2B5EF4-FFF2-40B4-BE49-F238E27FC236}">
                <a16:creationId xmlns:a16="http://schemas.microsoft.com/office/drawing/2014/main" id="{35CD1780-D1E9-BA4B-B8F7-15D0728F1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3751" t="5624" r="3751" b="5624"/>
          <a:stretch>
            <a:fillRect/>
          </a:stretch>
        </p:blipFill>
        <p:spPr bwMode="auto">
          <a:xfrm>
            <a:off x="2403087" y="1519157"/>
            <a:ext cx="1890713" cy="1384300"/>
          </a:xfrm>
          <a:prstGeom prst="rect">
            <a:avLst/>
          </a:prstGeom>
          <a:noFill/>
        </p:spPr>
      </p:pic>
      <p:pic>
        <p:nvPicPr>
          <p:cNvPr id="8" name="Picture 30" descr="sunset_grayHistEq">
            <a:extLst>
              <a:ext uri="{FF2B5EF4-FFF2-40B4-BE49-F238E27FC236}">
                <a16:creationId xmlns:a16="http://schemas.microsoft.com/office/drawing/2014/main" id="{F35DEC78-DC0E-A546-9DBD-93C9FCAFD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41148" y="1519157"/>
            <a:ext cx="1914525" cy="1401763"/>
          </a:xfrm>
          <a:prstGeom prst="rect">
            <a:avLst/>
          </a:prstGeom>
          <a:noFill/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46F9033-49CC-F443-8EF2-EA0015B26716}"/>
              </a:ext>
            </a:extLst>
          </p:cNvPr>
          <p:cNvCxnSpPr/>
          <p:nvPr/>
        </p:nvCxnSpPr>
        <p:spPr>
          <a:xfrm>
            <a:off x="4326673" y="2220038"/>
            <a:ext cx="1514475" cy="0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1434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54"/>
          <p:cNvSpPr txBox="1">
            <a:spLocks noGrp="1"/>
          </p:cNvSpPr>
          <p:nvPr>
            <p:ph type="title"/>
          </p:nvPr>
        </p:nvSpPr>
        <p:spPr>
          <a:xfrm>
            <a:off x="249550" y="62375"/>
            <a:ext cx="8636100" cy="81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>
                <a:solidFill>
                  <a:srgbClr val="7F141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is image recognition good for? Some examples…</a:t>
            </a:r>
            <a:endParaRPr sz="2400" b="0">
              <a:solidFill>
                <a:srgbClr val="7F141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4" name="Google Shape;514;p54"/>
          <p:cNvSpPr txBox="1">
            <a:spLocks noGrp="1"/>
          </p:cNvSpPr>
          <p:nvPr>
            <p:ph type="body" idx="1"/>
          </p:nvPr>
        </p:nvSpPr>
        <p:spPr>
          <a:xfrm>
            <a:off x="2247900" y="879575"/>
            <a:ext cx="6637750" cy="339134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SzPts val="1100"/>
            </a:pPr>
            <a:r>
              <a:rPr lang="en-US"/>
              <a:t>Photo organization and retrieval</a:t>
            </a:r>
          </a:p>
          <a:p>
            <a:pPr marL="0" lvl="0" indent="0">
              <a:buSzPts val="1100"/>
            </a:pPr>
            <a:r>
              <a:rPr lang="en-US"/>
              <a:t>Security (face, iris, fingerprint rec)</a:t>
            </a:r>
          </a:p>
          <a:p>
            <a:pPr marL="0" lvl="0" indent="0">
              <a:buSzPts val="1100"/>
            </a:pPr>
            <a:r>
              <a:rPr lang="en-US"/>
              <a:t>Intelligent image processing</a:t>
            </a:r>
          </a:p>
          <a:p>
            <a:pPr marL="0" lvl="0" indent="0">
              <a:buSzPts val="1100"/>
            </a:pPr>
            <a:r>
              <a:rPr lang="en-US"/>
              <a:t>Robot control</a:t>
            </a:r>
          </a:p>
          <a:p>
            <a:pPr marL="0" lvl="0" indent="0">
              <a:buSzPts val="1100"/>
            </a:pPr>
            <a:r>
              <a:rPr lang="en-US"/>
              <a:t>Video surveillance</a:t>
            </a:r>
          </a:p>
          <a:p>
            <a:pPr marL="0" lvl="0" indent="0">
              <a:buSzPts val="1100"/>
            </a:pPr>
            <a:r>
              <a:rPr lang="en-US"/>
              <a:t>Barcode scanners</a:t>
            </a:r>
          </a:p>
          <a:p>
            <a:pPr marL="0" lvl="0" indent="0">
              <a:buSzPts val="1100"/>
            </a:pPr>
            <a:r>
              <a:rPr lang="en-US"/>
              <a:t>Which pixels are the fruit?</a:t>
            </a:r>
          </a:p>
          <a:p>
            <a:pPr marL="0" lvl="0" indent="0">
              <a:buSzPts val="1100"/>
            </a:pPr>
            <a:r>
              <a:rPr lang="en-US"/>
              <a:t>Can you think of more? </a:t>
            </a:r>
          </a:p>
          <a:p>
            <a:pPr marL="0" lvl="0" indent="0">
              <a:buSzPts val="1100"/>
            </a:pPr>
            <a:endParaRPr lang="en-US"/>
          </a:p>
          <a:p>
            <a:pPr marL="0" lvl="0" indent="0">
              <a:buSzPts val="1100"/>
            </a:pPr>
            <a:r>
              <a:rPr lang="en-US"/>
              <a:t>Keep your ears open for apps in the news and keep me posted; I love to stay current!</a:t>
            </a:r>
          </a:p>
          <a:p>
            <a:pPr marL="0" lvl="0" indent="0">
              <a:buSzPts val="1100"/>
            </a:pPr>
            <a:endParaRPr lang="en-US"/>
          </a:p>
          <a:p>
            <a:pPr marL="0" lvl="0" indent="0">
              <a:buSzPts val="1100"/>
            </a:pPr>
            <a:endParaRPr lang="en-US"/>
          </a:p>
          <a:p>
            <a:pPr marL="0" lvl="0" indent="0">
              <a:buSzPts val="1100"/>
            </a:pPr>
            <a:endParaRPr lang="en-US"/>
          </a:p>
          <a:p>
            <a:pPr marL="0" lvl="0" indent="0">
              <a:buSzPts val="1100"/>
            </a:pPr>
            <a:endParaRPr lang="en-US"/>
          </a:p>
          <a:p>
            <a:pPr marL="0" lvl="0" indent="0">
              <a:buSzPts val="1100"/>
            </a:pPr>
            <a:endParaRPr lang="en-US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8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 descr="A close up of a person&#10;&#10;Description automatically generated">
            <a:extLst>
              <a:ext uri="{FF2B5EF4-FFF2-40B4-BE49-F238E27FC236}">
                <a16:creationId xmlns:a16="http://schemas.microsoft.com/office/drawing/2014/main" id="{CB0922AE-0601-9947-A5D0-DA20A69037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0374" y="993875"/>
            <a:ext cx="2814949" cy="1876632"/>
          </a:xfrm>
          <a:prstGeom prst="rect">
            <a:avLst/>
          </a:prstGeom>
        </p:spPr>
      </p:pic>
      <p:pic>
        <p:nvPicPr>
          <p:cNvPr id="4" name="Picture 5" descr="mixed_fruit2">
            <a:extLst>
              <a:ext uri="{FF2B5EF4-FFF2-40B4-BE49-F238E27FC236}">
                <a16:creationId xmlns:a16="http://schemas.microsoft.com/office/drawing/2014/main" id="{8102FB1D-B887-F346-8A4C-16B5D9E39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265" y="879574"/>
            <a:ext cx="2865335" cy="214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7441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5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Case study: Sunset detector</a:t>
            </a:r>
            <a:endParaRPr sz="2400" b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4" name="Google Shape;514;p5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80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059918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A7D154A9B6B4745A92074A700A40869" ma:contentTypeVersion="20" ma:contentTypeDescription="Create a new document." ma:contentTypeScope="" ma:versionID="4700412846cc2d92d5bfc09b17f2b596">
  <xsd:schema xmlns:xsd="http://www.w3.org/2001/XMLSchema" xmlns:xs="http://www.w3.org/2001/XMLSchema" xmlns:p="http://schemas.microsoft.com/office/2006/metadata/properties" xmlns:ns1="http://schemas.microsoft.com/sharepoint/v3" xmlns:ns2="fcae3b96-bd14-4ee2-8386-a94084e60018" xmlns:ns3="56f87f42-bac6-49e2-b9d5-04744cb514ee" targetNamespace="http://schemas.microsoft.com/office/2006/metadata/properties" ma:root="true" ma:fieldsID="4dc93edef7d94870cad9d9e451de4eb6" ns1:_="" ns2:_="" ns3:_="">
    <xsd:import namespace="http://schemas.microsoft.com/sharepoint/v3"/>
    <xsd:import namespace="fcae3b96-bd14-4ee2-8386-a94084e60018"/>
    <xsd:import namespace="56f87f42-bac6-49e2-b9d5-04744cb514ee"/>
    <xsd:element name="properties">
      <xsd:complexType>
        <xsd:sequence>
          <xsd:element name="documentManagement">
            <xsd:complexType>
              <xsd:all>
                <xsd:element ref="ns1:_ip_UnifiedCompliancePolicyProperties" minOccurs="0"/>
                <xsd:element ref="ns1:_ip_UnifiedCompliancePolicyUIAction" minOccurs="0"/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3:TaxCatchAll" minOccurs="0"/>
                <xsd:element ref="ns2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ae3b96-bd14-4ee2-8386-a94084e6001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d16a427a-858a-487d-80a3-21f23792e06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f87f42-bac6-49e2-b9d5-04744cb514ee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e345d7-e916-42f7-ade4-36d8c15b0911}" ma:internalName="TaxCatchAll" ma:showField="CatchAllData" ma:web="56f87f42-bac6-49e2-b9d5-04744cb514e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ABCE8A4-13FB-4AE8-A445-6488EE555BA7}">
  <ds:schemaRefs>
    <ds:schemaRef ds:uri="56f87f42-bac6-49e2-b9d5-04744cb514ee"/>
    <ds:schemaRef ds:uri="fcae3b96-bd14-4ee2-8386-a94084e6001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3AB22AC2-7B42-47E8-9888-62A4D20EA49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206</TotalTime>
  <Words>945</Words>
  <Application>Microsoft Macintosh PowerPoint</Application>
  <PresentationFormat>On-screen Show (16:9)</PresentationFormat>
  <Paragraphs>162</Paragraphs>
  <Slides>23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Cambria Math</vt:lpstr>
      <vt:lpstr>Century Schoolbook</vt:lpstr>
      <vt:lpstr>Tahoma</vt:lpstr>
      <vt:lpstr>Times New Roman</vt:lpstr>
      <vt:lpstr>Simple Light</vt:lpstr>
      <vt:lpstr>Welcome!</vt:lpstr>
      <vt:lpstr>Introduce yourself to a partner</vt:lpstr>
      <vt:lpstr>PowerPoint Presentation</vt:lpstr>
      <vt:lpstr>Professional Life</vt:lpstr>
      <vt:lpstr>What is image recognition? (informally)</vt:lpstr>
      <vt:lpstr>What is image recognition? (formally)</vt:lpstr>
      <vt:lpstr>Image recognition vs. image processing</vt:lpstr>
      <vt:lpstr>What is image recognition good for? Some examples…</vt:lpstr>
      <vt:lpstr>Case study: Sunset detector</vt:lpstr>
      <vt:lpstr>Sunset detector: A running example of image recognition</vt:lpstr>
      <vt:lpstr>Image Recognition (formally): Pixels to predicates</vt:lpstr>
      <vt:lpstr>Course structure</vt:lpstr>
      <vt:lpstr>What will we do in this course?</vt:lpstr>
      <vt:lpstr>Getting started: see Blackboard!</vt:lpstr>
      <vt:lpstr>Color and Images</vt:lpstr>
      <vt:lpstr>What is a color image?</vt:lpstr>
      <vt:lpstr>Why RGB?</vt:lpstr>
      <vt:lpstr>What is an intensity image? </vt:lpstr>
      <vt:lpstr>What is a color image?</vt:lpstr>
      <vt:lpstr>Fun closing thought about color images</vt:lpstr>
      <vt:lpstr>Lab Intro</vt:lpstr>
      <vt:lpstr>Lab: Introduction to MATLAB and Image Processing Library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Deep Learning and Convolutional Neural Nets Matt Boutell  boutell@rose-hulman.edu</dc:title>
  <cp:lastModifiedBy>Boutell, Matt</cp:lastModifiedBy>
  <cp:revision>3</cp:revision>
  <dcterms:modified xsi:type="dcterms:W3CDTF">2023-01-10T22:02:17Z</dcterms:modified>
</cp:coreProperties>
</file>