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3"/>
  </p:sldMasterIdLst>
  <p:notesMasterIdLst>
    <p:notesMasterId r:id="rId26"/>
  </p:notesMasterIdLst>
  <p:sldIdLst>
    <p:sldId id="256" r:id="rId4"/>
    <p:sldId id="296" r:id="rId5"/>
    <p:sldId id="427" r:id="rId6"/>
    <p:sldId id="430" r:id="rId7"/>
    <p:sldId id="428" r:id="rId8"/>
    <p:sldId id="320" r:id="rId9"/>
    <p:sldId id="431" r:id="rId10"/>
    <p:sldId id="432" r:id="rId11"/>
    <p:sldId id="322" r:id="rId12"/>
    <p:sldId id="316" r:id="rId13"/>
    <p:sldId id="321" r:id="rId14"/>
    <p:sldId id="319" r:id="rId15"/>
    <p:sldId id="317" r:id="rId16"/>
    <p:sldId id="318" r:id="rId17"/>
    <p:sldId id="310" r:id="rId18"/>
    <p:sldId id="312" r:id="rId19"/>
    <p:sldId id="314" r:id="rId20"/>
    <p:sldId id="429" r:id="rId21"/>
    <p:sldId id="315" r:id="rId22"/>
    <p:sldId id="313" r:id="rId23"/>
    <p:sldId id="311" r:id="rId24"/>
    <p:sldId id="401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1416"/>
    <a:srgbClr val="666666"/>
    <a:srgbClr val="FFF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94"/>
  </p:normalViewPr>
  <p:slideViewPr>
    <p:cSldViewPr snapToGrid="0" snapToObjects="1">
      <p:cViewPr varScale="1">
        <p:scale>
          <a:sx n="146" d="100"/>
          <a:sy n="146" d="100"/>
        </p:scale>
        <p:origin x="176" y="4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2e20010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2e20010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Both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49251172-3E48-AE43-A3CF-6CF2CBBFFD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5EFB477-A9FF-9448-A2B2-1E3AA26D36E3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C67A1B90-FAC6-404D-9CE9-97D8D88159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F8B97D9C-AB0F-834C-AFB1-5C35581483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485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2750D4F8-115F-B540-87E2-6FB62CD66D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65FEA83-D4EF-3644-8F8C-C19D75744FC7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1B6C7526-5071-EC40-9C6E-B868F17738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BEBF3535-FCB8-9443-BD3C-F426CAE91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843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4FA53C09-BD60-7B41-9B94-2FFC5213BB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FD8D21D-FD9C-B84A-8ADE-E16458D5BF90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7A78A313-F4F4-054C-9BAF-986FAAF07C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5CC27B44-2A39-184E-A6AB-D6641D3609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944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F33295C6-855E-3943-ABF4-00A4EA35B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735FF2BD-1DA1-9348-A32B-F5BEB2AC73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Camera dog: http://www.everbest.on.ca/ver2/showProduct.php?id=1405</a:t>
            </a:r>
          </a:p>
        </p:txBody>
      </p:sp>
    </p:spTree>
    <p:extLst>
      <p:ext uri="{BB962C8B-B14F-4D97-AF65-F5344CB8AC3E}">
        <p14:creationId xmlns:p14="http://schemas.microsoft.com/office/powerpoint/2010/main" val="4063052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B7BB728B-7881-5544-943C-52769A5263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4A2517-0CA7-FA40-88FA-676D98B07F34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83F01174-539C-ED47-BC00-262E435D1F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E0C7FBCE-97E5-C44A-8E1B-213BCC38F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369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0AE7CFD7-B2D0-E54C-8A25-5E68AB0885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DFCB045-B80E-204A-BAE8-3C440A123BFD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01581F0A-1233-ED41-A538-F53111EB5D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23233749-4C00-2F4E-A224-2C0550B0F4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431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0AE7CFD7-B2D0-E54C-8A25-5E68AB0885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DFCB045-B80E-204A-BAE8-3C440A123BFD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01581F0A-1233-ED41-A538-F53111EB5D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23233749-4C00-2F4E-A224-2C0550B0F4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060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0AE7CFD7-B2D0-E54C-8A25-5E68AB0885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DFCB045-B80E-204A-BAE8-3C440A123BFD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01581F0A-1233-ED41-A538-F53111EB5D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23233749-4C00-2F4E-A224-2C0550B0F4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79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FF1667AB-3DF6-7640-815E-58819603E6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2A7EA47-6C0A-E643-A27B-252C27C82280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68195B1D-E135-BE4D-AAE5-74A4FE598D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DB24BE53-ECB8-BF42-9D36-AD2691A34B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344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CDA3546E-64B6-274E-A932-32A9B33D5C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8C564C-BDA6-EA49-B431-2E89178E0FA3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D10B36DF-9812-D54E-9B02-AA01931E6C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7E0B9AF0-50D6-B44A-89FE-17B80780A2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342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1216FE90-B627-114A-B6F2-54E132BE57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F8AC4C1-1D48-F748-A827-9A4C1EDAC98A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42B2507F-65C1-4F4E-848E-3131DB2D93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2FFC3928-8FC4-3247-A80F-F1088EDA24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224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 hasCustomPrompt="1"/>
          </p:nvPr>
        </p:nvSpPr>
        <p:spPr>
          <a:xfrm>
            <a:off x="2742345" y="1583342"/>
            <a:ext cx="5907186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3000" b="0" i="0" u="none" strike="noStrike" cap="none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 dirty="0"/>
              <a:t>Unit name</a:t>
            </a:r>
            <a:endParaRPr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B3CE7D-C353-2D42-81F4-C509A29F3F5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742344" y="2848186"/>
            <a:ext cx="5907186" cy="9144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66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Image Recognition</a:t>
            </a:r>
          </a:p>
          <a:p>
            <a:pPr lvl="0"/>
            <a:r>
              <a:rPr lang="en-US" dirty="0"/>
              <a:t>Matt Boutell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 hasCustomPrompt="1"/>
          </p:nvPr>
        </p:nvSpPr>
        <p:spPr>
          <a:xfrm>
            <a:off x="153748" y="0"/>
            <a:ext cx="8836503" cy="904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2400" b="0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 hasCustomPrompt="1"/>
          </p:nvPr>
        </p:nvSpPr>
        <p:spPr>
          <a:xfrm>
            <a:off x="2243579" y="904974"/>
            <a:ext cx="6655324" cy="375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r>
              <a:rPr lang="en-US" dirty="0"/>
              <a:t>Text</a:t>
            </a:r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two column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 hasCustomPrompt="1"/>
          </p:nvPr>
        </p:nvSpPr>
        <p:spPr>
          <a:xfrm>
            <a:off x="226243" y="0"/>
            <a:ext cx="8672660" cy="829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2400" b="0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 hasCustomPrompt="1"/>
          </p:nvPr>
        </p:nvSpPr>
        <p:spPr>
          <a:xfrm>
            <a:off x="2243580" y="904974"/>
            <a:ext cx="3219997" cy="375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r>
              <a:rPr lang="en-US" dirty="0"/>
              <a:t>Text</a:t>
            </a:r>
            <a:endParaRPr dirty="0"/>
          </a:p>
        </p:txBody>
      </p:sp>
      <p:sp>
        <p:nvSpPr>
          <p:cNvPr id="5" name="Google Shape;13;p3">
            <a:extLst>
              <a:ext uri="{FF2B5EF4-FFF2-40B4-BE49-F238E27FC236}">
                <a16:creationId xmlns:a16="http://schemas.microsoft.com/office/drawing/2014/main" id="{0E5321B1-B92A-614B-A785-79694DBAECE2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563401" y="903369"/>
            <a:ext cx="3335501" cy="375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r>
              <a:rPr lang="en-US" dirty="0"/>
              <a:t>Text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2688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2720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804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C92ECC50-087A-0F4E-A76E-F57E81BC21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FC1062B9-0257-0746-AED9-099DA569E2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9555D913-959A-BC4A-BD5F-7D9B418991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35A78-064D-BC4A-A5E2-1520A075674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7242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5" r:id="rId4"/>
    <p:sldLayoutId id="214748365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emf"/><Relationship Id="rId4" Type="http://schemas.openxmlformats.org/officeDocument/2006/relationships/image" Target="../media/image60.emf"/><Relationship Id="rId9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emf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5.jpe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ieeexplore.ieee.org/document/140787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/>
          <p:nvPr/>
        </p:nvSpPr>
        <p:spPr>
          <a:xfrm>
            <a:off x="4790650" y="4635175"/>
            <a:ext cx="4353300" cy="508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F84A237-64A1-544C-8D8A-195156F63F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TermProjects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25C979-E9ED-B943-A3C9-D4578466529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Image Recognition</a:t>
            </a:r>
          </a:p>
          <a:p>
            <a:r>
              <a:rPr lang="en-US" dirty="0"/>
              <a:t>Matt Boutell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30299684-E463-A543-8F17-D4B9B598F4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Some projects, 2017-18</a:t>
            </a:r>
            <a:br>
              <a:rPr lang="en-US" dirty="0"/>
            </a:br>
            <a:endParaRPr lang="en-US" dirty="0"/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0BC4D04D-245E-5B48-BA6A-B857FA3766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Traffic Sign Detector</a:t>
            </a:r>
          </a:p>
          <a:p>
            <a:pPr eaLnBrk="1" hangingPunct="1"/>
            <a:r>
              <a:rPr lang="en-US" altLang="en-US" sz="1600" dirty="0"/>
              <a:t>Spectrogram Reader</a:t>
            </a:r>
          </a:p>
          <a:p>
            <a:pPr eaLnBrk="1" hangingPunct="1"/>
            <a:r>
              <a:rPr lang="en-US" altLang="en-US" sz="1600" dirty="0"/>
              <a:t>Handwriting OCR</a:t>
            </a:r>
          </a:p>
          <a:p>
            <a:pPr eaLnBrk="1" hangingPunct="1"/>
            <a:r>
              <a:rPr lang="en-US" altLang="en-US" sz="1600" dirty="0"/>
              <a:t>Image Translation</a:t>
            </a:r>
          </a:p>
          <a:p>
            <a:pPr eaLnBrk="1" hangingPunct="1"/>
            <a:r>
              <a:rPr lang="en-US" altLang="en-US" sz="1600" dirty="0" err="1"/>
              <a:t>BirdDetector</a:t>
            </a:r>
            <a:endParaRPr lang="en-US" altLang="en-US" sz="1600" dirty="0"/>
          </a:p>
          <a:p>
            <a:pPr eaLnBrk="1" hangingPunct="1"/>
            <a:r>
              <a:rPr lang="en-US" altLang="en-US" sz="1600" dirty="0"/>
              <a:t>Puzzle Solver</a:t>
            </a:r>
          </a:p>
          <a:p>
            <a:pPr eaLnBrk="1" hangingPunct="1"/>
            <a:r>
              <a:rPr lang="en-US" altLang="en-US" sz="1600" dirty="0" err="1"/>
              <a:t>reCAPTCHA</a:t>
            </a:r>
            <a:r>
              <a:rPr lang="en-US" altLang="en-US" sz="1600" dirty="0"/>
              <a:t> </a:t>
            </a:r>
            <a:br>
              <a:rPr lang="en-US" altLang="en-US" sz="1600" dirty="0"/>
            </a:br>
            <a:r>
              <a:rPr lang="en-US" altLang="en-US" sz="1600" dirty="0"/>
              <a:t>(</a:t>
            </a:r>
            <a:r>
              <a:rPr lang="en-US" altLang="en-US" sz="1600" b="1" dirty="0"/>
              <a:t>published</a:t>
            </a:r>
            <a:r>
              <a:rPr lang="en-US" altLang="en-US" sz="1600" dirty="0"/>
              <a:t>)</a:t>
            </a:r>
          </a:p>
          <a:p>
            <a:pPr eaLnBrk="1" hangingPunct="1"/>
            <a:r>
              <a:rPr lang="en-US" altLang="en-US" sz="1600" dirty="0" err="1"/>
              <a:t>PhotoMosaic</a:t>
            </a:r>
            <a:endParaRPr lang="en-US" altLang="en-US" sz="1600" dirty="0"/>
          </a:p>
          <a:p>
            <a:pPr eaLnBrk="1" hangingPunct="1"/>
            <a:r>
              <a:rPr lang="en-US" altLang="en-US" sz="1600" dirty="0"/>
              <a:t>(</a:t>
            </a:r>
            <a:r>
              <a:rPr lang="en-US" altLang="en-US" sz="1600" dirty="0" err="1"/>
              <a:t>GoogleBrain</a:t>
            </a:r>
            <a:r>
              <a:rPr lang="en-US" altLang="en-US" sz="1600" dirty="0"/>
              <a:t>)</a:t>
            </a:r>
          </a:p>
          <a:p>
            <a:pPr eaLnBrk="1" hangingPunct="1"/>
            <a:r>
              <a:rPr lang="en-US" altLang="en-US" sz="1600" dirty="0"/>
              <a:t>Brain Tumor</a:t>
            </a:r>
          </a:p>
        </p:txBody>
      </p:sp>
      <p:pic>
        <p:nvPicPr>
          <p:cNvPr id="26627" name="Shape 77">
            <a:extLst>
              <a:ext uri="{FF2B5EF4-FFF2-40B4-BE49-F238E27FC236}">
                <a16:creationId xmlns:a16="http://schemas.microsoft.com/office/drawing/2014/main" id="{133D005B-BCE9-1948-8A09-58B358BA72A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354" y="850107"/>
            <a:ext cx="1353741" cy="136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Shape 119">
            <a:extLst>
              <a:ext uri="{FF2B5EF4-FFF2-40B4-BE49-F238E27FC236}">
                <a16:creationId xmlns:a16="http://schemas.microsoft.com/office/drawing/2014/main" id="{0C13AF25-A993-604F-A0FE-4CF6339F446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035" y="2095501"/>
            <a:ext cx="2235994" cy="133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Shape 67">
            <a:extLst>
              <a:ext uri="{FF2B5EF4-FFF2-40B4-BE49-F238E27FC236}">
                <a16:creationId xmlns:a16="http://schemas.microsoft.com/office/drawing/2014/main" id="{8423A9D8-C497-C549-9EEB-F519545967B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417" y="4171950"/>
            <a:ext cx="997744" cy="99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">
            <a:extLst>
              <a:ext uri="{FF2B5EF4-FFF2-40B4-BE49-F238E27FC236}">
                <a16:creationId xmlns:a16="http://schemas.microsoft.com/office/drawing/2014/main" id="{66A8DA67-576A-DC43-A36F-BD1896098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519" y="3691245"/>
            <a:ext cx="1464469" cy="146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2">
            <a:extLst>
              <a:ext uri="{FF2B5EF4-FFF2-40B4-BE49-F238E27FC236}">
                <a16:creationId xmlns:a16="http://schemas.microsoft.com/office/drawing/2014/main" id="{A10BEA5E-BF23-8849-92B6-905FDC7DB4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023" y="2301479"/>
            <a:ext cx="1337072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Shape 320">
            <a:extLst>
              <a:ext uri="{FF2B5EF4-FFF2-40B4-BE49-F238E27FC236}">
                <a16:creationId xmlns:a16="http://schemas.microsoft.com/office/drawing/2014/main" id="{3ABE031D-30A9-7B4B-8EA5-601372945F4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976" y="4162425"/>
            <a:ext cx="754856" cy="75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Shape 321">
            <a:extLst>
              <a:ext uri="{FF2B5EF4-FFF2-40B4-BE49-F238E27FC236}">
                <a16:creationId xmlns:a16="http://schemas.microsoft.com/office/drawing/2014/main" id="{45AFFCF9-571B-B14A-859B-6AD95F3F59C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142" y="4149329"/>
            <a:ext cx="753665" cy="84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Shape 322">
            <a:extLst>
              <a:ext uri="{FF2B5EF4-FFF2-40B4-BE49-F238E27FC236}">
                <a16:creationId xmlns:a16="http://schemas.microsoft.com/office/drawing/2014/main" id="{98812BA5-3F20-5D4C-BE07-5D160AA1D14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7" t="3712" r="9967" b="9142"/>
          <a:stretch>
            <a:fillRect/>
          </a:stretch>
        </p:blipFill>
        <p:spPr bwMode="auto">
          <a:xfrm>
            <a:off x="5573082" y="4095750"/>
            <a:ext cx="944166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Shape 67">
            <a:extLst>
              <a:ext uri="{FF2B5EF4-FFF2-40B4-BE49-F238E27FC236}">
                <a16:creationId xmlns:a16="http://schemas.microsoft.com/office/drawing/2014/main" id="{4A6E1689-EAC1-2946-B4A5-503E6BBAB2C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733" y="2768204"/>
            <a:ext cx="1972865" cy="49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Shape 107">
            <a:extLst>
              <a:ext uri="{FF2B5EF4-FFF2-40B4-BE49-F238E27FC236}">
                <a16:creationId xmlns:a16="http://schemas.microsoft.com/office/drawing/2014/main" id="{419A25BD-270D-B544-BC51-71616BEB889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44"/>
          <a:stretch>
            <a:fillRect/>
          </a:stretch>
        </p:blipFill>
        <p:spPr bwMode="auto">
          <a:xfrm>
            <a:off x="8119473" y="3494484"/>
            <a:ext cx="825104" cy="67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Shape 155">
            <a:extLst>
              <a:ext uri="{FF2B5EF4-FFF2-40B4-BE49-F238E27FC236}">
                <a16:creationId xmlns:a16="http://schemas.microsoft.com/office/drawing/2014/main" id="{0C979B1E-A07B-524D-9BD6-A7CD5496DDC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598" y="708422"/>
            <a:ext cx="1307306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Shape 157">
            <a:extLst>
              <a:ext uri="{FF2B5EF4-FFF2-40B4-BE49-F238E27FC236}">
                <a16:creationId xmlns:a16="http://schemas.microsoft.com/office/drawing/2014/main" id="{F77061CA-5728-0643-AA89-06FFCC12517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100" y="3353991"/>
            <a:ext cx="715566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Shape 213">
            <a:extLst>
              <a:ext uri="{FF2B5EF4-FFF2-40B4-BE49-F238E27FC236}">
                <a16:creationId xmlns:a16="http://schemas.microsoft.com/office/drawing/2014/main" id="{86BBC441-7CCC-594A-BA79-56EE50FF8BE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611" y="3432573"/>
            <a:ext cx="801290" cy="59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26068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6B22E5BC-6169-AD42-99D1-5A11D7A8A4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Some projects, 2016-17</a:t>
            </a: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0E8DC47D-FB94-C342-92D3-98C1BEE967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43579" y="904974"/>
            <a:ext cx="3109817" cy="3751868"/>
          </a:xfrm>
        </p:spPr>
        <p:txBody>
          <a:bodyPr/>
          <a:lstStyle/>
          <a:p>
            <a:pPr eaLnBrk="1" hangingPunct="1"/>
            <a:r>
              <a:rPr lang="en-US" altLang="en-US" sz="1600" dirty="0"/>
              <a:t>Automobile classification</a:t>
            </a:r>
          </a:p>
          <a:p>
            <a:pPr eaLnBrk="1" hangingPunct="1"/>
            <a:r>
              <a:rPr lang="en-US" altLang="en-US" sz="1600" dirty="0"/>
              <a:t>Handwritten math expression recognizer and solver</a:t>
            </a:r>
          </a:p>
          <a:p>
            <a:pPr eaLnBrk="1" hangingPunct="1"/>
            <a:r>
              <a:rPr lang="en-US" altLang="en-US" sz="1600" dirty="0"/>
              <a:t>LOL Champion Annotator</a:t>
            </a:r>
          </a:p>
          <a:p>
            <a:pPr eaLnBrk="1" hangingPunct="1"/>
            <a:r>
              <a:rPr lang="en-US" altLang="en-US" sz="1600" dirty="0"/>
              <a:t>Emotion detector</a:t>
            </a:r>
          </a:p>
        </p:txBody>
      </p:sp>
      <p:pic>
        <p:nvPicPr>
          <p:cNvPr id="28675" name="Picture 1">
            <a:extLst>
              <a:ext uri="{FF2B5EF4-FFF2-40B4-BE49-F238E27FC236}">
                <a16:creationId xmlns:a16="http://schemas.microsoft.com/office/drawing/2014/main" id="{1B726F00-1797-CB4E-A107-243A82C1F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1121091"/>
            <a:ext cx="28670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2">
            <a:extLst>
              <a:ext uri="{FF2B5EF4-FFF2-40B4-BE49-F238E27FC236}">
                <a16:creationId xmlns:a16="http://schemas.microsoft.com/office/drawing/2014/main" id="{F861AD8D-C453-1442-AA8B-ACAEC7B75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606" y="2294335"/>
            <a:ext cx="2026444" cy="159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Shape 91">
            <a:extLst>
              <a:ext uri="{FF2B5EF4-FFF2-40B4-BE49-F238E27FC236}">
                <a16:creationId xmlns:a16="http://schemas.microsoft.com/office/drawing/2014/main" id="{CD83F7C7-45D4-FF48-9982-F7DDDB57292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7" y="3954066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Shape 92">
            <a:extLst>
              <a:ext uri="{FF2B5EF4-FFF2-40B4-BE49-F238E27FC236}">
                <a16:creationId xmlns:a16="http://schemas.microsoft.com/office/drawing/2014/main" id="{DD9305FF-D186-A341-BB5B-38B7C9F5AE3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754" y="3957637"/>
            <a:ext cx="1121569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4">
            <a:extLst>
              <a:ext uri="{FF2B5EF4-FFF2-40B4-BE49-F238E27FC236}">
                <a16:creationId xmlns:a16="http://schemas.microsoft.com/office/drawing/2014/main" id="{05893918-144F-9346-A23D-7297C2280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2264569"/>
            <a:ext cx="1123950" cy="287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122542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7D72E0B0-CAA2-2E4E-87EC-A7DA37A67B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Some projects, 2015-16</a:t>
            </a:r>
          </a:p>
        </p:txBody>
      </p:sp>
      <p:sp>
        <p:nvSpPr>
          <p:cNvPr id="234499" name="Rectangle 3">
            <a:extLst>
              <a:ext uri="{FF2B5EF4-FFF2-40B4-BE49-F238E27FC236}">
                <a16:creationId xmlns:a16="http://schemas.microsoft.com/office/drawing/2014/main" id="{6C62764D-6FC7-6E4D-A183-DB9D1EE124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43579" y="904974"/>
            <a:ext cx="3399984" cy="3751868"/>
          </a:xfrm>
        </p:spPr>
        <p:txBody>
          <a:bodyPr/>
          <a:lstStyle/>
          <a:p>
            <a:pPr eaLnBrk="1" hangingPunct="1">
              <a:defRPr/>
            </a:pPr>
            <a:r>
              <a:rPr lang="en-US" sz="1600" dirty="0"/>
              <a:t>Predict attribute labels using 100K+ Yelp restaurant photos</a:t>
            </a:r>
          </a:p>
          <a:p>
            <a:pPr eaLnBrk="1" hangingPunct="1">
              <a:defRPr/>
            </a:pPr>
            <a:r>
              <a:rPr lang="en-US" sz="1600" dirty="0"/>
              <a:t>Fastball vs curveball</a:t>
            </a:r>
          </a:p>
          <a:p>
            <a:pPr eaLnBrk="1" hangingPunct="1">
              <a:defRPr/>
            </a:pPr>
            <a:r>
              <a:rPr lang="en-US" sz="1600" dirty="0"/>
              <a:t>Reading road signs</a:t>
            </a:r>
          </a:p>
          <a:p>
            <a:pPr eaLnBrk="1" hangingPunct="1">
              <a:defRPr/>
            </a:pPr>
            <a:r>
              <a:rPr lang="en-US" sz="1600" dirty="0"/>
              <a:t>Captcha Recognition</a:t>
            </a:r>
          </a:p>
          <a:p>
            <a:pPr eaLnBrk="1" hangingPunct="1">
              <a:defRPr/>
            </a:pPr>
            <a:r>
              <a:rPr lang="en-US" sz="1600" dirty="0" err="1"/>
              <a:t>Pokemon</a:t>
            </a:r>
            <a:r>
              <a:rPr lang="en-US" sz="1600" dirty="0"/>
              <a:t> type classifier</a:t>
            </a:r>
          </a:p>
          <a:p>
            <a:pPr eaLnBrk="1" hangingPunct="1">
              <a:defRPr/>
            </a:pPr>
            <a:r>
              <a:rPr lang="en-US" sz="1600" dirty="0"/>
              <a:t>Reading whiteboard Python code</a:t>
            </a:r>
          </a:p>
          <a:p>
            <a:pPr eaLnBrk="1" hangingPunct="1">
              <a:defRPr/>
            </a:pPr>
            <a:r>
              <a:rPr lang="en-US" sz="1600" dirty="0"/>
              <a:t>Subway Cam using HOG features</a:t>
            </a:r>
          </a:p>
        </p:txBody>
      </p:sp>
      <p:pic>
        <p:nvPicPr>
          <p:cNvPr id="30722" name="Picture 1">
            <a:extLst>
              <a:ext uri="{FF2B5EF4-FFF2-40B4-BE49-F238E27FC236}">
                <a16:creationId xmlns:a16="http://schemas.microsoft.com/office/drawing/2014/main" id="{79BE93F0-519B-B645-8F25-1D3FEC72B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179" y="1052512"/>
            <a:ext cx="114538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Shape 56">
            <a:extLst>
              <a:ext uri="{FF2B5EF4-FFF2-40B4-BE49-F238E27FC236}">
                <a16:creationId xmlns:a16="http://schemas.microsoft.com/office/drawing/2014/main" id="{357DB7B3-217E-734B-A66A-D1B1194CE1E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5" y="1052512"/>
            <a:ext cx="1464469" cy="78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3">
            <a:extLst>
              <a:ext uri="{FF2B5EF4-FFF2-40B4-BE49-F238E27FC236}">
                <a16:creationId xmlns:a16="http://schemas.microsoft.com/office/drawing/2014/main" id="{10AB898D-6476-184F-BD59-942B63EA6F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2434827"/>
            <a:ext cx="1498997" cy="87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5">
            <a:extLst>
              <a:ext uri="{FF2B5EF4-FFF2-40B4-BE49-F238E27FC236}">
                <a16:creationId xmlns:a16="http://schemas.microsoft.com/office/drawing/2014/main" id="{B9ADD20F-0837-F541-8F51-15471BBD57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3427181"/>
            <a:ext cx="1019175" cy="174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Shape 129">
            <a:extLst>
              <a:ext uri="{FF2B5EF4-FFF2-40B4-BE49-F238E27FC236}">
                <a16:creationId xmlns:a16="http://schemas.microsoft.com/office/drawing/2014/main" id="{BA3F6E7B-4C39-1943-BAE7-0DFCB94D995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6"/>
          <a:stretch>
            <a:fillRect/>
          </a:stretch>
        </p:blipFill>
        <p:spPr bwMode="auto">
          <a:xfrm>
            <a:off x="7210425" y="3898106"/>
            <a:ext cx="1933575" cy="124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0">
            <a:extLst>
              <a:ext uri="{FF2B5EF4-FFF2-40B4-BE49-F238E27FC236}">
                <a16:creationId xmlns:a16="http://schemas.microsoft.com/office/drawing/2014/main" id="{E759C79D-6626-014E-9104-5C1B4FC358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5" y="1931193"/>
            <a:ext cx="1535906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1">
            <a:extLst>
              <a:ext uri="{FF2B5EF4-FFF2-40B4-BE49-F238E27FC236}">
                <a16:creationId xmlns:a16="http://schemas.microsoft.com/office/drawing/2014/main" id="{C24ACAD1-17D3-DA46-9D07-AE67B89242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5" y="2801540"/>
            <a:ext cx="1471613" cy="100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39651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3CA412E4-CEF0-CB4B-A204-B4BC687292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Some projects</a:t>
            </a:r>
            <a:r>
              <a:rPr lang="en-US"/>
              <a:t>, 2014-15</a:t>
            </a:r>
            <a:endParaRPr lang="en-US" dirty="0"/>
          </a:p>
        </p:txBody>
      </p:sp>
      <p:sp>
        <p:nvSpPr>
          <p:cNvPr id="234499" name="Rectangle 3">
            <a:extLst>
              <a:ext uri="{FF2B5EF4-FFF2-40B4-BE49-F238E27FC236}">
                <a16:creationId xmlns:a16="http://schemas.microsoft.com/office/drawing/2014/main" id="{C52D865F-AF64-D548-92C8-EBC223F642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43579" y="904974"/>
            <a:ext cx="3126443" cy="3751868"/>
          </a:xfrm>
        </p:spPr>
        <p:txBody>
          <a:bodyPr/>
          <a:lstStyle/>
          <a:p>
            <a:pPr eaLnBrk="1" hangingPunct="1">
              <a:defRPr/>
            </a:pPr>
            <a:r>
              <a:rPr lang="en-US" sz="1600" dirty="0"/>
              <a:t>Sheet Music to MIDI</a:t>
            </a:r>
          </a:p>
          <a:p>
            <a:pPr>
              <a:defRPr/>
            </a:pPr>
            <a:r>
              <a:rPr lang="en-US" sz="1600" dirty="0" err="1"/>
              <a:t>RockerHero</a:t>
            </a:r>
            <a:endParaRPr lang="en-US" sz="1600" dirty="0"/>
          </a:p>
          <a:p>
            <a:pPr>
              <a:defRPr/>
            </a:pPr>
            <a:r>
              <a:rPr lang="en-US" sz="1600" dirty="0"/>
              <a:t>Detection and Mapping of Obstacles and Lines (for Robotics club competition)</a:t>
            </a:r>
          </a:p>
          <a:p>
            <a:pPr>
              <a:defRPr/>
            </a:pPr>
            <a:r>
              <a:rPr lang="en-US" sz="1600" dirty="0"/>
              <a:t>All About That Money!</a:t>
            </a:r>
          </a:p>
          <a:p>
            <a:pPr>
              <a:defRPr/>
            </a:pPr>
            <a:r>
              <a:rPr lang="en-US" sz="1600" dirty="0"/>
              <a:t>Word Search </a:t>
            </a:r>
          </a:p>
          <a:p>
            <a:pPr>
              <a:defRPr/>
            </a:pPr>
            <a:r>
              <a:rPr lang="en-US" sz="1600" dirty="0"/>
              <a:t>Sudoku</a:t>
            </a:r>
          </a:p>
          <a:p>
            <a:pPr>
              <a:defRPr/>
            </a:pPr>
            <a:endParaRPr lang="en-US" sz="1600" dirty="0"/>
          </a:p>
          <a:p>
            <a:pPr>
              <a:defRPr/>
            </a:pPr>
            <a:endParaRPr lang="en-US" sz="1600" dirty="0"/>
          </a:p>
        </p:txBody>
      </p:sp>
      <p:pic>
        <p:nvPicPr>
          <p:cNvPr id="32771" name="Picture 1">
            <a:extLst>
              <a:ext uri="{FF2B5EF4-FFF2-40B4-BE49-F238E27FC236}">
                <a16:creationId xmlns:a16="http://schemas.microsoft.com/office/drawing/2014/main" id="{3C75D43C-FC9F-F14F-A1B8-4F8905829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359" y="1204793"/>
            <a:ext cx="2064544" cy="63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2">
            <a:extLst>
              <a:ext uri="{FF2B5EF4-FFF2-40B4-BE49-F238E27FC236}">
                <a16:creationId xmlns:a16="http://schemas.microsoft.com/office/drawing/2014/main" id="{0EEF96A7-7E0A-F743-A4BC-24329B8E1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69" y="2953275"/>
            <a:ext cx="1477566" cy="82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3">
            <a:extLst>
              <a:ext uri="{FF2B5EF4-FFF2-40B4-BE49-F238E27FC236}">
                <a16:creationId xmlns:a16="http://schemas.microsoft.com/office/drawing/2014/main" id="{70787A99-FCB9-004A-B7F9-9C1BC4605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70" y="1974581"/>
            <a:ext cx="2540794" cy="94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5">
            <a:extLst>
              <a:ext uri="{FF2B5EF4-FFF2-40B4-BE49-F238E27FC236}">
                <a16:creationId xmlns:a16="http://schemas.microsoft.com/office/drawing/2014/main" id="{4B9C4D71-5E00-3D44-A0F9-4583B3772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238" y="2931844"/>
            <a:ext cx="1607344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6">
            <a:extLst>
              <a:ext uri="{FF2B5EF4-FFF2-40B4-BE49-F238E27FC236}">
                <a16:creationId xmlns:a16="http://schemas.microsoft.com/office/drawing/2014/main" id="{109292BD-A747-EE4E-8244-E138ECD268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32" y="4307015"/>
            <a:ext cx="10382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image10.png">
            <a:extLst>
              <a:ext uri="{FF2B5EF4-FFF2-40B4-BE49-F238E27FC236}">
                <a16:creationId xmlns:a16="http://schemas.microsoft.com/office/drawing/2014/main" id="{B4F6635B-A975-EF4A-95C6-D3BED84A0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857" y="4307015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Shape 50">
            <a:extLst>
              <a:ext uri="{FF2B5EF4-FFF2-40B4-BE49-F238E27FC236}">
                <a16:creationId xmlns:a16="http://schemas.microsoft.com/office/drawing/2014/main" id="{B2C056DD-C5BD-524C-963A-1CB34BAAD53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69" y="3801000"/>
            <a:ext cx="1477566" cy="13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21177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2EF325CD-C908-6149-A0BE-B485512FCF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Some projects, 2013-14</a:t>
            </a: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0016E41F-B3F8-224A-8687-D72C28163E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Eye Tracking for Cursor Control (</a:t>
            </a:r>
            <a:r>
              <a:rPr lang="en-US" altLang="en-US" sz="1600" b="1" dirty="0"/>
              <a:t>published</a:t>
            </a:r>
            <a:r>
              <a:rPr lang="en-US" altLang="en-US" sz="1600" dirty="0"/>
              <a:t>)</a:t>
            </a:r>
          </a:p>
          <a:p>
            <a:pPr eaLnBrk="1" hangingPunct="1"/>
            <a:r>
              <a:rPr lang="en-US" altLang="en-US" sz="1600" dirty="0"/>
              <a:t>Digits2Latex</a:t>
            </a:r>
          </a:p>
          <a:p>
            <a:pPr eaLnBrk="1" hangingPunct="1"/>
            <a:r>
              <a:rPr lang="en-US" altLang="en-US" sz="1600" dirty="0"/>
              <a:t>FRC Tracker</a:t>
            </a:r>
          </a:p>
          <a:p>
            <a:pPr eaLnBrk="1" hangingPunct="1"/>
            <a:r>
              <a:rPr lang="en-US" altLang="en-US" sz="1600" dirty="0"/>
              <a:t>Emotion Detection</a:t>
            </a:r>
          </a:p>
          <a:p>
            <a:pPr eaLnBrk="1" hangingPunct="1"/>
            <a:r>
              <a:rPr lang="en-US" altLang="en-US" sz="1600" dirty="0" err="1"/>
              <a:t>PictoCrypto</a:t>
            </a:r>
            <a:endParaRPr lang="en-US" altLang="en-US" sz="1600" dirty="0"/>
          </a:p>
          <a:p>
            <a:pPr eaLnBrk="1" hangingPunct="1"/>
            <a:r>
              <a:rPr lang="en-US" altLang="en-US" sz="1600" dirty="0"/>
              <a:t>Playing card recognition</a:t>
            </a:r>
          </a:p>
          <a:p>
            <a:pPr eaLnBrk="1" hangingPunct="1"/>
            <a:r>
              <a:rPr lang="en-US" altLang="en-US" sz="1600" dirty="0"/>
              <a:t>Whiteboard </a:t>
            </a:r>
            <a:r>
              <a:rPr lang="en-US" altLang="en-US" sz="1600" dirty="0" err="1"/>
              <a:t>TicTacToe</a:t>
            </a:r>
            <a:endParaRPr lang="en-US" altLang="en-US" sz="1600" dirty="0"/>
          </a:p>
        </p:txBody>
      </p:sp>
      <p:pic>
        <p:nvPicPr>
          <p:cNvPr id="34819" name="Picture 1">
            <a:extLst>
              <a:ext uri="{FF2B5EF4-FFF2-40B4-BE49-F238E27FC236}">
                <a16:creationId xmlns:a16="http://schemas.microsoft.com/office/drawing/2014/main" id="{984D414F-2329-FC4D-930E-A16ADF3DA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744" y="3016525"/>
            <a:ext cx="165139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3">
            <a:extLst>
              <a:ext uri="{FF2B5EF4-FFF2-40B4-BE49-F238E27FC236}">
                <a16:creationId xmlns:a16="http://schemas.microsoft.com/office/drawing/2014/main" id="{A362AAE9-1B02-1942-8954-7D14F31B15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744" y="1680643"/>
            <a:ext cx="1669256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>
            <a:extLst>
              <a:ext uri="{FF2B5EF4-FFF2-40B4-BE49-F238E27FC236}">
                <a16:creationId xmlns:a16="http://schemas.microsoft.com/office/drawing/2014/main" id="{67AFDD92-AF47-DE46-B12F-3B33E18934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3730900"/>
            <a:ext cx="1023938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4" descr="face1.png">
            <a:extLst>
              <a:ext uri="{FF2B5EF4-FFF2-40B4-BE49-F238E27FC236}">
                <a16:creationId xmlns:a16="http://schemas.microsoft.com/office/drawing/2014/main" id="{DD40452F-7F24-6D4A-9792-599858C21D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1693741"/>
            <a:ext cx="2008584" cy="193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">
            <a:extLst>
              <a:ext uri="{FF2B5EF4-FFF2-40B4-BE49-F238E27FC236}">
                <a16:creationId xmlns:a16="http://schemas.microsoft.com/office/drawing/2014/main" id="{CE44BE68-8065-754D-9047-0419D7BEF9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332" y="3679703"/>
            <a:ext cx="1002506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6" descr="C:\Users\Steven\AppData\Local\Microsoft\Windows\INetCache\Content.Word\perspectiveLines.png">
            <a:extLst>
              <a:ext uri="{FF2B5EF4-FFF2-40B4-BE49-F238E27FC236}">
                <a16:creationId xmlns:a16="http://schemas.microsoft.com/office/drawing/2014/main" id="{4350BE1C-E2D6-3F41-B060-535E70C74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6" t="4456" r="10452" b="10396"/>
          <a:stretch>
            <a:fillRect/>
          </a:stretch>
        </p:blipFill>
        <p:spPr bwMode="auto">
          <a:xfrm>
            <a:off x="7474744" y="3985694"/>
            <a:ext cx="1422797" cy="106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2" descr="preComplimentTryImage">
            <a:extLst>
              <a:ext uri="{FF2B5EF4-FFF2-40B4-BE49-F238E27FC236}">
                <a16:creationId xmlns:a16="http://schemas.microsoft.com/office/drawing/2014/main" id="{C235768A-C39E-0A43-BBB7-EA1383288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09" y="4656842"/>
            <a:ext cx="942975" cy="37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365306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418C5-67CF-A944-BA40-22BE39EDD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100" dirty="0"/>
              <a:t>Some projects, 2012-2013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E882A-F0A3-DF47-83F2-A3D8C621FE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600" dirty="0"/>
              <a:t>Brain Tumors </a:t>
            </a:r>
          </a:p>
          <a:p>
            <a:pPr>
              <a:defRPr/>
            </a:pPr>
            <a:r>
              <a:rPr lang="en-US" sz="1600" dirty="0"/>
              <a:t>Paint by Numbers</a:t>
            </a:r>
          </a:p>
          <a:p>
            <a:pPr>
              <a:defRPr/>
            </a:pPr>
            <a:r>
              <a:rPr lang="en-US" sz="1600" dirty="0"/>
              <a:t>Vision for Chess AI</a:t>
            </a:r>
          </a:p>
          <a:p>
            <a:pPr>
              <a:defRPr/>
            </a:pPr>
            <a:r>
              <a:rPr lang="en-US" sz="1600" dirty="0"/>
              <a:t>Photomosaic (</a:t>
            </a:r>
            <a:r>
              <a:rPr lang="en-US" sz="1600" b="1" dirty="0"/>
              <a:t>published</a:t>
            </a:r>
            <a:r>
              <a:rPr lang="en-US" sz="1600" dirty="0"/>
              <a:t>)</a:t>
            </a:r>
          </a:p>
          <a:p>
            <a:pPr>
              <a:defRPr/>
            </a:pPr>
            <a:endParaRPr lang="en-US" sz="1600" dirty="0"/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AB215E85-9D6B-7148-8290-7C911140E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683" y="2643054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Shape 142">
            <a:extLst>
              <a:ext uri="{FF2B5EF4-FFF2-40B4-BE49-F238E27FC236}">
                <a16:creationId xmlns:a16="http://schemas.microsoft.com/office/drawing/2014/main" id="{D13064C3-A759-9140-B1AD-A090FFB32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8328" y="944311"/>
            <a:ext cx="1565672" cy="142279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/>
          </a:p>
        </p:txBody>
      </p:sp>
      <p:sp>
        <p:nvSpPr>
          <p:cNvPr id="36869" name="Shape 61">
            <a:extLst>
              <a:ext uri="{FF2B5EF4-FFF2-40B4-BE49-F238E27FC236}">
                <a16:creationId xmlns:a16="http://schemas.microsoft.com/office/drawing/2014/main" id="{D22592F8-7668-5440-9652-48FE378E4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567" y="2616860"/>
            <a:ext cx="1169194" cy="778669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/>
          </a:p>
        </p:txBody>
      </p:sp>
      <p:sp>
        <p:nvSpPr>
          <p:cNvPr id="36870" name="Shape 62">
            <a:extLst>
              <a:ext uri="{FF2B5EF4-FFF2-40B4-BE49-F238E27FC236}">
                <a16:creationId xmlns:a16="http://schemas.microsoft.com/office/drawing/2014/main" id="{D388E747-53ED-7C45-A08F-218ADDED7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3996" y="3474111"/>
            <a:ext cx="1172765" cy="792956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/>
          </a:p>
        </p:txBody>
      </p:sp>
      <p:sp>
        <p:nvSpPr>
          <p:cNvPr id="36871" name="Shape 66">
            <a:extLst>
              <a:ext uri="{FF2B5EF4-FFF2-40B4-BE49-F238E27FC236}">
                <a16:creationId xmlns:a16="http://schemas.microsoft.com/office/drawing/2014/main" id="{3341A8A1-76BC-EA44-8A4B-7DD5F895B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567" y="4376604"/>
            <a:ext cx="1170385" cy="788194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/>
          </a:p>
        </p:txBody>
      </p:sp>
      <p:pic>
        <p:nvPicPr>
          <p:cNvPr id="36872" name="Picture 2" descr="C:\Users\kraevam\Dropbox\Shared\Mosaic\results\40_30_63527595343_720.jpg">
            <a:extLst>
              <a:ext uri="{FF2B5EF4-FFF2-40B4-BE49-F238E27FC236}">
                <a16:creationId xmlns:a16="http://schemas.microsoft.com/office/drawing/2014/main" id="{2FC28DFD-0BEE-724E-9450-416E24A8F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2657670"/>
            <a:ext cx="33147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4">
            <a:extLst>
              <a:ext uri="{FF2B5EF4-FFF2-40B4-BE49-F238E27FC236}">
                <a16:creationId xmlns:a16="http://schemas.microsoft.com/office/drawing/2014/main" id="{FEDE8147-C514-C740-87B1-48C5A1A42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967" y="3870588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953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0E0FF-974F-C844-B8BA-F3BD297A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100" dirty="0"/>
              <a:t>Projects, 2010-11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47328-A7BC-9244-9798-6FB762477F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600" dirty="0" err="1"/>
              <a:t>Bejewelled</a:t>
            </a:r>
            <a:r>
              <a:rPr lang="en-US" sz="1600" dirty="0"/>
              <a:t> AI</a:t>
            </a:r>
          </a:p>
          <a:p>
            <a:pPr>
              <a:defRPr/>
            </a:pPr>
            <a:r>
              <a:rPr lang="en-US" sz="1600" dirty="0"/>
              <a:t>Gesture-controlled mouse (very cool!)</a:t>
            </a:r>
          </a:p>
          <a:p>
            <a:pPr>
              <a:defRPr/>
            </a:pPr>
            <a:r>
              <a:rPr lang="en-US" sz="1600" dirty="0"/>
              <a:t>Smart Board figure detector</a:t>
            </a:r>
          </a:p>
          <a:p>
            <a:pPr>
              <a:defRPr/>
            </a:pPr>
            <a:r>
              <a:rPr lang="en-US" sz="1600" dirty="0"/>
              <a:t>Visual </a:t>
            </a:r>
            <a:r>
              <a:rPr lang="en-US" sz="1600" dirty="0" err="1"/>
              <a:t>servoing</a:t>
            </a:r>
            <a:r>
              <a:rPr lang="en-US" sz="1600" dirty="0"/>
              <a:t> for </a:t>
            </a:r>
            <a:r>
              <a:rPr lang="en-US" sz="1600" dirty="0" err="1"/>
              <a:t>Rovio</a:t>
            </a:r>
            <a:r>
              <a:rPr lang="en-US" sz="1600" dirty="0"/>
              <a:t> robot (senior project)</a:t>
            </a:r>
          </a:p>
        </p:txBody>
      </p:sp>
    </p:spTree>
    <p:extLst>
      <p:ext uri="{BB962C8B-B14F-4D97-AF65-F5344CB8AC3E}">
        <p14:creationId xmlns:p14="http://schemas.microsoft.com/office/powerpoint/2010/main" val="3368190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DDA8FB-CECD-0F4F-BDA7-9D955EE66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/>
              <a:t>Past projects</a:t>
            </a:r>
            <a:r>
              <a:rPr lang="en-US" sz="2400" dirty="0"/>
              <a:t>, 2009-10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3CA53-8D95-8648-955D-5EFD775F1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3579" y="904974"/>
            <a:ext cx="2979693" cy="3751868"/>
          </a:xfrm>
        </p:spPr>
        <p:txBody>
          <a:bodyPr/>
          <a:lstStyle/>
          <a:p>
            <a:pPr>
              <a:defRPr/>
            </a:pPr>
            <a:r>
              <a:rPr lang="en-US" sz="1600" dirty="0"/>
              <a:t>Road-sign detection</a:t>
            </a:r>
          </a:p>
          <a:p>
            <a:pPr>
              <a:defRPr/>
            </a:pPr>
            <a:r>
              <a:rPr lang="en-US" sz="1600" dirty="0"/>
              <a:t>License-plate detection</a:t>
            </a:r>
          </a:p>
          <a:p>
            <a:pPr>
              <a:defRPr/>
            </a:pPr>
            <a:r>
              <a:rPr lang="en-US" sz="1600" dirty="0"/>
              <a:t>Recognizing Constellations</a:t>
            </a:r>
          </a:p>
          <a:p>
            <a:pPr>
              <a:defRPr/>
            </a:pPr>
            <a:r>
              <a:rPr lang="en-US" sz="1600" dirty="0"/>
              <a:t>IGVC Obstacle and Line Detection</a:t>
            </a:r>
          </a:p>
          <a:p>
            <a:pPr>
              <a:defRPr/>
            </a:pPr>
            <a:r>
              <a:rPr lang="en-US" sz="1600" dirty="0"/>
              <a:t>Connect the Dots</a:t>
            </a:r>
          </a:p>
          <a:p>
            <a:pPr>
              <a:defRPr/>
            </a:pPr>
            <a:r>
              <a:rPr lang="en-US" sz="1600" dirty="0"/>
              <a:t>Geographic Feature Extraction from Satellite Images </a:t>
            </a:r>
          </a:p>
        </p:txBody>
      </p:sp>
      <p:pic>
        <p:nvPicPr>
          <p:cNvPr id="38915" name="Picture 9" descr="S32.jpg">
            <a:extLst>
              <a:ext uri="{FF2B5EF4-FFF2-40B4-BE49-F238E27FC236}">
                <a16:creationId xmlns:a16="http://schemas.microsoft.com/office/drawing/2014/main" id="{40CBEE83-92D8-B34A-97BF-711F1C80D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260" y="1400175"/>
            <a:ext cx="142279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11" descr="C:\Users\zyndagj\Documents\09-10\Winter09\Image Recognition\Constellation\code\images\demo_results\big_little_dipper_highlighted.png">
            <a:extLst>
              <a:ext uri="{FF2B5EF4-FFF2-40B4-BE49-F238E27FC236}">
                <a16:creationId xmlns:a16="http://schemas.microsoft.com/office/drawing/2014/main" id="{5FD3D5A0-29B0-5C47-A41A-A65CBF2B5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1189435"/>
            <a:ext cx="1951434" cy="127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>
            <a:extLst>
              <a:ext uri="{FF2B5EF4-FFF2-40B4-BE49-F238E27FC236}">
                <a16:creationId xmlns:a16="http://schemas.microsoft.com/office/drawing/2014/main" id="{A3778276-319C-2F4D-9FEF-689BA7452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6" t="6731" r="10219" b="10475"/>
          <a:stretch>
            <a:fillRect/>
          </a:stretch>
        </p:blipFill>
        <p:spPr bwMode="auto">
          <a:xfrm>
            <a:off x="5790009" y="2576513"/>
            <a:ext cx="2112169" cy="154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Rectangle 1">
            <a:extLst>
              <a:ext uri="{FF2B5EF4-FFF2-40B4-BE49-F238E27FC236}">
                <a16:creationId xmlns:a16="http://schemas.microsoft.com/office/drawing/2014/main" id="{8A023E78-0863-2249-BB39-3FA3CC1AD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8767" y="2433637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/>
          </a:p>
        </p:txBody>
      </p:sp>
      <p:pic>
        <p:nvPicPr>
          <p:cNvPr id="38919" name="Picture 15" descr="ghost.jpg">
            <a:extLst>
              <a:ext uri="{FF2B5EF4-FFF2-40B4-BE49-F238E27FC236}">
                <a16:creationId xmlns:a16="http://schemas.microsoft.com/office/drawing/2014/main" id="{B511F513-4E50-5740-8BEB-96917A995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807" y="2557462"/>
            <a:ext cx="1193006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16" descr="1.bmp">
            <a:extLst>
              <a:ext uri="{FF2B5EF4-FFF2-40B4-BE49-F238E27FC236}">
                <a16:creationId xmlns:a16="http://schemas.microsoft.com/office/drawing/2014/main" id="{51CF321F-7276-E846-8ADC-B7FA3E3DF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309" y="4252912"/>
            <a:ext cx="1591866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17" descr="1r.bmp">
            <a:extLst>
              <a:ext uri="{FF2B5EF4-FFF2-40B4-BE49-F238E27FC236}">
                <a16:creationId xmlns:a16="http://schemas.microsoft.com/office/drawing/2014/main" id="{4E4372F8-EC7C-5342-9272-D96C938D6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4252912"/>
            <a:ext cx="1590675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0" descr="C:\Documents and Settings\wehmeibb\My Documents\Current Classes\CSSE463 Image Rec\Term Project\MatLab\results\3.1.png">
            <a:extLst>
              <a:ext uri="{FF2B5EF4-FFF2-40B4-BE49-F238E27FC236}">
                <a16:creationId xmlns:a16="http://schemas.microsoft.com/office/drawing/2014/main" id="{7DA99C95-AB72-BB48-B758-F55F896AB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328" y="1284685"/>
            <a:ext cx="1257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037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2EC8D1-3A06-FC49-B6C8-D4DA0EB9C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Past projects, 2008-09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6EA4D-18EC-114A-96E9-DE4277CDA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3579" y="904974"/>
            <a:ext cx="2326064" cy="3751868"/>
          </a:xfrm>
        </p:spPr>
        <p:txBody>
          <a:bodyPr/>
          <a:lstStyle/>
          <a:p>
            <a:pPr>
              <a:defRPr/>
            </a:pPr>
            <a:r>
              <a:rPr lang="en-US" sz="1600" dirty="0"/>
              <a:t>Tennis-ball tracker in video (in </a:t>
            </a:r>
            <a:r>
              <a:rPr lang="en-US" sz="1600" dirty="0" err="1"/>
              <a:t>OpenCV</a:t>
            </a:r>
            <a:r>
              <a:rPr lang="en-US" sz="1600" dirty="0"/>
              <a:t>, not MATLAB)</a:t>
            </a:r>
          </a:p>
          <a:p>
            <a:pPr>
              <a:defRPr/>
            </a:pPr>
            <a:r>
              <a:rPr lang="en-US" sz="1600" dirty="0"/>
              <a:t>Projectile Hole Recognition</a:t>
            </a:r>
          </a:p>
          <a:p>
            <a:pPr lvl="1">
              <a:defRPr/>
            </a:pPr>
            <a:r>
              <a:rPr lang="en-US" dirty="0"/>
              <a:t>For senior project</a:t>
            </a:r>
          </a:p>
          <a:p>
            <a:pPr>
              <a:defRPr/>
            </a:pPr>
            <a:r>
              <a:rPr lang="en-US" sz="1600" dirty="0"/>
              <a:t>High-capacity color barcodes</a:t>
            </a:r>
          </a:p>
          <a:p>
            <a:pPr>
              <a:defRPr/>
            </a:pPr>
            <a:r>
              <a:rPr lang="en-US" sz="1600" dirty="0"/>
              <a:t>Road location from frontal view</a:t>
            </a:r>
          </a:p>
          <a:p>
            <a:pPr>
              <a:defRPr/>
            </a:pPr>
            <a:r>
              <a:rPr lang="en-US" sz="1600" dirty="0"/>
              <a:t>Towards automatic generation of </a:t>
            </a:r>
            <a:r>
              <a:rPr lang="en-US" sz="1600" i="1" dirty="0" err="1"/>
              <a:t>Mii</a:t>
            </a:r>
            <a:r>
              <a:rPr lang="en-US" sz="1600" dirty="0" err="1"/>
              <a:t>s</a:t>
            </a:r>
            <a:r>
              <a:rPr lang="en-US" sz="1600" dirty="0"/>
              <a:t> from photos</a:t>
            </a:r>
          </a:p>
        </p:txBody>
      </p:sp>
      <p:pic>
        <p:nvPicPr>
          <p:cNvPr id="39939" name="Picture 3">
            <a:extLst>
              <a:ext uri="{FF2B5EF4-FFF2-40B4-BE49-F238E27FC236}">
                <a16:creationId xmlns:a16="http://schemas.microsoft.com/office/drawing/2014/main" id="{C1E5D954-AEB4-1640-8427-D25DFBD70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152" y="2308928"/>
            <a:ext cx="2278358" cy="147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9940" name="Content Placeholder 13" descr="Standard(9).jpg">
            <a:extLst>
              <a:ext uri="{FF2B5EF4-FFF2-40B4-BE49-F238E27FC236}">
                <a16:creationId xmlns:a16="http://schemas.microsoft.com/office/drawing/2014/main" id="{E545C4F8-0D5D-A748-855E-AA7DF82B6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354" y="924586"/>
            <a:ext cx="1382706" cy="1384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3" descr="D:\school\imagerec\finalproject\BarCode.wmf">
            <a:extLst>
              <a:ext uri="{FF2B5EF4-FFF2-40B4-BE49-F238E27FC236}">
                <a16:creationId xmlns:a16="http://schemas.microsoft.com/office/drawing/2014/main" id="{D418562A-ACBC-F545-BD4C-21E4A6308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800" y="904974"/>
            <a:ext cx="1412125" cy="141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2">
            <a:extLst>
              <a:ext uri="{FF2B5EF4-FFF2-40B4-BE49-F238E27FC236}">
                <a16:creationId xmlns:a16="http://schemas.microsoft.com/office/drawing/2014/main" id="{4A471441-8610-AA4B-87B1-E520A95DE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9" t="8044" r="23158" b="22845"/>
          <a:stretch>
            <a:fillRect/>
          </a:stretch>
        </p:blipFill>
        <p:spPr bwMode="auto">
          <a:xfrm>
            <a:off x="4572000" y="967082"/>
            <a:ext cx="1725930" cy="134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2">
            <a:extLst>
              <a:ext uri="{FF2B5EF4-FFF2-40B4-BE49-F238E27FC236}">
                <a16:creationId xmlns:a16="http://schemas.microsoft.com/office/drawing/2014/main" id="{F805F96A-B39B-F140-80BA-540DECD7A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867" y="2317100"/>
            <a:ext cx="1124470" cy="146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3">
            <a:extLst>
              <a:ext uri="{FF2B5EF4-FFF2-40B4-BE49-F238E27FC236}">
                <a16:creationId xmlns:a16="http://schemas.microsoft.com/office/drawing/2014/main" id="{F92E3CAB-6842-204D-9E2B-20325FE18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915" y="2317100"/>
            <a:ext cx="1124470" cy="146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45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E70560-79C9-8A49-A521-4D88C1758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Past projects, 2007-08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BF98E-75E7-8D49-B43D-C794D9952F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600" dirty="0"/>
              <a:t>Handwritten digit recognition for Tablet PC</a:t>
            </a:r>
          </a:p>
          <a:p>
            <a:pPr>
              <a:defRPr/>
            </a:pPr>
            <a:r>
              <a:rPr lang="en-US" sz="1600" dirty="0" err="1"/>
              <a:t>ID’ing</a:t>
            </a:r>
            <a:r>
              <a:rPr lang="en-US" sz="1600" dirty="0"/>
              <a:t> the goal and ball in </a:t>
            </a:r>
            <a:r>
              <a:rPr lang="en-US" sz="1600" dirty="0" err="1"/>
              <a:t>RoboCup</a:t>
            </a:r>
            <a:endParaRPr lang="en-US" sz="1600" dirty="0"/>
          </a:p>
          <a:p>
            <a:pPr>
              <a:defRPr/>
            </a:pPr>
            <a:r>
              <a:rPr lang="en-US" sz="1600" dirty="0"/>
              <a:t>Playing Card ID system</a:t>
            </a:r>
          </a:p>
          <a:p>
            <a:pPr>
              <a:defRPr/>
            </a:pPr>
            <a:r>
              <a:rPr lang="en-US" sz="1600" dirty="0"/>
              <a:t>Salamander recognition (for biologists)</a:t>
            </a:r>
          </a:p>
          <a:p>
            <a:pPr>
              <a:defRPr/>
            </a:pPr>
            <a:r>
              <a:rPr lang="en-US" sz="1600" dirty="0"/>
              <a:t>Talk show recognition from video stills (</a:t>
            </a:r>
            <a:r>
              <a:rPr lang="en-US" sz="1600" b="1" dirty="0"/>
              <a:t>presented at ASEE conference</a:t>
            </a:r>
            <a:r>
              <a:rPr lang="en-US" sz="1600" dirty="0"/>
              <a:t>)</a:t>
            </a:r>
          </a:p>
          <a:p>
            <a:pPr>
              <a:defRPr/>
            </a:pPr>
            <a:r>
              <a:rPr lang="en-US" sz="1600" dirty="0"/>
              <a:t>NEAT Face Detection</a:t>
            </a:r>
          </a:p>
          <a:p>
            <a:pPr>
              <a:defRPr/>
            </a:pPr>
            <a:r>
              <a:rPr lang="en-US" sz="1600" dirty="0"/>
              <a:t>Towards Object Recognition, using </a:t>
            </a:r>
            <a:r>
              <a:rPr lang="en-US" sz="1600" dirty="0" err="1"/>
              <a:t>OpenCV</a:t>
            </a:r>
            <a:r>
              <a:rPr lang="en-US" sz="1600" dirty="0"/>
              <a:t> and real-time videos</a:t>
            </a:r>
          </a:p>
          <a:p>
            <a:pPr>
              <a:defRPr/>
            </a:pPr>
            <a:r>
              <a:rPr lang="en-US" sz="1600" dirty="0"/>
              <a:t>Painting genre classifier</a:t>
            </a:r>
          </a:p>
        </p:txBody>
      </p:sp>
    </p:spTree>
    <p:extLst>
      <p:ext uri="{BB962C8B-B14F-4D97-AF65-F5344CB8AC3E}">
        <p14:creationId xmlns:p14="http://schemas.microsoft.com/office/powerpoint/2010/main" val="422048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9CA4B9-E2BE-9E4B-862D-4E78DFD17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Recognition has a wide variety of cool apps</a:t>
            </a:r>
          </a:p>
        </p:txBody>
      </p:sp>
      <p:sp>
        <p:nvSpPr>
          <p:cNvPr id="629763" name="Rectangle 3">
            <a:extLst>
              <a:ext uri="{FF2B5EF4-FFF2-40B4-BE49-F238E27FC236}">
                <a16:creationId xmlns:a16="http://schemas.microsoft.com/office/drawing/2014/main" id="{AEB5BBCD-C334-B940-B2AA-1B8EB9B229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53739" y="904974"/>
            <a:ext cx="3160786" cy="375186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1600" dirty="0"/>
              <a:t>Robotic control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/>
              <a:t>Quality control of manufactured parts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/>
              <a:t>Medical imaging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dirty="0"/>
              <a:t>  Images from Dr. Walter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/>
              <a:t>Biometrics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/>
              <a:t>Photograph analysis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/>
              <a:t>Surveillance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/>
              <a:t>Face detection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/>
              <a:t>Color matching by cell-phone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062765C-C1E5-FD4D-A68D-F92117C678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686300"/>
            <a:ext cx="1600200" cy="342900"/>
          </a:xfrm>
          <a:prstGeom prst="rect">
            <a:avLst/>
          </a:prstGeom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fld id="{D6E09230-918F-B040-AE46-9C4BE4517189}" type="slidenum">
              <a:rPr lang="en-US" altLang="en-US" sz="750"/>
              <a:pPr algn="l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</a:t>
            </a:fld>
            <a:endParaRPr lang="en-US" altLang="en-US" sz="750"/>
          </a:p>
        </p:txBody>
      </p:sp>
      <p:pic>
        <p:nvPicPr>
          <p:cNvPr id="17412" name="Picture 7">
            <a:extLst>
              <a:ext uri="{FF2B5EF4-FFF2-40B4-BE49-F238E27FC236}">
                <a16:creationId xmlns:a16="http://schemas.microsoft.com/office/drawing/2014/main" id="{65604D27-62E0-1642-BCC6-D6BF3E7BD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530" y="3724275"/>
            <a:ext cx="14287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Content Placeholder 4" descr="0007.JPG">
            <a:extLst>
              <a:ext uri="{FF2B5EF4-FFF2-40B4-BE49-F238E27FC236}">
                <a16:creationId xmlns:a16="http://schemas.microsoft.com/office/drawing/2014/main" id="{42DAAA22-2193-124F-98EF-F814C1F55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230" y="917518"/>
            <a:ext cx="2209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face_detection_1">
            <a:extLst>
              <a:ext uri="{FF2B5EF4-FFF2-40B4-BE49-F238E27FC236}">
                <a16:creationId xmlns:a16="http://schemas.microsoft.com/office/drawing/2014/main" id="{D904BA54-CBE1-4C4E-9D4E-2CDE84111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096" y="3721894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2" descr="eye2">
            <a:extLst>
              <a:ext uri="{FF2B5EF4-FFF2-40B4-BE49-F238E27FC236}">
                <a16:creationId xmlns:a16="http://schemas.microsoft.com/office/drawing/2014/main" id="{D4EBEFA5-800B-DA47-9F9A-40D63DFE0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905" y="4200525"/>
            <a:ext cx="1464469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3" descr="finger3">
            <a:extLst>
              <a:ext uri="{FF2B5EF4-FFF2-40B4-BE49-F238E27FC236}">
                <a16:creationId xmlns:a16="http://schemas.microsoft.com/office/drawing/2014/main" id="{86BEBA41-2219-6F41-B3D1-560D7A44B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080" y="4194572"/>
            <a:ext cx="1171575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5" descr="314679641_0dc4822f76">
            <a:extLst>
              <a:ext uri="{FF2B5EF4-FFF2-40B4-BE49-F238E27FC236}">
                <a16:creationId xmlns:a16="http://schemas.microsoft.com/office/drawing/2014/main" id="{650AEBFF-3662-EB4A-AFC8-D227617FD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680" y="860368"/>
            <a:ext cx="1785938" cy="133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6" descr="4Possibilities_s_mod03_label">
            <a:extLst>
              <a:ext uri="{FF2B5EF4-FFF2-40B4-BE49-F238E27FC236}">
                <a16:creationId xmlns:a16="http://schemas.microsoft.com/office/drawing/2014/main" id="{E21D13E7-36D8-F340-8830-51A1365B7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367" y="2228850"/>
            <a:ext cx="14906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7" descr="proj2">
            <a:extLst>
              <a:ext uri="{FF2B5EF4-FFF2-40B4-BE49-F238E27FC236}">
                <a16:creationId xmlns:a16="http://schemas.microsoft.com/office/drawing/2014/main" id="{134BED52-9ADF-894A-A030-0793EB451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705" y="2228850"/>
            <a:ext cx="2085975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Google Shape;92;p12">
            <a:extLst>
              <a:ext uri="{FF2B5EF4-FFF2-40B4-BE49-F238E27FC236}">
                <a16:creationId xmlns:a16="http://schemas.microsoft.com/office/drawing/2014/main" id="{A7F19DF7-BEA4-934C-BB31-60E66DCD88AC}"/>
              </a:ext>
            </a:extLst>
          </p:cNvPr>
          <p:cNvSpPr txBox="1">
            <a:spLocks/>
          </p:cNvSpPr>
          <p:nvPr/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2400" dirty="0">
              <a:solidFill>
                <a:srgbClr val="7F14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01729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D14410-9A22-5B47-97EB-3234A7409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Past projects, 2006-07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E756A-BD79-6549-AF44-EC8E15A91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3579" y="904974"/>
            <a:ext cx="2450898" cy="3751868"/>
          </a:xfrm>
        </p:spPr>
        <p:txBody>
          <a:bodyPr/>
          <a:lstStyle/>
          <a:p>
            <a:pPr>
              <a:defRPr/>
            </a:pPr>
            <a:r>
              <a:rPr lang="en-US" sz="1600" dirty="0"/>
              <a:t>Spot the differences</a:t>
            </a:r>
          </a:p>
          <a:p>
            <a:pPr>
              <a:defRPr/>
            </a:pPr>
            <a:r>
              <a:rPr lang="en-US" sz="1600" dirty="0"/>
              <a:t>Connect the dots (digit recognition)</a:t>
            </a:r>
          </a:p>
          <a:p>
            <a:pPr>
              <a:defRPr/>
            </a:pPr>
            <a:r>
              <a:rPr lang="en-US" sz="1600" dirty="0"/>
              <a:t>Counting cells in fly retinas</a:t>
            </a:r>
          </a:p>
          <a:p>
            <a:pPr>
              <a:defRPr/>
            </a:pPr>
            <a:r>
              <a:rPr lang="en-US" sz="1600" dirty="0"/>
              <a:t>Gesture recognition</a:t>
            </a:r>
          </a:p>
          <a:p>
            <a:pPr>
              <a:defRPr/>
            </a:pPr>
            <a:r>
              <a:rPr lang="en-US" sz="1600" dirty="0"/>
              <a:t>Conformal coating misapplication detection</a:t>
            </a:r>
          </a:p>
          <a:p>
            <a:pPr>
              <a:defRPr/>
            </a:pPr>
            <a:r>
              <a:rPr lang="en-US" sz="1600" dirty="0"/>
              <a:t>Automated image </a:t>
            </a:r>
            <a:br>
              <a:rPr lang="en-US" sz="1600" dirty="0"/>
            </a:br>
            <a:r>
              <a:rPr lang="en-US" sz="1600" dirty="0"/>
              <a:t>region tagging</a:t>
            </a:r>
          </a:p>
          <a:p>
            <a:pPr>
              <a:defRPr/>
            </a:pPr>
            <a:endParaRPr lang="en-US" sz="16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BADE416-11C2-CF41-B27F-7A76CAD2A5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686300"/>
            <a:ext cx="1600200" cy="342900"/>
          </a:xfrm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fld id="{EF5A7BC5-E7C9-D34D-B1F5-B12334787523}" type="slidenum">
              <a:rPr lang="en-US" altLang="en-US" sz="750"/>
              <a:pPr algn="l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20</a:t>
            </a:fld>
            <a:endParaRPr lang="en-US" altLang="en-US" sz="750"/>
          </a:p>
        </p:txBody>
      </p:sp>
      <p:pic>
        <p:nvPicPr>
          <p:cNvPr id="6" name="Content Placeholder 4" descr="0007.JPG">
            <a:extLst>
              <a:ext uri="{FF2B5EF4-FFF2-40B4-BE49-F238E27FC236}">
                <a16:creationId xmlns:a16="http://schemas.microsoft.com/office/drawing/2014/main" id="{ED0940B4-45AA-9847-A289-536B4C54C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178" y="2662238"/>
            <a:ext cx="1932385" cy="145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Final Result">
            <a:extLst>
              <a:ext uri="{FF2B5EF4-FFF2-40B4-BE49-F238E27FC236}">
                <a16:creationId xmlns:a16="http://schemas.microsoft.com/office/drawing/2014/main" id="{22E9422B-CCF7-A44C-BC62-227002E98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397" y="1100137"/>
            <a:ext cx="1872854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61719Notch0">
            <a:extLst>
              <a:ext uri="{FF2B5EF4-FFF2-40B4-BE49-F238E27FC236}">
                <a16:creationId xmlns:a16="http://schemas.microsoft.com/office/drawing/2014/main" id="{D880CB98-02FB-1642-A8A5-FAAA45BB0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828" y="1114424"/>
            <a:ext cx="1874044" cy="1472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hsvFrame">
            <a:extLst>
              <a:ext uri="{FF2B5EF4-FFF2-40B4-BE49-F238E27FC236}">
                <a16:creationId xmlns:a16="http://schemas.microsoft.com/office/drawing/2014/main" id="{D1C943F6-8DBA-0745-BF9C-A5EABFD17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826" y="2664618"/>
            <a:ext cx="193000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testBeach">
            <a:extLst>
              <a:ext uri="{FF2B5EF4-FFF2-40B4-BE49-F238E27FC236}">
                <a16:creationId xmlns:a16="http://schemas.microsoft.com/office/drawing/2014/main" id="{E6DD4075-0B30-4C47-90A0-CF5A66E07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673" y="4330303"/>
            <a:ext cx="1256110" cy="8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beachTest_1_">
            <a:extLst>
              <a:ext uri="{FF2B5EF4-FFF2-40B4-BE49-F238E27FC236}">
                <a16:creationId xmlns:a16="http://schemas.microsoft.com/office/drawing/2014/main" id="{DC228ACD-5E74-D14E-BA1E-44BEC03EA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310" y="4330303"/>
            <a:ext cx="1257300" cy="8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6" descr="beachTest_3_">
            <a:extLst>
              <a:ext uri="{FF2B5EF4-FFF2-40B4-BE49-F238E27FC236}">
                <a16:creationId xmlns:a16="http://schemas.microsoft.com/office/drawing/2014/main" id="{56D5CCCB-74AD-0448-9BD8-DE2DFC57D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985" y="4330303"/>
            <a:ext cx="1257300" cy="8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 descr="beachTest_6_">
            <a:extLst>
              <a:ext uri="{FF2B5EF4-FFF2-40B4-BE49-F238E27FC236}">
                <a16:creationId xmlns:a16="http://schemas.microsoft.com/office/drawing/2014/main" id="{33CD1A19-AE0D-B74F-9E1F-E973B082B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966" y="4330303"/>
            <a:ext cx="1257300" cy="8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8" descr="beachTest_9_">
            <a:extLst>
              <a:ext uri="{FF2B5EF4-FFF2-40B4-BE49-F238E27FC236}">
                <a16:creationId xmlns:a16="http://schemas.microsoft.com/office/drawing/2014/main" id="{CA3E9586-C5BA-C74A-90B1-BE8D637CC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9" y="4330303"/>
            <a:ext cx="1257300" cy="8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85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776CF9-674C-2A4E-A253-DA3A4E476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Past projects, 2005-06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3AA8F-C01E-924C-BD8C-7D48F9316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3579" y="904974"/>
            <a:ext cx="2328421" cy="3751868"/>
          </a:xfrm>
        </p:spPr>
        <p:txBody>
          <a:bodyPr/>
          <a:lstStyle/>
          <a:p>
            <a:pPr>
              <a:defRPr/>
            </a:pPr>
            <a:r>
              <a:rPr lang="en-US" sz="1500" dirty="0"/>
              <a:t>Where’s Waldo? </a:t>
            </a:r>
          </a:p>
          <a:p>
            <a:pPr>
              <a:defRPr/>
            </a:pPr>
            <a:r>
              <a:rPr lang="en-US" sz="1500" dirty="0"/>
              <a:t>Face recognition in video</a:t>
            </a:r>
          </a:p>
          <a:p>
            <a:pPr>
              <a:defRPr/>
            </a:pPr>
            <a:r>
              <a:rPr lang="en-US" sz="1500" dirty="0"/>
              <a:t>Iris detection</a:t>
            </a:r>
          </a:p>
          <a:p>
            <a:pPr>
              <a:defRPr/>
            </a:pPr>
            <a:r>
              <a:rPr lang="en-US" sz="1500" dirty="0"/>
              <a:t>Sport classification</a:t>
            </a:r>
          </a:p>
          <a:p>
            <a:pPr>
              <a:defRPr/>
            </a:pPr>
            <a:r>
              <a:rPr lang="en-US" sz="1500" dirty="0" err="1"/>
              <a:t>Eigenfaces</a:t>
            </a:r>
            <a:endParaRPr lang="en-US" sz="1500" dirty="0"/>
          </a:p>
          <a:p>
            <a:pPr>
              <a:defRPr/>
            </a:pPr>
            <a:r>
              <a:rPr lang="en-US" sz="1500" dirty="0"/>
              <a:t>Aircraft detection in aerial images</a:t>
            </a:r>
          </a:p>
          <a:p>
            <a:pPr>
              <a:defRPr/>
            </a:pPr>
            <a:r>
              <a:rPr lang="en-US" sz="1500" dirty="0" err="1"/>
              <a:t>Baesler’s</a:t>
            </a:r>
            <a:r>
              <a:rPr lang="en-US" sz="1500" dirty="0"/>
              <a:t> shopping cart surveillance</a:t>
            </a:r>
          </a:p>
          <a:p>
            <a:pPr>
              <a:buFont typeface="Wingdings" pitchFamily="2" charset="2"/>
              <a:buNone/>
              <a:defRPr/>
            </a:pPr>
            <a:endParaRPr lang="en-US" sz="15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D0E50A6-AE6A-2444-870C-7DCD5C2F64E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686300"/>
            <a:ext cx="1600200" cy="342900"/>
          </a:xfrm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fld id="{17F4E5FC-3523-FD4E-8657-342917A7CC99}" type="slidenum">
              <a:rPr lang="en-US" altLang="en-US" sz="750"/>
              <a:pPr algn="l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21</a:t>
            </a:fld>
            <a:endParaRPr lang="en-US" altLang="en-US" sz="750"/>
          </a:p>
        </p:txBody>
      </p:sp>
      <p:graphicFrame>
        <p:nvGraphicFramePr>
          <p:cNvPr id="11" name="Object 2">
            <a:extLst>
              <a:ext uri="{FF2B5EF4-FFF2-40B4-BE49-F238E27FC236}">
                <a16:creationId xmlns:a16="http://schemas.microsoft.com/office/drawing/2014/main" id="{1E22B52B-91FD-F14D-900B-7C05212F82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128365"/>
              </p:ext>
            </p:extLst>
          </p:nvPr>
        </p:nvGraphicFramePr>
        <p:xfrm>
          <a:off x="7029450" y="2171700"/>
          <a:ext cx="2114550" cy="158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438400" imgH="1828800" progId="MSPhotoEd.3">
                  <p:embed/>
                </p:oleObj>
              </mc:Choice>
              <mc:Fallback>
                <p:oleObj r:id="rId2" imgW="2438400" imgH="1828800" progId="MSPhotoEd.3">
                  <p:embed/>
                  <p:pic>
                    <p:nvPicPr>
                      <p:cNvPr id="11" name="Object 2">
                        <a:extLst>
                          <a:ext uri="{FF2B5EF4-FFF2-40B4-BE49-F238E27FC236}">
                            <a16:creationId xmlns:a16="http://schemas.microsoft.com/office/drawing/2014/main" id="{1E22B52B-91FD-F14D-900B-7C05212F82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9450" y="2171700"/>
                        <a:ext cx="2114550" cy="158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7">
            <a:extLst>
              <a:ext uri="{FF2B5EF4-FFF2-40B4-BE49-F238E27FC236}">
                <a16:creationId xmlns:a16="http://schemas.microsoft.com/office/drawing/2014/main" id="{79A2D6A3-D9C4-DF49-A010-00A36753B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943100"/>
            <a:ext cx="1828800" cy="181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frame_893">
            <a:extLst>
              <a:ext uri="{FF2B5EF4-FFF2-40B4-BE49-F238E27FC236}">
                <a16:creationId xmlns:a16="http://schemas.microsoft.com/office/drawing/2014/main" id="{C2BF6557-DC8B-D34E-A5FD-DB68700BD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71900"/>
            <a:ext cx="2057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0" descr="frame_979">
            <a:extLst>
              <a:ext uri="{FF2B5EF4-FFF2-40B4-BE49-F238E27FC236}">
                <a16:creationId xmlns:a16="http://schemas.microsoft.com/office/drawing/2014/main" id="{9BAA2049-A4D2-8F47-8EA4-B8EB323B6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771900"/>
            <a:ext cx="2057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waldo1">
            <a:extLst>
              <a:ext uri="{FF2B5EF4-FFF2-40B4-BE49-F238E27FC236}">
                <a16:creationId xmlns:a16="http://schemas.microsoft.com/office/drawing/2014/main" id="{6D5EC6EA-5169-6548-8029-550E149D9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902" y="900243"/>
            <a:ext cx="1305098" cy="126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581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533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81178-E958-1044-A534-81BDA6485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 Project Requirements</a:t>
            </a:r>
          </a:p>
        </p:txBody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3523BDCF-49DC-E146-B0BA-BB4209A180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Interesting to you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Need to be able to get data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Teams of 4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Lightning talk requirements: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	Each person/partial team submits a topic</a:t>
            </a:r>
          </a:p>
          <a:p>
            <a:pPr marL="533400" lvl="1" indent="0" eaLnBrk="1" hangingPunct="1">
              <a:lnSpc>
                <a:spcPct val="90000"/>
              </a:lnSpc>
              <a:buNone/>
              <a:defRPr/>
            </a:pPr>
            <a:r>
              <a:rPr lang="en-US" dirty="0"/>
              <a:t>1 annotated slide to Moodle </a:t>
            </a:r>
            <a:r>
              <a:rPr lang="en-US" dirty="0" err="1"/>
              <a:t>dropbox</a:t>
            </a:r>
            <a:r>
              <a:rPr lang="en-US" dirty="0"/>
              <a:t> by 11:00 pm on the night before we present lightning talks. The slide must have your name(s), the proposed project title, &gt;= 1 image, and &gt;= 1 reference. (Example on next slide)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	Form a team in advance </a:t>
            </a:r>
            <a:r>
              <a:rPr lang="en-US" dirty="0">
                <a:sym typeface="Wingdings" panose="05000000000000000000" pitchFamily="2" charset="2"/>
              </a:rPr>
              <a:t> save yourself work! </a:t>
            </a:r>
          </a:p>
          <a:p>
            <a:pPr marL="533400" lvl="1" indent="0" eaLnBrk="1" hangingPunct="1">
              <a:lnSpc>
                <a:spcPct val="90000"/>
              </a:lnSpc>
              <a:buNone/>
              <a:defRPr/>
            </a:pPr>
            <a:r>
              <a:rPr lang="en-US" dirty="0"/>
              <a:t>You need only submit </a:t>
            </a:r>
            <a:r>
              <a:rPr lang="en-US" b="1" dirty="0"/>
              <a:t>1 proposal per pre-formed full or partial team</a:t>
            </a:r>
            <a:r>
              <a:rPr lang="en-US" dirty="0"/>
              <a:t>.</a:t>
            </a:r>
          </a:p>
          <a:p>
            <a:pPr marL="533400" lvl="1" indent="0" eaLnBrk="1" hangingPunct="1">
              <a:lnSpc>
                <a:spcPct val="90000"/>
              </a:lnSpc>
              <a:buNone/>
              <a:defRPr/>
            </a:pPr>
            <a:r>
              <a:rPr lang="en-US" dirty="0"/>
              <a:t>Most students value people over projects, so try to find at least one partner by this time.</a:t>
            </a:r>
          </a:p>
          <a:p>
            <a:pPr marL="533400" lvl="1" indent="0" eaLnBrk="1" hangingPunct="1">
              <a:lnSpc>
                <a:spcPct val="90000"/>
              </a:lnSpc>
              <a:buNone/>
              <a:defRPr/>
            </a:pPr>
            <a:r>
              <a:rPr lang="en-US" dirty="0"/>
              <a:t>Each will give a </a:t>
            </a:r>
            <a:r>
              <a:rPr lang="en-US" dirty="0">
                <a:solidFill>
                  <a:schemeClr val="fol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2-minute, 1-slide “lightning talk” in class (or synch session)</a:t>
            </a:r>
            <a:endParaRPr lang="en-US" dirty="0"/>
          </a:p>
          <a:p>
            <a:pPr marL="533400" lvl="1" indent="0" eaLnBrk="1" hangingPunct="1">
              <a:lnSpc>
                <a:spcPct val="90000"/>
              </a:lnSpc>
              <a:buNone/>
              <a:defRPr/>
            </a:pPr>
            <a:r>
              <a:rPr lang="en-US" dirty="0"/>
              <a:t>You will form a tentative project &amp; full team by the end of that session.</a:t>
            </a:r>
          </a:p>
          <a:p>
            <a:pPr marL="533400" lvl="1" indent="0" eaLnBrk="1" hangingPunct="1">
              <a:lnSpc>
                <a:spcPct val="90000"/>
              </a:lnSpc>
              <a:buNone/>
              <a:defRPr/>
            </a:pPr>
            <a:endParaRPr lang="en-US" dirty="0"/>
          </a:p>
          <a:p>
            <a:pPr marL="533400" lvl="1" indent="0" eaLnBrk="1" hangingPunct="1">
              <a:lnSpc>
                <a:spcPct val="90000"/>
              </a:lnSpc>
              <a:buNone/>
              <a:defRPr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25567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73D26-9079-0CB1-63D2-99DF96C5B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Auto-</a:t>
            </a:r>
            <a:r>
              <a:rPr lang="en-US" dirty="0" err="1"/>
              <a:t>Rotater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97B6E-A62F-073D-8FCF-D9D85FFC4E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/>
              <a:t>Problem</a:t>
            </a:r>
            <a:r>
              <a:rPr lang="en-US" sz="1600" dirty="0"/>
              <a:t>: Photos scanned on flatbeds don’t know which way is up!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b="1" dirty="0"/>
              <a:t>Solution</a:t>
            </a:r>
            <a:r>
              <a:rPr lang="en-US" sz="1600" dirty="0"/>
              <a:t>: Detect </a:t>
            </a:r>
            <a:r>
              <a:rPr lang="en-US" sz="1600"/>
              <a:t>orientation (out of </a:t>
            </a:r>
            <a:r>
              <a:rPr lang="en-US" sz="1600" dirty="0"/>
              <a:t>4) and auto-rotate image</a:t>
            </a:r>
          </a:p>
          <a:p>
            <a:r>
              <a:rPr lang="en-US" sz="1600" b="1" dirty="0"/>
              <a:t>Dataset</a:t>
            </a:r>
            <a:r>
              <a:rPr lang="en-US" sz="1600" dirty="0"/>
              <a:t>: 2200+ photos (already have)</a:t>
            </a:r>
          </a:p>
          <a:p>
            <a:r>
              <a:rPr lang="en-US" sz="105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Jiebo</a:t>
            </a:r>
            <a:r>
              <a:rPr lang="en-US" sz="105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Luo and M. Boutell, "Automatic image orientation detection via confidence-based integration of low-level and semantic cues," in </a:t>
            </a:r>
            <a:r>
              <a:rPr lang="en-US" sz="1050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IEEE Transactions on Pattern Analysis and Machine Intelligence</a:t>
            </a:r>
            <a:r>
              <a:rPr lang="en-US" sz="105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vol. 27, no. 5, pp. 715-726, May 2005, </a:t>
            </a:r>
            <a:r>
              <a:rPr lang="en-US" sz="105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doi</a:t>
            </a:r>
            <a:r>
              <a:rPr lang="en-US" sz="105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: 10.1109/TPAMI.2005.96.  </a:t>
            </a:r>
            <a:r>
              <a:rPr lang="en-US" sz="105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hlinkClick r:id="rId2"/>
              </a:rPr>
              <a:t>https://ieeexplore.ieee.org/document/1407875</a:t>
            </a:r>
            <a:r>
              <a:rPr lang="en-US" sz="105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1600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7951B28-D8E3-9738-B809-02C21CFC1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528" y="1456960"/>
            <a:ext cx="1379575" cy="132394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0D4D714-9919-FA0F-6BA8-DD6BD542ED13}"/>
              </a:ext>
            </a:extLst>
          </p:cNvPr>
          <p:cNvGrpSpPr/>
          <p:nvPr/>
        </p:nvGrpSpPr>
        <p:grpSpPr>
          <a:xfrm>
            <a:off x="4954103" y="1456960"/>
            <a:ext cx="3011299" cy="1379575"/>
            <a:chOff x="4954103" y="1456960"/>
            <a:chExt cx="3011299" cy="1379575"/>
          </a:xfrm>
        </p:grpSpPr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4A7E131-4475-A00D-E453-90015325F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613641" y="1484774"/>
              <a:ext cx="1379575" cy="132394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95A3F88-8870-5AFB-9838-D2BEF2477A71}"/>
                </a:ext>
              </a:extLst>
            </p:cNvPr>
            <p:cNvSpPr txBox="1"/>
            <p:nvPr/>
          </p:nvSpPr>
          <p:spPr>
            <a:xfrm rot="5400000">
              <a:off x="4836122" y="1965044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East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23B9FD1-AD25-D3E3-477F-5C22EE2C7B0F}"/>
                </a:ext>
              </a:extLst>
            </p:cNvPr>
            <p:cNvCxnSpPr/>
            <p:nvPr/>
          </p:nvCxnSpPr>
          <p:spPr>
            <a:xfrm>
              <a:off x="5327375" y="2134834"/>
              <a:ext cx="120683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97211EF-1AC4-7347-7C78-FA88715E0571}"/>
              </a:ext>
            </a:extLst>
          </p:cNvPr>
          <p:cNvSpPr txBox="1"/>
          <p:nvPr/>
        </p:nvSpPr>
        <p:spPr>
          <a:xfrm>
            <a:off x="5607411" y="1847063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rotate 90</a:t>
            </a:r>
          </a:p>
        </p:txBody>
      </p:sp>
      <p:pic>
        <p:nvPicPr>
          <p:cNvPr id="13" name="Picture 12" descr="A picture containing person, grass, outdoor&#10;&#10;Description automatically generated">
            <a:extLst>
              <a:ext uri="{FF2B5EF4-FFF2-40B4-BE49-F238E27FC236}">
                <a16:creationId xmlns:a16="http://schemas.microsoft.com/office/drawing/2014/main" id="{D504E358-9A24-8DF4-410B-C262FA81AB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76" t="5106" r="20077" b="40182"/>
          <a:stretch/>
        </p:blipFill>
        <p:spPr>
          <a:xfrm>
            <a:off x="228650" y="972967"/>
            <a:ext cx="970013" cy="104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6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215E500C-92C9-5144-9BDE-FACF6BA9F9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Process</a:t>
            </a:r>
          </a:p>
        </p:txBody>
      </p:sp>
      <p:sp>
        <p:nvSpPr>
          <p:cNvPr id="234499" name="Rectangle 3">
            <a:extLst>
              <a:ext uri="{FF2B5EF4-FFF2-40B4-BE49-F238E27FC236}">
                <a16:creationId xmlns:a16="http://schemas.microsoft.com/office/drawing/2014/main" id="{6C3F29F6-9A52-4541-B15A-00A847CA3C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What interests you, either in the list or on your own? </a:t>
            </a:r>
          </a:p>
          <a:p>
            <a:pPr lvl="1" eaLnBrk="1" hangingPunct="1">
              <a:defRPr/>
            </a:pPr>
            <a:r>
              <a:rPr lang="en-US" dirty="0"/>
              <a:t>Be creative!</a:t>
            </a:r>
          </a:p>
          <a:p>
            <a:pPr lvl="1" eaLnBrk="1" hangingPunct="1">
              <a:defRPr/>
            </a:pPr>
            <a:r>
              <a:rPr lang="en-US" dirty="0"/>
              <a:t>Dig some</a:t>
            </a:r>
          </a:p>
          <a:p>
            <a:pPr lvl="1" eaLnBrk="1" hangingPunct="1">
              <a:defRPr/>
            </a:pPr>
            <a:r>
              <a:rPr lang="en-US" dirty="0"/>
              <a:t>Talk to me</a:t>
            </a:r>
          </a:p>
          <a:p>
            <a:pPr lvl="2" eaLnBrk="1" hangingPunct="1">
              <a:defRPr/>
            </a:pPr>
            <a:r>
              <a:rPr lang="en-US" dirty="0"/>
              <a:t>Consult the literature (at least 1 reference initially)</a:t>
            </a:r>
          </a:p>
          <a:p>
            <a:pPr eaLnBrk="1" hangingPunct="1">
              <a:defRPr/>
            </a:pPr>
            <a:r>
              <a:rPr lang="en-US" dirty="0"/>
              <a:t>Consider who you want to work with</a:t>
            </a:r>
          </a:p>
          <a:p>
            <a:pPr lvl="1" eaLnBrk="1" hangingPunct="1">
              <a:defRPr/>
            </a:pPr>
            <a:r>
              <a:rPr lang="en-US" dirty="0"/>
              <a:t>Is people or topic more important to you?</a:t>
            </a:r>
          </a:p>
          <a:p>
            <a:pPr eaLnBrk="1" hangingPunct="1">
              <a:defRPr/>
            </a:pPr>
            <a:r>
              <a:rPr lang="en-US" dirty="0"/>
              <a:t>You will self-organize in class and fill out a Moodle survey.</a:t>
            </a:r>
          </a:p>
          <a:p>
            <a:pPr lvl="1" eaLnBrk="1" hangingPunct="1">
              <a:defRPr/>
            </a:pPr>
            <a:r>
              <a:rPr lang="en-US" dirty="0"/>
              <a:t>Then I will finalize teams after class</a:t>
            </a:r>
          </a:p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338640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4813D6D6-7F3B-D043-9F70-B74596E9F0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Some projects, 2021-22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57DDB36D-D25F-2A4E-917C-F7BFFF7E3F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43579" y="836150"/>
            <a:ext cx="6655324" cy="3751868"/>
          </a:xfrm>
        </p:spPr>
        <p:txBody>
          <a:bodyPr/>
          <a:lstStyle/>
          <a:p>
            <a:pPr>
              <a:defRPr/>
            </a:pPr>
            <a:r>
              <a:rPr lang="en-US" sz="1600" dirty="0"/>
              <a:t>Stoplight state detector</a:t>
            </a:r>
          </a:p>
          <a:p>
            <a:pPr>
              <a:defRPr/>
            </a:pPr>
            <a:r>
              <a:rPr lang="en-US" sz="1600" dirty="0"/>
              <a:t>Flower detector</a:t>
            </a:r>
          </a:p>
          <a:p>
            <a:pPr>
              <a:defRPr/>
            </a:pPr>
            <a:r>
              <a:rPr lang="en-US" sz="1600" dirty="0"/>
              <a:t>Handwriting to Typing</a:t>
            </a:r>
          </a:p>
          <a:p>
            <a:pPr>
              <a:defRPr/>
            </a:pPr>
            <a:r>
              <a:rPr lang="en-US" sz="1600" dirty="0"/>
              <a:t>Doodle rec</a:t>
            </a:r>
          </a:p>
          <a:p>
            <a:pPr>
              <a:defRPr/>
            </a:pPr>
            <a:r>
              <a:rPr lang="en-US" sz="1600" dirty="0"/>
              <a:t>Rubik’s cube recognizer/solver</a:t>
            </a:r>
          </a:p>
          <a:p>
            <a:pPr>
              <a:defRPr/>
            </a:pPr>
            <a:r>
              <a:rPr lang="en-US" sz="1600" dirty="0"/>
              <a:t>Land type classification</a:t>
            </a:r>
          </a:p>
        </p:txBody>
      </p:sp>
      <p:pic>
        <p:nvPicPr>
          <p:cNvPr id="2" name="Google Shape;61;p13">
            <a:extLst>
              <a:ext uri="{FF2B5EF4-FFF2-40B4-BE49-F238E27FC236}">
                <a16:creationId xmlns:a16="http://schemas.microsoft.com/office/drawing/2014/main" id="{06F3EDC3-DFCD-B1F0-2CF8-819EAAE3BAA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6038" y="2856807"/>
            <a:ext cx="1757143" cy="1219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EB06FF-3FB8-EF08-F22F-1F6DF65EA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845" y="897924"/>
            <a:ext cx="1478406" cy="188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57;p13">
            <a:extLst>
              <a:ext uri="{FF2B5EF4-FFF2-40B4-BE49-F238E27FC236}">
                <a16:creationId xmlns:a16="http://schemas.microsoft.com/office/drawing/2014/main" id="{65E9DDF3-5091-CA1F-8B40-8F5ACB35314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999" y="2884139"/>
            <a:ext cx="2385321" cy="1192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6;p13">
            <a:extLst>
              <a:ext uri="{FF2B5EF4-FFF2-40B4-BE49-F238E27FC236}">
                <a16:creationId xmlns:a16="http://schemas.microsoft.com/office/drawing/2014/main" id="{C33DE8C5-36F3-4C9A-2E24-0AEFCFBD071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07226" y="2894057"/>
            <a:ext cx="1973425" cy="1182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16A5FC8-7752-124B-BFE0-8229EAF0FF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308" y="4141381"/>
            <a:ext cx="4909153" cy="103092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38156AA-063E-2855-D9AA-7B489CAAD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218" y="1449027"/>
            <a:ext cx="1974349" cy="134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343783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4813D6D6-7F3B-D043-9F70-B74596E9F0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Some projects, 2020-21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57DDB36D-D25F-2A4E-917C-F7BFFF7E3F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600" dirty="0"/>
              <a:t>Poker card recognition</a:t>
            </a:r>
          </a:p>
          <a:p>
            <a:pPr>
              <a:defRPr/>
            </a:pPr>
            <a:r>
              <a:rPr lang="en-US" sz="1600" dirty="0"/>
              <a:t>Face mask detection</a:t>
            </a:r>
          </a:p>
          <a:p>
            <a:pPr>
              <a:defRPr/>
            </a:pPr>
            <a:r>
              <a:rPr lang="en-US" sz="1600" dirty="0"/>
              <a:t>Handwritten equation</a:t>
            </a:r>
          </a:p>
          <a:p>
            <a:pPr>
              <a:defRPr/>
            </a:pPr>
            <a:r>
              <a:rPr lang="en-US" sz="1600" dirty="0"/>
              <a:t>Diabetic Retinopathy</a:t>
            </a:r>
          </a:p>
          <a:p>
            <a:pPr>
              <a:defRPr/>
            </a:pPr>
            <a:r>
              <a:rPr lang="en-US" sz="1600" dirty="0"/>
              <a:t>Maze recognition</a:t>
            </a:r>
          </a:p>
        </p:txBody>
      </p:sp>
      <p:pic>
        <p:nvPicPr>
          <p:cNvPr id="3" name="Google Shape;61;p13">
            <a:extLst>
              <a:ext uri="{FF2B5EF4-FFF2-40B4-BE49-F238E27FC236}">
                <a16:creationId xmlns:a16="http://schemas.microsoft.com/office/drawing/2014/main" id="{DE5D8479-211A-B0AE-5B0E-D20801510C6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4720" y="3287555"/>
            <a:ext cx="2295531" cy="129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7;p13">
            <a:extLst>
              <a:ext uri="{FF2B5EF4-FFF2-40B4-BE49-F238E27FC236}">
                <a16:creationId xmlns:a16="http://schemas.microsoft.com/office/drawing/2014/main" id="{972BC262-3E82-CA2F-F6AF-A42C8C6A5B5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2459" y="3287555"/>
            <a:ext cx="841521" cy="140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8;p13">
            <a:extLst>
              <a:ext uri="{FF2B5EF4-FFF2-40B4-BE49-F238E27FC236}">
                <a16:creationId xmlns:a16="http://schemas.microsoft.com/office/drawing/2014/main" id="{9DE02DCE-DFB8-076E-C265-04B31038BB6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2588" y="3336867"/>
            <a:ext cx="841521" cy="140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9;p13">
            <a:extLst>
              <a:ext uri="{FF2B5EF4-FFF2-40B4-BE49-F238E27FC236}">
                <a16:creationId xmlns:a16="http://schemas.microsoft.com/office/drawing/2014/main" id="{2D854BDB-200E-5334-8E3D-4ED080F5AAC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17009" y="3499767"/>
            <a:ext cx="982550" cy="98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7FAE8F2-B761-0ACE-6F68-5B5830B7D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060" y="990877"/>
            <a:ext cx="1844191" cy="184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6860E6-181E-62D7-3893-D64030649A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58" y="964932"/>
            <a:ext cx="1755153" cy="214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38233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4813D6D6-7F3B-D043-9F70-B74596E9F0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Some projects, 2019-20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57DDB36D-D25F-2A4E-917C-F7BFFF7E3F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600" dirty="0"/>
              <a:t>Classifying Go Territories</a:t>
            </a:r>
          </a:p>
          <a:p>
            <a:pPr>
              <a:defRPr/>
            </a:pPr>
            <a:r>
              <a:rPr lang="en-US" sz="1600" dirty="0"/>
              <a:t>Eye Gaze Estimation</a:t>
            </a:r>
          </a:p>
          <a:p>
            <a:pPr>
              <a:defRPr/>
            </a:pPr>
            <a:r>
              <a:rPr lang="en-US" sz="1600" dirty="0"/>
              <a:t>Recognizing sheet music</a:t>
            </a:r>
          </a:p>
          <a:p>
            <a:pPr>
              <a:defRPr/>
            </a:pPr>
            <a:r>
              <a:rPr lang="en-US" sz="1600" dirty="0" err="1"/>
              <a:t>ReCaptcha</a:t>
            </a:r>
            <a:r>
              <a:rPr lang="en-US" sz="1600" dirty="0"/>
              <a:t> Classification</a:t>
            </a:r>
          </a:p>
          <a:p>
            <a:pPr>
              <a:defRPr/>
            </a:pPr>
            <a:r>
              <a:rPr lang="en-US" sz="1600" dirty="0"/>
              <a:t>Plane Spotting</a:t>
            </a:r>
          </a:p>
          <a:p>
            <a:pPr>
              <a:defRPr/>
            </a:pPr>
            <a:r>
              <a:rPr lang="en-US" sz="1600" dirty="0"/>
              <a:t>FRC Target Identifier</a:t>
            </a:r>
          </a:p>
          <a:p>
            <a:pPr>
              <a:defRPr/>
            </a:pPr>
            <a:endParaRPr lang="en-US" sz="1600" dirty="0"/>
          </a:p>
          <a:p>
            <a:pPr>
              <a:defRPr/>
            </a:pPr>
            <a:endParaRPr lang="en-US" sz="1600" dirty="0"/>
          </a:p>
          <a:p>
            <a:pPr>
              <a:defRPr/>
            </a:pPr>
            <a:endParaRPr lang="en-US" sz="1600" dirty="0"/>
          </a:p>
          <a:p>
            <a:pPr>
              <a:defRPr/>
            </a:pPr>
            <a:endParaRPr lang="en-US" sz="1600" dirty="0"/>
          </a:p>
        </p:txBody>
      </p:sp>
      <p:pic>
        <p:nvPicPr>
          <p:cNvPr id="22531" name="Picture 1">
            <a:extLst>
              <a:ext uri="{FF2B5EF4-FFF2-40B4-BE49-F238E27FC236}">
                <a16:creationId xmlns:a16="http://schemas.microsoft.com/office/drawing/2014/main" id="{87506212-138C-C748-9E65-1D12A25A0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866" y="1277540"/>
            <a:ext cx="185261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Google Shape;184;p29">
            <a:extLst>
              <a:ext uri="{FF2B5EF4-FFF2-40B4-BE49-F238E27FC236}">
                <a16:creationId xmlns:a16="http://schemas.microsoft.com/office/drawing/2014/main" id="{A5F6EBC2-2CA8-B546-A8DE-70D66B779BD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732" y="2093119"/>
            <a:ext cx="682228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Google Shape;185;p29">
            <a:extLst>
              <a:ext uri="{FF2B5EF4-FFF2-40B4-BE49-F238E27FC236}">
                <a16:creationId xmlns:a16="http://schemas.microsoft.com/office/drawing/2014/main" id="{474EAD02-F036-2C44-8B9A-A3B4445EBA3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11250" r="26019" b="33539"/>
          <a:stretch>
            <a:fillRect/>
          </a:stretch>
        </p:blipFill>
        <p:spPr bwMode="auto">
          <a:xfrm>
            <a:off x="7906782" y="1238251"/>
            <a:ext cx="663178" cy="76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Google Shape;342;p45">
            <a:extLst>
              <a:ext uri="{FF2B5EF4-FFF2-40B4-BE49-F238E27FC236}">
                <a16:creationId xmlns:a16="http://schemas.microsoft.com/office/drawing/2014/main" id="{4E8F76C5-134C-854C-9415-E5050F2556B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10" y="3020615"/>
            <a:ext cx="4839891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2">
            <a:extLst>
              <a:ext uri="{FF2B5EF4-FFF2-40B4-BE49-F238E27FC236}">
                <a16:creationId xmlns:a16="http://schemas.microsoft.com/office/drawing/2014/main" id="{C090F979-8A7D-DE46-A66D-C5E489F2E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903" y="4180592"/>
            <a:ext cx="23479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Google Shape;145;p25">
            <a:extLst>
              <a:ext uri="{FF2B5EF4-FFF2-40B4-BE49-F238E27FC236}">
                <a16:creationId xmlns:a16="http://schemas.microsoft.com/office/drawing/2014/main" id="{7591A04E-B81E-4F44-A0DD-5F81CCDB46A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" t="4800" r="7896" b="54060"/>
          <a:stretch>
            <a:fillRect/>
          </a:stretch>
        </p:blipFill>
        <p:spPr bwMode="auto">
          <a:xfrm>
            <a:off x="5561164" y="4266111"/>
            <a:ext cx="3595109" cy="87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85900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B968EB9C-2939-2944-91B2-A7CA7B5BD5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Some projects, 2018-19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C17C5FD8-6422-3D46-B756-2B3CE32D01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43579" y="904974"/>
            <a:ext cx="2187105" cy="3751868"/>
          </a:xfrm>
        </p:spPr>
        <p:txBody>
          <a:bodyPr/>
          <a:lstStyle/>
          <a:p>
            <a:pPr>
              <a:defRPr/>
            </a:pPr>
            <a:r>
              <a:rPr lang="en-US" sz="1600" dirty="0"/>
              <a:t>Lane Detection (x2) </a:t>
            </a:r>
          </a:p>
          <a:p>
            <a:pPr>
              <a:defRPr/>
            </a:pPr>
            <a:r>
              <a:rPr lang="en-US" sz="1600" dirty="0"/>
              <a:t>Palmistry</a:t>
            </a:r>
          </a:p>
          <a:p>
            <a:pPr>
              <a:defRPr/>
            </a:pPr>
            <a:r>
              <a:rPr lang="en-US" sz="1600" dirty="0"/>
              <a:t>Plate Recognition </a:t>
            </a:r>
            <a:br>
              <a:rPr lang="en-US" sz="1600" dirty="0"/>
            </a:br>
            <a:r>
              <a:rPr lang="en-US" sz="1600" dirty="0"/>
              <a:t>with Faster RCNN</a:t>
            </a:r>
          </a:p>
          <a:p>
            <a:pPr>
              <a:defRPr/>
            </a:pPr>
            <a:r>
              <a:rPr lang="en-US" sz="1600" dirty="0"/>
              <a:t>Facial Emotion Recognition</a:t>
            </a:r>
          </a:p>
          <a:p>
            <a:pPr>
              <a:defRPr/>
            </a:pPr>
            <a:r>
              <a:rPr lang="en-US" sz="1600" dirty="0"/>
              <a:t>Rainbow detector</a:t>
            </a:r>
          </a:p>
        </p:txBody>
      </p:sp>
      <p:pic>
        <p:nvPicPr>
          <p:cNvPr id="24579" name="Google Shape;118;p17">
            <a:extLst>
              <a:ext uri="{FF2B5EF4-FFF2-40B4-BE49-F238E27FC236}">
                <a16:creationId xmlns:a16="http://schemas.microsoft.com/office/drawing/2014/main" id="{1B3DDD5E-5FA9-1F47-878C-BEE20796428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4554"/>
            <a:ext cx="3138488" cy="183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Google Shape;137;p22">
            <a:extLst>
              <a:ext uri="{FF2B5EF4-FFF2-40B4-BE49-F238E27FC236}">
                <a16:creationId xmlns:a16="http://schemas.microsoft.com/office/drawing/2014/main" id="{38FD9EE2-E5D0-FA45-A758-71C82FFFABD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2" y="1196588"/>
            <a:ext cx="3509963" cy="175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Google Shape;255;p30">
            <a:extLst>
              <a:ext uri="{FF2B5EF4-FFF2-40B4-BE49-F238E27FC236}">
                <a16:creationId xmlns:a16="http://schemas.microsoft.com/office/drawing/2014/main" id="{AA814874-4B61-5841-B942-7258B1FFF9B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134752"/>
            <a:ext cx="6858000" cy="104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Google Shape;160;p23">
            <a:extLst>
              <a:ext uri="{FF2B5EF4-FFF2-40B4-BE49-F238E27FC236}">
                <a16:creationId xmlns:a16="http://schemas.microsoft.com/office/drawing/2014/main" id="{089D9420-E031-F840-AEDD-090BBDBE101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2" y="2982525"/>
            <a:ext cx="350043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687268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7D154A9B6B4745A92074A700A40869" ma:contentTypeVersion="20" ma:contentTypeDescription="Create a new document." ma:contentTypeScope="" ma:versionID="4700412846cc2d92d5bfc09b17f2b596">
  <xsd:schema xmlns:xsd="http://www.w3.org/2001/XMLSchema" xmlns:xs="http://www.w3.org/2001/XMLSchema" xmlns:p="http://schemas.microsoft.com/office/2006/metadata/properties" xmlns:ns1="http://schemas.microsoft.com/sharepoint/v3" xmlns:ns2="fcae3b96-bd14-4ee2-8386-a94084e60018" xmlns:ns3="56f87f42-bac6-49e2-b9d5-04744cb514ee" targetNamespace="http://schemas.microsoft.com/office/2006/metadata/properties" ma:root="true" ma:fieldsID="4dc93edef7d94870cad9d9e451de4eb6" ns1:_="" ns2:_="" ns3:_="">
    <xsd:import namespace="http://schemas.microsoft.com/sharepoint/v3"/>
    <xsd:import namespace="fcae3b96-bd14-4ee2-8386-a94084e60018"/>
    <xsd:import namespace="56f87f42-bac6-49e2-b9d5-04744cb514ee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ae3b96-bd14-4ee2-8386-a94084e600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d16a427a-858a-487d-80a3-21f23792e0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f87f42-bac6-49e2-b9d5-04744cb514e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e345d7-e916-42f7-ade4-36d8c15b0911}" ma:internalName="TaxCatchAll" ma:showField="CatchAllData" ma:web="56f87f42-bac6-49e2-b9d5-04744cb514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3A898A-25C3-41AF-858D-E01C87A505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cae3b96-bd14-4ee2-8386-a94084e60018"/>
    <ds:schemaRef ds:uri="56f87f42-bac6-49e2-b9d5-04744cb514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39007D-1229-4722-B70D-84F326C468F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16104</TotalTime>
  <Words>819</Words>
  <Application>Microsoft Macintosh PowerPoint</Application>
  <PresentationFormat>On-screen Show (16:9)</PresentationFormat>
  <Paragraphs>178</Paragraphs>
  <Slides>22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Tahoma</vt:lpstr>
      <vt:lpstr>Wingdings</vt:lpstr>
      <vt:lpstr>Simple Light</vt:lpstr>
      <vt:lpstr>MSPhotoEd.3</vt:lpstr>
      <vt:lpstr>TermProjects</vt:lpstr>
      <vt:lpstr>Image Recognition has a wide variety of cool apps</vt:lpstr>
      <vt:lpstr>Term Project Requirements</vt:lpstr>
      <vt:lpstr>Image Auto-Rotater</vt:lpstr>
      <vt:lpstr>Process</vt:lpstr>
      <vt:lpstr>Some projects, 2021-22</vt:lpstr>
      <vt:lpstr>Some projects, 2020-21</vt:lpstr>
      <vt:lpstr>Some projects, 2019-20</vt:lpstr>
      <vt:lpstr>Some projects, 2018-19</vt:lpstr>
      <vt:lpstr>Some projects, 2017-18 </vt:lpstr>
      <vt:lpstr>Some projects, 2016-17</vt:lpstr>
      <vt:lpstr>Some projects, 2015-16</vt:lpstr>
      <vt:lpstr>Some projects, 2014-15</vt:lpstr>
      <vt:lpstr>Some projects, 2013-14</vt:lpstr>
      <vt:lpstr>Some projects, 2012-2013</vt:lpstr>
      <vt:lpstr>Projects, 2010-11</vt:lpstr>
      <vt:lpstr>Past projects, 2009-10</vt:lpstr>
      <vt:lpstr>Past projects, 2008-09</vt:lpstr>
      <vt:lpstr>Past projects, 2007-08</vt:lpstr>
      <vt:lpstr>Past projects, 2006-07</vt:lpstr>
      <vt:lpstr>Past projects, 2005-06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Learning and Convolutional Neural Nets Matt Boutell  boutell@rose-hulman.edu</dc:title>
  <cp:lastModifiedBy>Boutell, Matt</cp:lastModifiedBy>
  <cp:revision>182</cp:revision>
  <dcterms:modified xsi:type="dcterms:W3CDTF">2023-02-13T20:12:16Z</dcterms:modified>
</cp:coreProperties>
</file>