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73"/>
  </p:notesMasterIdLst>
  <p:sldIdLst>
    <p:sldId id="256" r:id="rId2"/>
    <p:sldId id="260" r:id="rId3"/>
    <p:sldId id="427" r:id="rId4"/>
    <p:sldId id="409" r:id="rId5"/>
    <p:sldId id="267" r:id="rId6"/>
    <p:sldId id="414" r:id="rId7"/>
    <p:sldId id="268" r:id="rId8"/>
    <p:sldId id="428" r:id="rId9"/>
    <p:sldId id="415" r:id="rId10"/>
    <p:sldId id="306" r:id="rId11"/>
    <p:sldId id="431" r:id="rId12"/>
    <p:sldId id="432" r:id="rId13"/>
    <p:sldId id="422" r:id="rId14"/>
    <p:sldId id="283" r:id="rId15"/>
    <p:sldId id="433" r:id="rId16"/>
    <p:sldId id="271" r:id="rId17"/>
    <p:sldId id="285" r:id="rId18"/>
    <p:sldId id="434" r:id="rId19"/>
    <p:sldId id="358" r:id="rId20"/>
    <p:sldId id="441" r:id="rId21"/>
    <p:sldId id="435" r:id="rId22"/>
    <p:sldId id="303" r:id="rId23"/>
    <p:sldId id="423" r:id="rId24"/>
    <p:sldId id="436" r:id="rId25"/>
    <p:sldId id="437" r:id="rId26"/>
    <p:sldId id="438" r:id="rId27"/>
    <p:sldId id="439" r:id="rId28"/>
    <p:sldId id="440" r:id="rId29"/>
    <p:sldId id="442" r:id="rId30"/>
    <p:sldId id="425" r:id="rId31"/>
    <p:sldId id="443" r:id="rId32"/>
    <p:sldId id="417" r:id="rId33"/>
    <p:sldId id="444" r:id="rId34"/>
    <p:sldId id="445" r:id="rId35"/>
    <p:sldId id="452" r:id="rId36"/>
    <p:sldId id="446" r:id="rId37"/>
    <p:sldId id="454" r:id="rId38"/>
    <p:sldId id="453" r:id="rId39"/>
    <p:sldId id="455" r:id="rId40"/>
    <p:sldId id="447" r:id="rId41"/>
    <p:sldId id="457" r:id="rId42"/>
    <p:sldId id="448" r:id="rId43"/>
    <p:sldId id="449" r:id="rId44"/>
    <p:sldId id="450" r:id="rId45"/>
    <p:sldId id="465" r:id="rId46"/>
    <p:sldId id="451" r:id="rId47"/>
    <p:sldId id="458" r:id="rId48"/>
    <p:sldId id="459" r:id="rId49"/>
    <p:sldId id="460" r:id="rId50"/>
    <p:sldId id="462" r:id="rId51"/>
    <p:sldId id="461" r:id="rId52"/>
    <p:sldId id="463" r:id="rId53"/>
    <p:sldId id="464" r:id="rId54"/>
    <p:sldId id="467" r:id="rId55"/>
    <p:sldId id="468" r:id="rId56"/>
    <p:sldId id="469" r:id="rId57"/>
    <p:sldId id="477" r:id="rId58"/>
    <p:sldId id="401" r:id="rId59"/>
    <p:sldId id="471" r:id="rId60"/>
    <p:sldId id="478" r:id="rId61"/>
    <p:sldId id="479" r:id="rId62"/>
    <p:sldId id="480" r:id="rId63"/>
    <p:sldId id="481" r:id="rId64"/>
    <p:sldId id="483" r:id="rId65"/>
    <p:sldId id="482" r:id="rId66"/>
    <p:sldId id="485" r:id="rId67"/>
    <p:sldId id="484" r:id="rId68"/>
    <p:sldId id="486" r:id="rId69"/>
    <p:sldId id="487" r:id="rId70"/>
    <p:sldId id="472" r:id="rId71"/>
    <p:sldId id="473" r:id="rId7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74"/>
    </p:embeddedFon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Tahoma" panose="020B0604030504040204" pitchFamily="34" charset="0"/>
      <p:regular r:id="rId79"/>
      <p:bold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/>
    <p:restoredTop sz="70435"/>
  </p:normalViewPr>
  <p:slideViewPr>
    <p:cSldViewPr snapToGrid="0" snapToObjects="1">
      <p:cViewPr varScale="1">
        <p:scale>
          <a:sx n="113" d="100"/>
          <a:sy n="113" d="100"/>
        </p:scale>
        <p:origin x="13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19T15:54:47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16182 4869 30719 0,'130'10'-12288'0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0bf6d0e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c0bf6d0e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920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5a2f284e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5a2f284e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76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5a2f284e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5a2f284e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5330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5a2f284e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5a2f284e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44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900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434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0bf6d0e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c0bf6d0e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4876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854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03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g(x) =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\begin{cases}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x  \text{ if } x &gt;= 0\\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0 \text{ otherwise }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\end{cases}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378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5a2f28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5a2f28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62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267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g(x) =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\begin{cases}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x  \text{ if } x &gt;= 0\\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0 \text{ otherwise } 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\end{cases}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469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7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2803738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1619187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364855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483291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859742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1853507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00710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5a2f28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5a2f28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528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206064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49061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3252285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/abs/1311.2524</a:t>
            </a:r>
          </a:p>
        </p:txBody>
      </p:sp>
    </p:spTree>
    <p:extLst>
      <p:ext uri="{BB962C8B-B14F-4D97-AF65-F5344CB8AC3E}">
        <p14:creationId xmlns:p14="http://schemas.microsoft.com/office/powerpoint/2010/main" val="121851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a2f284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5a2f284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Bring in more visualizations (even from MATLAB)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071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94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bf6d0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0bf6d0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g(x)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\begin{cases}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x  \text{ if } x &gt;= 0\\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0 \text{ otherwise }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\end{cases}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12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469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830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0bf6d0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0bf6d0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340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2742345" y="1583342"/>
            <a:ext cx="590718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42344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inf.ed.ac.uk/amos/hough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dph/papers/cvpr07.pdf" TargetMode="External"/><Relationship Id="rId2" Type="http://schemas.openxmlformats.org/officeDocument/2006/relationships/hyperlink" Target="http://www.cs.cornell.edu/~dph/hausdorff/hausdorff1.html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vision/examples/digit-classification-using-hog-features.html" TargetMode="External"/><Relationship Id="rId2" Type="http://schemas.openxmlformats.org/officeDocument/2006/relationships/hyperlink" Target="https://www.mathworks.com/help/vision/ref/extracthogfeatures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thworks.com/help/vision/examples/digit-classification-using-hog-features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zJC8sOe60&amp;feature=youtu.be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works.com/help/vision/ref/extracthogfeatures.html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dph/papers/cvpr07.pdf" TargetMode="External"/><Relationship Id="rId2" Type="http://schemas.openxmlformats.org/officeDocument/2006/relationships/hyperlink" Target="http://www.cs.cornell.edu/~dph/hausdorff/hausdorff1.html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6.02640v5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uchicago.edu/~pff/papers/seg-ijcv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www.huppelen.nl/publications/selectiveSearchDraft.pd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arxiv.org/abs/1311.2524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4.08083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6.01497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1.252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12.08242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M6lrxy0bxs&amp;list=PLrrmP4uhN47Y-hWs7DVfCmLwUACRigYyT" TargetMode="Externa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7564" y="1583342"/>
            <a:ext cx="6321967" cy="1159800"/>
          </a:xfrm>
        </p:spPr>
        <p:txBody>
          <a:bodyPr/>
          <a:lstStyle/>
          <a:p>
            <a:r>
              <a:rPr lang="en-US" dirty="0"/>
              <a:t>Finding Objects: Hough Transforms, Templates, and HOG Features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 data is clean, there is a sharp peak in the voting space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D9224-CF23-3149-8B91-5E1E1C7707AF}"/>
              </a:ext>
            </a:extLst>
          </p:cNvPr>
          <p:cNvSpPr/>
          <p:nvPr/>
        </p:nvSpPr>
        <p:spPr>
          <a:xfrm>
            <a:off x="2175510" y="4816437"/>
            <a:ext cx="4572000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(next 3 images from Forsyth and Ponce,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5D8B1B1-2332-044E-BFDB-7E95A52C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50" y="963930"/>
            <a:ext cx="6819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6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Noisier data gives a broader peak</a:t>
            </a:r>
            <a:endParaRPr sz="2400" dirty="0">
              <a:solidFill>
                <a:srgbClr val="7F1416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9CAD8F2-303B-0846-92C0-6FEBCA85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986790"/>
            <a:ext cx="69469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D9224-CF23-3149-8B91-5E1E1C7707AF}"/>
              </a:ext>
            </a:extLst>
          </p:cNvPr>
          <p:cNvSpPr/>
          <p:nvPr/>
        </p:nvSpPr>
        <p:spPr>
          <a:xfrm>
            <a:off x="2263140" y="1078827"/>
            <a:ext cx="276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detect it?</a:t>
            </a:r>
          </a:p>
        </p:txBody>
      </p:sp>
    </p:spTree>
    <p:extLst>
      <p:ext uri="{BB962C8B-B14F-4D97-AF65-F5344CB8AC3E}">
        <p14:creationId xmlns:p14="http://schemas.microsoft.com/office/powerpoint/2010/main" val="120994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 data is random, "phantom lines" will appear</a:t>
            </a:r>
            <a:endParaRPr sz="2400" dirty="0">
              <a:solidFill>
                <a:srgbClr val="7F1416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F8D4669-EBE4-C44A-B7E0-4C61EC83B3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562" y="946943"/>
            <a:ext cx="6415088" cy="324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D9224-CF23-3149-8B91-5E1E1C7707AF}"/>
              </a:ext>
            </a:extLst>
          </p:cNvPr>
          <p:cNvSpPr/>
          <p:nvPr/>
        </p:nvSpPr>
        <p:spPr>
          <a:xfrm>
            <a:off x="2183130" y="1021677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many intersections – how can we handle them?</a:t>
            </a:r>
          </a:p>
        </p:txBody>
      </p:sp>
    </p:spTree>
    <p:extLst>
      <p:ext uri="{BB962C8B-B14F-4D97-AF65-F5344CB8AC3E}">
        <p14:creationId xmlns:p14="http://schemas.microsoft.com/office/powerpoint/2010/main" val="315069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visualization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0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Watch this visualization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C2128-624B-CC49-AB60-201537A65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en-US" altLang="en-US" dirty="0">
                <a:hlinkClick r:id="rId3"/>
              </a:rPr>
              <a:t>http://homepages.inf.ed.ac.uk/amos/hough.html</a:t>
            </a:r>
            <a:r>
              <a:rPr lang="en-US" altLang="en-US" dirty="0"/>
              <a:t> </a:t>
            </a:r>
          </a:p>
          <a:p>
            <a:r>
              <a:rPr lang="en-US" dirty="0"/>
              <a:t>Lots of good info there to read about, too!</a:t>
            </a:r>
          </a:p>
        </p:txBody>
      </p:sp>
    </p:spTree>
    <p:extLst>
      <p:ext uri="{BB962C8B-B14F-4D97-AF65-F5344CB8AC3E}">
        <p14:creationId xmlns:p14="http://schemas.microsoft.com/office/powerpoint/2010/main" val="132925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7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MATLAB requires two functions to detect lines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2026500" y="1200150"/>
            <a:ext cx="6660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defRPr/>
            </a:pPr>
            <a:r>
              <a:rPr lang="en-US" dirty="0"/>
              <a:t>Run an edge detector first to find points that are voting</a:t>
            </a:r>
          </a:p>
          <a:p>
            <a:pPr eaLnBrk="1" hangingPunct="1">
              <a:defRPr/>
            </a:pPr>
            <a:r>
              <a:rPr lang="en-US" dirty="0"/>
              <a:t>[H, theta, rho] = </a:t>
            </a:r>
            <a:r>
              <a:rPr lang="en-US" dirty="0" err="1"/>
              <a:t>hough</a:t>
            </a:r>
            <a:r>
              <a:rPr lang="en-US" dirty="0"/>
              <a:t>(</a:t>
            </a:r>
            <a:r>
              <a:rPr lang="en-US" dirty="0" err="1"/>
              <a:t>edgeImg</a:t>
            </a:r>
            <a:r>
              <a:rPr lang="en-US" dirty="0"/>
              <a:t>);  </a:t>
            </a:r>
          </a:p>
          <a:p>
            <a:pPr eaLnBrk="1" hangingPunct="1">
              <a:defRPr/>
            </a:pPr>
            <a:r>
              <a:rPr lang="en-US" dirty="0"/>
              <a:t>peaks = </a:t>
            </a:r>
            <a:r>
              <a:rPr lang="en-US" dirty="0" err="1"/>
              <a:t>houghpeaks</a:t>
            </a:r>
            <a:r>
              <a:rPr lang="en-US" dirty="0"/>
              <a:t>(</a:t>
            </a:r>
            <a:r>
              <a:rPr lang="en-US" dirty="0" err="1"/>
              <a:t>H,nPeaks</a:t>
            </a:r>
            <a:r>
              <a:rPr lang="en-US" dirty="0"/>
              <a:t>);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This works for lines only.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8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Handling noisy points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1"/>
          </p:nvPr>
        </p:nvSpPr>
        <p:spPr>
          <a:xfrm>
            <a:off x="2738810" y="868145"/>
            <a:ext cx="533531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D8AAE-1271-DA43-B211-0A2C8E6A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986790"/>
            <a:ext cx="69469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1D2A7-4E00-024C-B875-31A9EC107610}"/>
              </a:ext>
            </a:extLst>
          </p:cNvPr>
          <p:cNvSpPr/>
          <p:nvPr/>
        </p:nvSpPr>
        <p:spPr>
          <a:xfrm>
            <a:off x="2263140" y="1078827"/>
            <a:ext cx="30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</a:t>
            </a:r>
            <a:r>
              <a:rPr lang="en-US" sz="18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hough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rhoResolution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94590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Handling phantom lines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1"/>
          </p:nvPr>
        </p:nvSpPr>
        <p:spPr>
          <a:xfrm>
            <a:off x="2738810" y="868145"/>
            <a:ext cx="533531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915111-565E-7342-980F-C53E64D0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562" y="946943"/>
            <a:ext cx="6415088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1D2A7-4E00-024C-B875-31A9EC107610}"/>
              </a:ext>
            </a:extLst>
          </p:cNvPr>
          <p:cNvSpPr/>
          <p:nvPr/>
        </p:nvSpPr>
        <p:spPr>
          <a:xfrm>
            <a:off x="2366010" y="1033107"/>
            <a:ext cx="30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</a:t>
            </a:r>
            <a:r>
              <a:rPr lang="en-US" sz="18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houghpeaks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 threshold parameter</a:t>
            </a:r>
          </a:p>
        </p:txBody>
      </p:sp>
    </p:spTree>
    <p:extLst>
      <p:ext uri="{BB962C8B-B14F-4D97-AF65-F5344CB8AC3E}">
        <p14:creationId xmlns:p14="http://schemas.microsoft.com/office/powerpoint/2010/main" val="78722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Other Shapes: Circles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Detecting shapes in real images 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2136372" y="922225"/>
            <a:ext cx="68912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In a previous unit, we detected shapes in noise-free binary images. Now, we advance to real, noisy images.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 Hough transform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2. Template matching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- concepts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- using HOG features</a:t>
            </a:r>
          </a:p>
        </p:txBody>
      </p:sp>
    </p:spTree>
    <p:extLst>
      <p:ext uri="{BB962C8B-B14F-4D97-AF65-F5344CB8AC3E}">
        <p14:creationId xmlns:p14="http://schemas.microsoft.com/office/powerpoint/2010/main" val="1343648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Review: Applying the voting procedure to lines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line: (</a:t>
            </a:r>
            <a:r>
              <a:rPr lang="en-US" dirty="0" err="1">
                <a:solidFill>
                  <a:srgbClr val="7F1416"/>
                </a:solidFill>
              </a:rPr>
              <a:t>m,b</a:t>
            </a:r>
            <a:r>
              <a:rPr lang="en-US" dirty="0">
                <a:solidFill>
                  <a:srgbClr val="7F1416"/>
                </a:solidFill>
              </a:rPr>
              <a:t>)</a:t>
            </a:r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What votes does a single point cast?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Is there a pattern to them?</a:t>
            </a: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Look for the intersection.</a:t>
            </a:r>
          </a:p>
          <a:p>
            <a:pPr mar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6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circles of fixed radius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(how many; what are they?)</a:t>
            </a:r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(what shape does the locus of votes make?)</a:t>
            </a:r>
          </a:p>
          <a:p>
            <a:pPr mar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(this is just the intersection of the loci)</a:t>
            </a:r>
          </a:p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circles of fixed radius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4046220" y="922225"/>
            <a:ext cx="483943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186362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other shapes: Circles, Big and Small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1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circles of any radius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(how many; what are they?)</a:t>
            </a:r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(what shape does the locus of votes make?)</a:t>
            </a:r>
          </a:p>
          <a:p>
            <a:pPr mar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(this is just the intersection of the loci)</a:t>
            </a:r>
          </a:p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5DB620-583C-4429-BCEC-5B83D5DBED41}"/>
                  </a:ext>
                </a:extLst>
              </p14:cNvPr>
              <p14:cNvContentPartPr/>
              <p14:nvPr/>
            </p14:nvContentPartPr>
            <p14:xfrm>
              <a:off x="5825520" y="1752840"/>
              <a:ext cx="47160" cy="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5DB620-583C-4429-BCEC-5B83D5DBED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6160" y="1743480"/>
                <a:ext cx="6588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613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circles of any radius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78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Line Segments and Other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55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find line segments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2. How to visualize the locus of votes from any point? 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96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find arbitrary shapes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Any shape! But we make a simplifying assumption for now: translation is the only transformation </a:t>
            </a:r>
          </a:p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/>
              <a:t>2. How to visualize the locus of votes from any point? 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5337810" y="3154680"/>
            <a:ext cx="3688610" cy="1264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Ballard, Dana. 1981. Generalizing the Hough transform to detect arbitrary shapes. </a:t>
            </a:r>
            <a:r>
              <a:rPr lang="en-US" i="1" dirty="0"/>
              <a:t>Pattern Recognition</a:t>
            </a:r>
            <a:r>
              <a:rPr lang="en-US" dirty="0"/>
              <a:t>, 13(2):111-122.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Dana was a long-time member of Rochester’s computer vision group.</a:t>
            </a:r>
          </a:p>
        </p:txBody>
      </p:sp>
      <p:sp>
        <p:nvSpPr>
          <p:cNvPr id="5" name="Google Shape;175;p21">
            <a:extLst>
              <a:ext uri="{FF2B5EF4-FFF2-40B4-BE49-F238E27FC236}">
                <a16:creationId xmlns:a16="http://schemas.microsoft.com/office/drawing/2014/main" id="{42D242A3-1534-436A-AA15-265E7EC13BD2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88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 the voting procedure to find arbitrary shapes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Any shape! But we make a simplifying assumption for now: translation is the only transformation </a:t>
            </a:r>
          </a:p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/>
              <a:t>2. How to visualize the locus of votes from any point? 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A </a:t>
            </a:r>
            <a:r>
              <a:rPr lang="en" dirty="0"/>
              <a:t>H</a:t>
            </a:r>
            <a:r>
              <a:rPr lang="en" sz="2400" dirty="0">
                <a:solidFill>
                  <a:srgbClr val="7F1416"/>
                </a:solidFill>
              </a:rPr>
              <a:t>ough transform is a voting procedure in parameter space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2136372" y="922225"/>
            <a:ext cx="68912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What shapes are there?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do you detect them?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Least-squares?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What do these two shapes</a:t>
            </a:r>
            <a:br>
              <a:rPr lang="en-US" dirty="0"/>
            </a:br>
            <a:r>
              <a:rPr lang="en-US" dirty="0"/>
              <a:t>have in common?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They can be represented using equations represented by </a:t>
            </a:r>
            <a:r>
              <a:rPr lang="en-US" b="1" dirty="0"/>
              <a:t>parameters</a:t>
            </a:r>
            <a:r>
              <a:rPr lang="en-US" dirty="0"/>
              <a:t>. Points cast </a:t>
            </a:r>
            <a:r>
              <a:rPr lang="en-US" b="1" dirty="0"/>
              <a:t>votes </a:t>
            </a:r>
            <a:r>
              <a:rPr lang="en-US" dirty="0"/>
              <a:t>for consistent parameters and the true shape gets the most votes.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1. We'll discuss line detection in detail and see MATLAB.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2. You'll write a circle detector.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3. We'll extend to other shapes in theory.</a:t>
            </a:r>
          </a:p>
        </p:txBody>
      </p:sp>
      <p:pic>
        <p:nvPicPr>
          <p:cNvPr id="4" name="Picture 4" descr="input">
            <a:extLst>
              <a:ext uri="{FF2B5EF4-FFF2-40B4-BE49-F238E27FC236}">
                <a16:creationId xmlns:a16="http://schemas.microsoft.com/office/drawing/2014/main" id="{1FD18317-65CF-A24C-A24D-3A220452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58" y="922225"/>
            <a:ext cx="1585203" cy="158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5CBDA38-9F08-3940-B1C4-7E23B4006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833" y="922225"/>
            <a:ext cx="2086817" cy="15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89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circle finder: Wouldn’t this be a great lab? 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Matlab’s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hough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houghpeaks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(for lines), but from scratch</a:t>
            </a:r>
          </a:p>
          <a:p>
            <a:pPr lvl="1" eaLnBrk="1" hangingPunct="1"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two options: variable or fixed radius circles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3335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the votes (optional ideas)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Each edge pixel (one with above-threshold magnitude) casts one set of votes.</a:t>
            </a:r>
          </a:p>
          <a:p>
            <a:pPr eaLnBrk="1" hangingPunct="1">
              <a:defRPr/>
            </a:pPr>
            <a:r>
              <a:rPr lang="en-US" dirty="0"/>
              <a:t>Use the edge gradient information as well</a:t>
            </a:r>
          </a:p>
          <a:p>
            <a:pPr eaLnBrk="1" hangingPunct="1">
              <a:defRPr/>
            </a:pPr>
            <a:r>
              <a:rPr lang="en-US" sz="1600" dirty="0"/>
              <a:t>	Only need to cast votes for centers along the gradient</a:t>
            </a:r>
          </a:p>
          <a:p>
            <a:pPr eaLnBrk="1" hangingPunct="1">
              <a:defRPr/>
            </a:pPr>
            <a:r>
              <a:rPr lang="en-US" sz="1600" dirty="0"/>
              <a:t>	I’ve done this; it works really well</a:t>
            </a:r>
          </a:p>
          <a:p>
            <a:pPr eaLnBrk="1" hangingPunct="1">
              <a:defRPr/>
            </a:pPr>
            <a:r>
              <a:rPr lang="en-US" dirty="0"/>
              <a:t>Get creative: should strong edge pixels cast more votes?</a:t>
            </a:r>
          </a:p>
        </p:txBody>
      </p:sp>
    </p:spTree>
    <p:extLst>
      <p:ext uri="{BB962C8B-B14F-4D97-AF65-F5344CB8AC3E}">
        <p14:creationId xmlns:p14="http://schemas.microsoft.com/office/powerpoint/2010/main" val="1890029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34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look for an exact match of an object in an image?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2934211" cy="37518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Describe the object by a sub-image, called a </a:t>
            </a:r>
            <a:r>
              <a:rPr lang="en-US" i="1" dirty="0"/>
              <a:t>template: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7D55D2-FA8A-8A46-B1C1-CEBA8C68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6" y="1809948"/>
            <a:ext cx="258763" cy="538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CFD9E33-E0E3-5C43-BCC4-67027B1B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51" y="976511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5;p21">
            <a:extLst>
              <a:ext uri="{FF2B5EF4-FFF2-40B4-BE49-F238E27FC236}">
                <a16:creationId xmlns:a16="http://schemas.microsoft.com/office/drawing/2014/main" id="{ED0083E8-C9B7-C945-BBD3-1A34E231BB8D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6.4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58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algorithm: look for local maxima of a match criterion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2717041" cy="3751868"/>
          </a:xfrm>
        </p:spPr>
        <p:txBody>
          <a:bodyPr/>
          <a:lstStyle/>
          <a:p>
            <a:pPr marL="38100" indent="0">
              <a:defRPr/>
            </a:pPr>
            <a:r>
              <a:rPr lang="en-US" dirty="0"/>
              <a:t>1. Evaluate a match criterion at every image location (plus size, reflection, and rotation, if those variations are expected)</a:t>
            </a:r>
          </a:p>
          <a:p>
            <a:pPr marL="38100" indent="0">
              <a:defRPr/>
            </a:pPr>
            <a:r>
              <a:rPr lang="en-US" dirty="0"/>
              <a:t>2. A “match” is a local maximum of the criterion, possibly above a threshold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7D55D2-FA8A-8A46-B1C1-CEBA8C68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38" y="1878528"/>
            <a:ext cx="258763" cy="538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CFD9E33-E0E3-5C43-BCC4-67027B1B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51" y="983707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5;p21">
            <a:extLst>
              <a:ext uri="{FF2B5EF4-FFF2-40B4-BE49-F238E27FC236}">
                <a16:creationId xmlns:a16="http://schemas.microsoft.com/office/drawing/2014/main" id="{ED0083E8-C9B7-C945-BBD3-1A34E231BB8D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6.4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7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match? Use correlation.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Just use the template as a filter!</a:t>
            </a:r>
          </a:p>
          <a:p>
            <a:pPr>
              <a:defRPr/>
            </a:pPr>
            <a:r>
              <a:rPr lang="en-US" dirty="0"/>
              <a:t>Idea: high correlation when </a:t>
            </a:r>
            <a:br>
              <a:rPr lang="en-US" dirty="0"/>
            </a:br>
            <a:r>
              <a:rPr lang="en-US" dirty="0"/>
              <a:t>the template matches.</a:t>
            </a:r>
          </a:p>
          <a:p>
            <a:pPr>
              <a:defRPr/>
            </a:pPr>
            <a:r>
              <a:rPr lang="en-US" dirty="0"/>
              <a:t>How does it work?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DE8C5C-A486-9542-82CC-9585AA6C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9221" r="65141" b="44527"/>
          <a:stretch>
            <a:fillRect/>
          </a:stretch>
        </p:blipFill>
        <p:spPr bwMode="auto">
          <a:xfrm>
            <a:off x="6200650" y="904974"/>
            <a:ext cx="283527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929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Template Matching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54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match better ? Use normalized correlation.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3911397" cy="37518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Just use the template as a filter!</a:t>
            </a:r>
          </a:p>
          <a:p>
            <a:pPr>
              <a:defRPr/>
            </a:pPr>
            <a:r>
              <a:rPr lang="en-US" dirty="0"/>
              <a:t>Idea: high correlation when </a:t>
            </a:r>
            <a:br>
              <a:rPr lang="en-US" dirty="0"/>
            </a:br>
            <a:r>
              <a:rPr lang="en-US" dirty="0"/>
              <a:t>the template matches.</a:t>
            </a:r>
          </a:p>
          <a:p>
            <a:pPr>
              <a:defRPr/>
            </a:pPr>
            <a:r>
              <a:rPr lang="en-US" dirty="0"/>
              <a:t>How does it work?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Problem: always high correlation when matching with a plain bright region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Solution: Normalize the template and each region by subtracting each’s mean from itself before taking dot product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DE8C5C-A486-9542-82CC-9585AA6C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9221" r="65141" b="44527"/>
          <a:stretch>
            <a:fillRect/>
          </a:stretch>
        </p:blipFill>
        <p:spPr bwMode="auto">
          <a:xfrm>
            <a:off x="6200650" y="904974"/>
            <a:ext cx="283527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Matching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8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44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matching algorithms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Chamfering (</a:t>
            </a:r>
            <a:r>
              <a:rPr lang="en-US" dirty="0" err="1"/>
              <a:t>Hausdorff</a:t>
            </a:r>
            <a:r>
              <a:rPr lang="en-US" dirty="0"/>
              <a:t> distance):</a:t>
            </a:r>
          </a:p>
          <a:p>
            <a:pPr eaLnBrk="1" hangingPunct="1">
              <a:defRPr/>
            </a:pPr>
            <a:r>
              <a:rPr lang="en-US" dirty="0">
                <a:hlinkClick r:id="rId2"/>
              </a:rPr>
              <a:t>http://www.cs.cornell.edu/~dph/hausdorff/hausdorff1.html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Springs and templates (Crandall and </a:t>
            </a:r>
            <a:r>
              <a:rPr lang="en-US" dirty="0" err="1"/>
              <a:t>Huttenlocher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r>
              <a:rPr lang="en-US" dirty="0">
                <a:hlinkClick r:id="rId3"/>
              </a:rPr>
              <a:t>http://www.cs.cornell.edu/~dph/papers/cvpr07.pdf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Even CNNs need to operate at various scales/patches of the image to detect objects.</a:t>
            </a:r>
          </a:p>
          <a:p>
            <a:pPr eaLnBrk="1" hangingPunct="1">
              <a:defRPr/>
            </a:pPr>
            <a:r>
              <a:rPr lang="en-US" dirty="0"/>
              <a:t>Some variations have been developed to cut down on processing time.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61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 of Oriented Gradients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4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 are more robust features for detection than intensities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731" y="904974"/>
            <a:ext cx="3646171" cy="3751868"/>
          </a:xfrm>
        </p:spPr>
        <p:txBody>
          <a:bodyPr/>
          <a:lstStyle/>
          <a:p>
            <a:pPr marL="0" indent="0">
              <a:defRPr/>
            </a:pPr>
            <a:r>
              <a:rPr lang="en-US" sz="2400" b="1"/>
              <a:t>H</a:t>
            </a:r>
            <a:r>
              <a:rPr lang="en-US" b="1"/>
              <a:t>istogram </a:t>
            </a:r>
            <a:r>
              <a:rPr lang="en-US" b="1" dirty="0"/>
              <a:t>of </a:t>
            </a:r>
            <a:br>
              <a:rPr lang="en-US" b="1" dirty="0"/>
            </a:br>
            <a:r>
              <a:rPr lang="en-US" sz="2400" b="1" dirty="0"/>
              <a:t>O</a:t>
            </a:r>
            <a:r>
              <a:rPr lang="en-US" b="1" dirty="0"/>
              <a:t>riented </a:t>
            </a:r>
            <a:br>
              <a:rPr lang="en-US" b="1" dirty="0"/>
            </a:br>
            <a:r>
              <a:rPr lang="en-US" sz="2400" b="1" dirty="0"/>
              <a:t>G</a:t>
            </a:r>
            <a:r>
              <a:rPr lang="en-US" b="1" dirty="0"/>
              <a:t>radients </a:t>
            </a:r>
            <a:br>
              <a:rPr lang="en-US" dirty="0"/>
            </a:br>
            <a:r>
              <a:rPr lang="en-US" dirty="0"/>
              <a:t>("HOG" features)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5DFA3-C0F3-964B-ADA1-EE94DC17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1" y="1106706"/>
            <a:ext cx="1076325" cy="2381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8C9C6-97DC-8844-914D-A53713A14C96}"/>
              </a:ext>
            </a:extLst>
          </p:cNvPr>
          <p:cNvSpPr txBox="1"/>
          <p:nvPr/>
        </p:nvSpPr>
        <p:spPr>
          <a:xfrm>
            <a:off x="5252733" y="2580015"/>
            <a:ext cx="3646170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dirty="0"/>
              <a:t>Sources:</a:t>
            </a:r>
          </a:p>
          <a:p>
            <a:pPr eaLnBrk="1" hangingPunct="1">
              <a:defRPr/>
            </a:pPr>
            <a:r>
              <a:rPr lang="en-US" dirty="0"/>
              <a:t>Guest lecture by Trenton Tabor, RHIT ‘12</a:t>
            </a:r>
          </a:p>
          <a:p>
            <a:pPr eaLnBrk="1" hangingPunct="1">
              <a:defRPr/>
            </a:pPr>
            <a:r>
              <a:rPr lang="en-US" dirty="0" err="1"/>
              <a:t>Sonka</a:t>
            </a:r>
            <a:r>
              <a:rPr lang="en-US" dirty="0"/>
              <a:t>, et al. text, section 10.6.3</a:t>
            </a:r>
          </a:p>
          <a:p>
            <a:pPr eaLnBrk="1" hangingPunct="1">
              <a:defRPr/>
            </a:pPr>
            <a:r>
              <a:rPr lang="en-US" dirty="0"/>
              <a:t>N. </a:t>
            </a:r>
            <a:r>
              <a:rPr lang="en-US" dirty="0" err="1"/>
              <a:t>Dalal</a:t>
            </a:r>
            <a:r>
              <a:rPr lang="en-US" dirty="0"/>
              <a:t> and B. </a:t>
            </a:r>
            <a:r>
              <a:rPr lang="en-US" dirty="0" err="1"/>
              <a:t>Triggs</a:t>
            </a:r>
            <a:r>
              <a:rPr lang="en-US" dirty="0"/>
              <a:t>, "Histograms of Oriented Gradients for Human Detection", Proc. IEEE Conf. Computer Vision and Pattern Recognition, vol. 1, pp. 886-893, 2005.</a:t>
            </a:r>
          </a:p>
        </p:txBody>
      </p:sp>
    </p:spTree>
    <p:extLst>
      <p:ext uri="{BB962C8B-B14F-4D97-AF65-F5344CB8AC3E}">
        <p14:creationId xmlns:p14="http://schemas.microsoft.com/office/powerpoint/2010/main" val="2657398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 features work well for pedestrian detection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1485" y="904974"/>
            <a:ext cx="4097417" cy="37518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Dalal</a:t>
            </a:r>
            <a:r>
              <a:rPr lang="en-US" dirty="0"/>
              <a:t> and </a:t>
            </a:r>
            <a:r>
              <a:rPr lang="en-US" dirty="0" err="1"/>
              <a:t>Triggs</a:t>
            </a:r>
            <a:r>
              <a:rPr lang="en-US" dirty="0"/>
              <a:t> introduced it in 2005.</a:t>
            </a:r>
          </a:p>
          <a:p>
            <a:pPr eaLnBrk="1" hangingPunct="1">
              <a:defRPr/>
            </a:pPr>
            <a:r>
              <a:rPr lang="en-US" dirty="0"/>
              <a:t>Their work has been cited over 13,000 times!</a:t>
            </a:r>
          </a:p>
          <a:p>
            <a:pPr eaLnBrk="1" hangingPunct="1">
              <a:defRPr/>
            </a:pPr>
            <a:r>
              <a:rPr lang="en-US" dirty="0"/>
              <a:t>Used for object classification in 2006</a:t>
            </a:r>
          </a:p>
          <a:p>
            <a:pPr eaLnBrk="1" hangingPunct="1">
              <a:defRPr/>
            </a:pPr>
            <a:r>
              <a:rPr lang="en-US" dirty="0"/>
              <a:t>We’ll look at usage for digit classification</a:t>
            </a:r>
          </a:p>
          <a:p>
            <a:pPr eaLnBrk="1" hangingPunct="1">
              <a:defRPr/>
            </a:pPr>
            <a:r>
              <a:rPr lang="en-US" dirty="0"/>
              <a:t>Past CSSE463 teams have used for object recognition tasks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14FAD-7E15-EA4B-B155-7248935E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91" y="1106706"/>
            <a:ext cx="10763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58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has clear docs and examples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Matlab HOG documentation</a:t>
            </a: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Matlab end-to-end digit recognition example</a:t>
            </a:r>
            <a:endParaRPr lang="en-US" dirty="0"/>
          </a:p>
          <a:p>
            <a:pPr>
              <a:defRPr/>
            </a:pPr>
            <a:r>
              <a:rPr lang="en-US" dirty="0"/>
              <a:t>How?</a:t>
            </a:r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US" dirty="0"/>
              <a:t>Preprocessing by binarizing images</a:t>
            </a:r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US" dirty="0"/>
              <a:t>Extract HOG features on training and testing sets</a:t>
            </a:r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US" dirty="0"/>
              <a:t>Train an ensemble of linear SVMs for multiclass classification</a:t>
            </a:r>
          </a:p>
          <a:p>
            <a:pPr>
              <a:defRPr/>
            </a:pPr>
            <a:r>
              <a:rPr lang="en-US" dirty="0"/>
              <a:t>Demo digit rec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256EC-E873-334E-B7F9-BBE95C83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428" y="1023545"/>
            <a:ext cx="11334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9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 Feature Extraction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26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HOG feature extraction work?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50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Calculate edge gradient magnitude and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756A9-8DA0-0C47-84C5-7BE8D4940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C808B2C-3893-C349-AAA0-221EB799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847" y="2766060"/>
            <a:ext cx="1404938" cy="143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BD761-9F23-E04F-B98F-01CAAC43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47" y="1256439"/>
            <a:ext cx="1404938" cy="1399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13294-EEB3-3B45-9D14-B93D8472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993" y="1241906"/>
            <a:ext cx="1417405" cy="1414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07B117-27CD-9B40-9F4D-4A9C40D01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435" y="2766060"/>
            <a:ext cx="1438964" cy="1432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B4B69-D12E-2346-A8DE-2D7C62584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266" y="2220314"/>
            <a:ext cx="1077905" cy="109149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07CAB3-3223-FF43-A379-7168A6DE8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45789"/>
              </p:ext>
            </p:extLst>
          </p:nvPr>
        </p:nvGraphicFramePr>
        <p:xfrm>
          <a:off x="3551871" y="3364484"/>
          <a:ext cx="342900" cy="83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77F6311-1FF4-CE44-A792-4E8CC2801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10385"/>
              </p:ext>
            </p:extLst>
          </p:nvPr>
        </p:nvGraphicFramePr>
        <p:xfrm>
          <a:off x="3073241" y="1633941"/>
          <a:ext cx="957261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B977A-1167-1043-AC3B-D027FB6B3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12338"/>
              </p:ext>
            </p:extLst>
          </p:nvPr>
        </p:nvGraphicFramePr>
        <p:xfrm>
          <a:off x="7188605" y="2487929"/>
          <a:ext cx="1625600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D43BC4A-253B-8143-B990-E3FB6565DB36}"/>
              </a:ext>
            </a:extLst>
          </p:cNvPr>
          <p:cNvSpPr/>
          <p:nvPr/>
        </p:nvSpPr>
        <p:spPr bwMode="auto">
          <a:xfrm>
            <a:off x="5966461" y="3140355"/>
            <a:ext cx="343025" cy="342901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DDA9A-F711-A547-9DC6-7EF8EF226F5D}"/>
              </a:ext>
            </a:extLst>
          </p:cNvPr>
          <p:cNvSpPr txBox="1"/>
          <p:nvPr/>
        </p:nvSpPr>
        <p:spPr>
          <a:xfrm>
            <a:off x="7198130" y="1687009"/>
            <a:ext cx="1543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Orientation histogram every 20 </a:t>
            </a:r>
            <a:r>
              <a:rPr lang="en-US" sz="1050" dirty="0" err="1"/>
              <a:t>deg</a:t>
            </a:r>
            <a:r>
              <a:rPr lang="en-US" sz="1050" dirty="0"/>
              <a:t> (9 bins)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2B327E-C063-5940-99B1-AB7F45A2C1EB}"/>
              </a:ext>
            </a:extLst>
          </p:cNvPr>
          <p:cNvCxnSpPr/>
          <p:nvPr/>
        </p:nvCxnSpPr>
        <p:spPr bwMode="auto">
          <a:xfrm flipV="1">
            <a:off x="6353695" y="2766060"/>
            <a:ext cx="834911" cy="3742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A84E78-E5E0-8A44-9192-3D9A86483B3E}"/>
              </a:ext>
            </a:extLst>
          </p:cNvPr>
          <p:cNvSpPr txBox="1"/>
          <p:nvPr/>
        </p:nvSpPr>
        <p:spPr>
          <a:xfrm>
            <a:off x="7207655" y="3151877"/>
            <a:ext cx="1730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Compute for each </a:t>
            </a:r>
            <a:r>
              <a:rPr lang="en-US" sz="1050" i="1" dirty="0"/>
              <a:t>cell</a:t>
            </a:r>
            <a:r>
              <a:rPr lang="en-US" sz="1050" dirty="0"/>
              <a:t> (group of pixels)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97AA7-2CBA-924B-85EB-368449FE154C}"/>
              </a:ext>
            </a:extLst>
          </p:cNvPr>
          <p:cNvSpPr txBox="1"/>
          <p:nvPr/>
        </p:nvSpPr>
        <p:spPr>
          <a:xfrm>
            <a:off x="5909310" y="949851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magnitude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56BE1-E41C-144A-B1F0-F3FF28CEEFCD}"/>
              </a:ext>
            </a:extLst>
          </p:cNvPr>
          <p:cNvSpPr txBox="1"/>
          <p:nvPr/>
        </p:nvSpPr>
        <p:spPr>
          <a:xfrm>
            <a:off x="5836279" y="4170482"/>
            <a:ext cx="12458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Direction (0-180°)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DA036-F51D-D14A-B75A-2490B44EFB9C}"/>
              </a:ext>
            </a:extLst>
          </p:cNvPr>
          <p:cNvSpPr txBox="1"/>
          <p:nvPr/>
        </p:nvSpPr>
        <p:spPr>
          <a:xfrm>
            <a:off x="4655695" y="970664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43A237-EA06-6041-9D77-0FD66E4E4345}"/>
              </a:ext>
            </a:extLst>
          </p:cNvPr>
          <p:cNvSpPr txBox="1"/>
          <p:nvPr/>
        </p:nvSpPr>
        <p:spPr>
          <a:xfrm>
            <a:off x="4655695" y="4163235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dy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25058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1b. Edge direction histogram visualization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73554"/>
            <a:ext cx="6655324" cy="3751868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F1D08-8C0C-D74C-A32A-912A13FE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67" y="2788920"/>
            <a:ext cx="1438964" cy="1432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B9B20-911B-794C-8C19-3A8F24D0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198" y="2243174"/>
            <a:ext cx="1077905" cy="1091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E8B59-56EA-FC4D-B390-D5146AD5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399" y="1289553"/>
            <a:ext cx="1814794" cy="22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3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Repeat for each cell in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63439" y="904974"/>
                <a:ext cx="4235463" cy="3751868"/>
              </a:xfrm>
            </p:spPr>
            <p:txBody>
              <a:bodyPr/>
              <a:lstStyle/>
              <a:p>
                <a:r>
                  <a:rPr lang="en-US" dirty="0"/>
                  <a:t>This blue block has 2x2=4 non-overlapping cells, each 16 pixels.</a:t>
                </a:r>
              </a:p>
              <a:p>
                <a:r>
                  <a:rPr lang="en-US" dirty="0"/>
                  <a:t>Orientation histogram for blue block:</a:t>
                </a:r>
              </a:p>
              <a:p>
                <a:r>
                  <a:rPr lang="en-US" dirty="0"/>
                  <a:t>9 x 4 = 36 features</a:t>
                </a:r>
              </a:p>
              <a:p>
                <a:pPr/>
                <a:r>
                  <a:rPr lang="en-US" dirty="0"/>
                  <a:t>Then normalize 36D feature vector v so its length = 1: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𝑛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9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63439" y="904974"/>
                <a:ext cx="4235463" cy="3751868"/>
              </a:xfrm>
              <a:blipFill>
                <a:blip r:embed="rId2"/>
                <a:stretch>
                  <a:fillRect l="-299" r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29FDC53-5E10-904E-AA1E-7C935528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60" y="1215136"/>
            <a:ext cx="1438964" cy="14328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FD806F-3377-0845-898E-B156D8B9B332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>
            <a:off x="3013834" y="1613196"/>
            <a:ext cx="1569596" cy="592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9D060401-AE85-7E47-8653-A5B1EA2F1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73864"/>
              </p:ext>
            </p:extLst>
          </p:nvPr>
        </p:nvGraphicFramePr>
        <p:xfrm>
          <a:off x="2308860" y="1211572"/>
          <a:ext cx="1438964" cy="1436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5521582-EA4A-7D43-9977-BFE82B104D4E}"/>
              </a:ext>
            </a:extLst>
          </p:cNvPr>
          <p:cNvSpPr/>
          <p:nvPr/>
        </p:nvSpPr>
        <p:spPr bwMode="auto">
          <a:xfrm>
            <a:off x="2327909" y="1226023"/>
            <a:ext cx="685925" cy="774346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6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parameters does it take to represent a line?</a:t>
            </a:r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354579" y="1021918"/>
            <a:ext cx="6557845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Two. Simplest?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y = mx + b (slope-intercept); any line is a 2D point (</a:t>
            </a:r>
            <a:r>
              <a:rPr lang="en-US" dirty="0" err="1"/>
              <a:t>m,b</a:t>
            </a:r>
            <a:r>
              <a:rPr lang="en-US" dirty="0"/>
              <a:t>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   Example: y=-x+4 is (-1,4)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/>
              <a:t>       Almost perfect. Why doesn't MATLAB use it?</a:t>
            </a:r>
          </a:p>
          <a:p>
            <a:pPr marL="0" indent="0"/>
            <a:r>
              <a:rPr lang="en-US" dirty="0"/>
              <a:t>Ax + By + C = 0 (standard form); any line is (A,B,C). </a:t>
            </a:r>
          </a:p>
          <a:p>
            <a:pPr marL="0" indent="0"/>
            <a:r>
              <a:rPr lang="en-US" dirty="0"/>
              <a:t>      </a:t>
            </a:r>
            <a:r>
              <a:rPr lang="en-US" sz="1600" dirty="0"/>
              <a:t>Do we need all 3?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x cos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 + y sin 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r</a:t>
            </a:r>
            <a:r>
              <a:rPr lang="en-US" dirty="0"/>
              <a:t> (Hesse normal form), any line is (</a:t>
            </a:r>
            <a:r>
              <a:rPr lang="en-US" dirty="0">
                <a:latin typeface="Symbol" pitchFamily="18" charset="2"/>
              </a:rPr>
              <a:t>r, q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latin typeface="Symbol" pitchFamily="18" charset="2"/>
              </a:rPr>
              <a:t>	</a:t>
            </a:r>
            <a:r>
              <a:rPr lang="en-US" sz="1600" dirty="0">
                <a:latin typeface="Symbol" pitchFamily="18" charset="2"/>
              </a:rPr>
              <a:t>r</a:t>
            </a:r>
            <a:r>
              <a:rPr lang="en-US" sz="1600" dirty="0"/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distance from line to origin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/>
              <a:t>	</a:t>
            </a:r>
            <a:r>
              <a:rPr lang="en-US" sz="1600" dirty="0">
                <a:latin typeface="Symbol" pitchFamily="18" charset="2"/>
              </a:rPr>
              <a:t>q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angle between distance segment and x-axis</a:t>
            </a:r>
          </a:p>
          <a:p>
            <a:pPr marL="0" indent="0"/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49" name="Google Shape;149;p19"/>
          <p:cNvSpPr/>
          <p:nvPr/>
        </p:nvSpPr>
        <p:spPr>
          <a:xfrm>
            <a:off x="1551150" y="2716200"/>
            <a:ext cx="495900" cy="18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8748625" y="4628350"/>
            <a:ext cx="327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</a:t>
            </a:r>
            <a:endParaRPr b="1"/>
          </a:p>
        </p:txBody>
      </p:sp>
      <p:sp>
        <p:nvSpPr>
          <p:cNvPr id="14" name="Google Shape;175;p21">
            <a:extLst>
              <a:ext uri="{FF2B5EF4-FFF2-40B4-BE49-F238E27FC236}">
                <a16:creationId xmlns:a16="http://schemas.microsoft.com/office/drawing/2014/main" id="{6B54F911-C5F5-4843-A425-019C4988D76A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000" u="sng" dirty="0">
                <a:solidFill>
                  <a:schemeClr val="hlink"/>
                </a:solidFill>
              </a:rPr>
              <a:t>https://</a:t>
            </a:r>
            <a:r>
              <a:rPr lang="en-US" sz="1000" u="sng" dirty="0" err="1">
                <a:solidFill>
                  <a:schemeClr val="hlink"/>
                </a:solidFill>
              </a:rPr>
              <a:t>en.wikipedia.org</a:t>
            </a:r>
            <a:r>
              <a:rPr lang="en-US" sz="1000" u="sng" dirty="0">
                <a:solidFill>
                  <a:schemeClr val="hlink"/>
                </a:solidFill>
              </a:rPr>
              <a:t>/wiki/</a:t>
            </a:r>
            <a:r>
              <a:rPr lang="en-US" sz="1000" u="sng" dirty="0" err="1">
                <a:solidFill>
                  <a:schemeClr val="hlink"/>
                </a:solidFill>
              </a:rPr>
              <a:t>Hough_transform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32622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Repeat for each block of cells in the window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3439" y="904974"/>
            <a:ext cx="4235463" cy="3751868"/>
          </a:xfrm>
        </p:spPr>
        <p:txBody>
          <a:bodyPr/>
          <a:lstStyle/>
          <a:p>
            <a:r>
              <a:rPr lang="en-US" dirty="0"/>
              <a:t>Window has blocks of cells made of pixels.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270825-3C90-C544-934D-6F9DD70D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70" y="1226566"/>
            <a:ext cx="1438964" cy="14328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4DD2CC-40B9-AE41-A161-17DD2C77750C}"/>
              </a:ext>
            </a:extLst>
          </p:cNvPr>
          <p:cNvCxnSpPr>
            <a:stCxn id="16" idx="2"/>
          </p:cNvCxnSpPr>
          <p:nvPr/>
        </p:nvCxnSpPr>
        <p:spPr bwMode="auto">
          <a:xfrm flipH="1">
            <a:off x="2160270" y="2011798"/>
            <a:ext cx="590612" cy="1087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D6E643C5-CDF1-D04C-9C6B-761F5AC47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351680"/>
              </p:ext>
            </p:extLst>
          </p:nvPr>
        </p:nvGraphicFramePr>
        <p:xfrm>
          <a:off x="2388870" y="1223002"/>
          <a:ext cx="1438964" cy="1436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750A53B-2252-B844-96D7-00AD71A2837B}"/>
              </a:ext>
            </a:extLst>
          </p:cNvPr>
          <p:cNvSpPr/>
          <p:nvPr/>
        </p:nvSpPr>
        <p:spPr bwMode="auto">
          <a:xfrm>
            <a:off x="2407919" y="1237453"/>
            <a:ext cx="685925" cy="77434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34BE2B-E552-E54F-93B4-1FF2B429136E}"/>
              </a:ext>
            </a:extLst>
          </p:cNvPr>
          <p:cNvCxnSpPr/>
          <p:nvPr/>
        </p:nvCxnSpPr>
        <p:spPr bwMode="auto">
          <a:xfrm flipH="1">
            <a:off x="2474626" y="2037331"/>
            <a:ext cx="590612" cy="1087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D594FA7-AE87-7846-95A6-FFB62C9B7512}"/>
              </a:ext>
            </a:extLst>
          </p:cNvPr>
          <p:cNvSpPr/>
          <p:nvPr/>
        </p:nvSpPr>
        <p:spPr bwMode="auto">
          <a:xfrm>
            <a:off x="2788983" y="1248340"/>
            <a:ext cx="685925" cy="774346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B7C8EF-CC07-C04E-A8FE-D28583AF32BB}"/>
              </a:ext>
            </a:extLst>
          </p:cNvPr>
          <p:cNvCxnSpPr/>
          <p:nvPr/>
        </p:nvCxnSpPr>
        <p:spPr bwMode="auto">
          <a:xfrm flipH="1">
            <a:off x="2836638" y="2033572"/>
            <a:ext cx="590612" cy="1087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C24A7-F61E-F846-B4FA-65820DD5F58A}"/>
              </a:ext>
            </a:extLst>
          </p:cNvPr>
          <p:cNvSpPr/>
          <p:nvPr/>
        </p:nvSpPr>
        <p:spPr bwMode="auto">
          <a:xfrm>
            <a:off x="3150932" y="1237453"/>
            <a:ext cx="685925" cy="774346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93BE67-7A02-D943-AE6E-B6537EEE73E5}"/>
              </a:ext>
            </a:extLst>
          </p:cNvPr>
          <p:cNvSpPr txBox="1"/>
          <p:nvPr/>
        </p:nvSpPr>
        <p:spPr>
          <a:xfrm>
            <a:off x="3215085" y="2823210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etc.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EF8E59-847E-3D40-B19F-A00FE7D20D44}"/>
              </a:ext>
            </a:extLst>
          </p:cNvPr>
          <p:cNvSpPr/>
          <p:nvPr/>
        </p:nvSpPr>
        <p:spPr>
          <a:xfrm>
            <a:off x="2085513" y="3212987"/>
            <a:ext cx="5035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36/block x 9 overlapping blocks = 324 features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block is normalized independently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/>
              <a:t>324 features then sent to SVM to detect the object of interest in that window.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71D4C0-05A6-EB4E-9466-276F1E4A9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646" y="2354785"/>
            <a:ext cx="1814794" cy="22346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AAF267-3D61-604F-BDCE-3B74180FE408}"/>
              </a:ext>
            </a:extLst>
          </p:cNvPr>
          <p:cNvSpPr txBox="1"/>
          <p:nvPr/>
        </p:nvSpPr>
        <p:spPr>
          <a:xfrm>
            <a:off x="2360264" y="4763096"/>
            <a:ext cx="44037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4"/>
              </a:rPr>
              <a:t>https://www.mathworks.com/help/vision/examples/digit-classification-using-hog-features.html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7041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Train 1 SVM per class. Using a digit classifier, for example:</a:t>
            </a:r>
          </a:p>
          <a:p>
            <a:pPr eaLnBrk="1" hangingPunct="1">
              <a:defRPr/>
            </a:pPr>
            <a:r>
              <a:rPr lang="en-US" dirty="0"/>
              <a:t>SVM</a:t>
            </a:r>
            <a:r>
              <a:rPr lang="en-US" baseline="-25000" dirty="0"/>
              <a:t>1</a:t>
            </a:r>
            <a:r>
              <a:rPr lang="en-US" dirty="0"/>
              <a:t> is for “1” vs “non-1” (so 0,2,3,4,5,6,7,8,9)</a:t>
            </a:r>
          </a:p>
          <a:p>
            <a:pPr eaLnBrk="1" hangingPunct="1">
              <a:defRPr/>
            </a:pPr>
            <a:r>
              <a:rPr lang="en-US" dirty="0"/>
              <a:t>SVM</a:t>
            </a:r>
            <a:r>
              <a:rPr lang="en-US" baseline="-25000" dirty="0"/>
              <a:t>2</a:t>
            </a:r>
            <a:r>
              <a:rPr lang="en-US" dirty="0"/>
              <a:t> is for “2” vs “non-2”</a:t>
            </a:r>
          </a:p>
          <a:p>
            <a:pPr eaLnBrk="1" hangingPunct="1">
              <a:defRPr/>
            </a:pPr>
            <a:r>
              <a:rPr lang="en-US" dirty="0"/>
              <a:t>SVM</a:t>
            </a:r>
            <a:r>
              <a:rPr lang="en-US" baseline="-25000" dirty="0"/>
              <a:t>3</a:t>
            </a:r>
            <a:r>
              <a:rPr lang="en-US" dirty="0"/>
              <a:t> for “3” vs ”non-3”</a:t>
            </a:r>
          </a:p>
          <a:p>
            <a:pPr eaLnBrk="1" hangingPunct="1">
              <a:defRPr/>
            </a:pPr>
            <a:r>
              <a:rPr lang="en-US" dirty="0"/>
              <a:t>…</a:t>
            </a:r>
          </a:p>
          <a:p>
            <a:pPr eaLnBrk="1" hangingPunct="1">
              <a:defRPr/>
            </a:pPr>
            <a:r>
              <a:rPr lang="en-US" sz="1600" dirty="0"/>
              <a:t>Feed the test vector to all SVMs</a:t>
            </a:r>
          </a:p>
          <a:p>
            <a:pPr eaLnBrk="1" hangingPunct="1">
              <a:defRPr/>
            </a:pPr>
            <a:r>
              <a:rPr lang="en-US" sz="1600" dirty="0"/>
              <a:t>Assign class </a:t>
            </a:r>
            <a:r>
              <a:rPr lang="en-US" sz="1600" dirty="0" err="1"/>
              <a:t>i</a:t>
            </a:r>
            <a:r>
              <a:rPr lang="en-US" sz="1600" dirty="0"/>
              <a:t> if </a:t>
            </a:r>
            <a:r>
              <a:rPr lang="en-US" sz="1600" dirty="0" err="1"/>
              <a:t>SVM</a:t>
            </a:r>
            <a:r>
              <a:rPr lang="en-US" sz="1600" baseline="-25000" dirty="0" err="1"/>
              <a:t>i</a:t>
            </a:r>
            <a:r>
              <a:rPr lang="en-US" sz="1600" dirty="0"/>
              <a:t> gives max output.</a:t>
            </a:r>
          </a:p>
          <a:p>
            <a:pPr eaLnBrk="1" hangingPunct="1">
              <a:defRPr/>
            </a:pPr>
            <a:r>
              <a:rPr lang="en-US" sz="1600" dirty="0"/>
              <a:t>Note: Still need 50/50 pos/neg to train each SVM (throw away data).</a:t>
            </a:r>
          </a:p>
          <a:p>
            <a:pPr eaLnBrk="1" hangingPunct="1">
              <a:defRPr/>
            </a:pPr>
            <a:r>
              <a:rPr lang="en-US" sz="1600" dirty="0"/>
              <a:t>An alternative uses error correcting codes (</a:t>
            </a:r>
            <a:r>
              <a:rPr lang="en-US" sz="1600" dirty="0" err="1"/>
              <a:t>fitECOC</a:t>
            </a:r>
            <a:r>
              <a:rPr lang="en-US" sz="1600" dirty="0"/>
              <a:t>) from communications theory to get the SVMs to give different aggregate responses on each class.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22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pedestrian classifier using HOG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6655324" cy="1038126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>
                <a:hlinkClick r:id="rId2"/>
              </a:rPr>
              <a:t>https://www.youtube.com/watch?v=TzzJC8sOe60&amp;feature=youtu.be</a:t>
            </a:r>
            <a:r>
              <a:rPr lang="en-US" dirty="0"/>
              <a:t>  </a:t>
            </a:r>
          </a:p>
          <a:p>
            <a:pPr eaLnBrk="1" hangingPunct="1">
              <a:defRPr/>
            </a:pPr>
            <a:r>
              <a:rPr lang="en-US" dirty="0"/>
              <a:t>Showcasing Trenton’s work: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582F79-E60C-AC45-8432-E90DCDCBEF24}"/>
              </a:ext>
            </a:extLst>
          </p:cNvPr>
          <p:cNvSpPr txBox="1"/>
          <p:nvPr/>
        </p:nvSpPr>
        <p:spPr>
          <a:xfrm>
            <a:off x="4366260" y="1809948"/>
            <a:ext cx="4532643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T. Tabor, Z. </a:t>
            </a:r>
            <a:r>
              <a:rPr lang="en-US" dirty="0" err="1"/>
              <a:t>Pezzementi</a:t>
            </a:r>
            <a:r>
              <a:rPr lang="en-US" dirty="0"/>
              <a:t>, C. </a:t>
            </a:r>
            <a:r>
              <a:rPr lang="en-US" dirty="0" err="1"/>
              <a:t>Vallespi</a:t>
            </a:r>
            <a:r>
              <a:rPr lang="en-US" dirty="0"/>
              <a:t> and C. Wellington, 'People in the Weeds: Pedestrian Detection Goes Off-road', in 2015 IEEE International Symposium on Safety, Security, and Rescue Robotics, Purdue University, West Lafayette, IN, 2015.</a:t>
            </a:r>
          </a:p>
        </p:txBody>
      </p:sp>
    </p:spTree>
    <p:extLst>
      <p:ext uri="{BB962C8B-B14F-4D97-AF65-F5344CB8AC3E}">
        <p14:creationId xmlns:p14="http://schemas.microsoft.com/office/powerpoint/2010/main" val="717799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Sounds great. How do I start?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4"/>
            <a:ext cx="6655324" cy="32098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Read the MATLAB example.</a:t>
            </a:r>
          </a:p>
          <a:p>
            <a:pPr eaLnBrk="1" hangingPunct="1">
              <a:defRPr/>
            </a:pPr>
            <a:r>
              <a:rPr lang="en-US" dirty="0"/>
              <a:t>Try it out!</a:t>
            </a:r>
          </a:p>
          <a:p>
            <a:pPr eaLnBrk="1" hangingPunct="1">
              <a:defRPr/>
            </a:pPr>
            <a:r>
              <a:rPr lang="en-US" dirty="0"/>
              <a:t>Read about parameters and experiment with them as needed:</a:t>
            </a:r>
          </a:p>
          <a:p>
            <a:pPr>
              <a:defRPr/>
            </a:pPr>
            <a:r>
              <a:rPr lang="en-US" dirty="0">
                <a:hlinkClick r:id="rId2"/>
              </a:rPr>
              <a:t>Matlab HOG documentation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73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for Object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03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matching algorithms (review)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Chamfering 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Hausdorff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distance):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http://www.cs.cornell.edu/~dph/hausdorff/hausdorff1.html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Springs and templates (Crandall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Huttenlocher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http://www.cs.cornell.edu/~dph/papers/cvpr07.pdf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/>
              <a:t>Even CNNs need to operate at various scales/patches of the image to detect objects.</a:t>
            </a:r>
          </a:p>
          <a:p>
            <a:pPr eaLnBrk="1" hangingPunct="1">
              <a:defRPr/>
            </a:pPr>
            <a:r>
              <a:rPr lang="en-US" dirty="0"/>
              <a:t>Some variations have been developed to cut down on processing time.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7F1416"/>
                </a:solidFill>
              </a:rPr>
              <a:t>What are the options?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60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Object Recognition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Input: an image</a:t>
            </a:r>
          </a:p>
          <a:p>
            <a:pPr eaLnBrk="1" hangingPunct="1">
              <a:defRPr/>
            </a:pPr>
            <a:r>
              <a:rPr lang="en-US" dirty="0"/>
              <a:t>Output: 	classification </a:t>
            </a:r>
          </a:p>
          <a:p>
            <a:pPr eaLnBrk="1" hangingPunct="1">
              <a:defRPr/>
            </a:pPr>
            <a:r>
              <a:rPr lang="en-US" dirty="0"/>
              <a:t>		(what is there, </a:t>
            </a:r>
          </a:p>
          <a:p>
            <a:pPr eaLnBrk="1" hangingPunct="1">
              <a:defRPr/>
            </a:pPr>
            <a:r>
              <a:rPr lang="en-US" dirty="0"/>
              <a:t>		confidence)</a:t>
            </a:r>
          </a:p>
          <a:p>
            <a:pPr eaLnBrk="1" hangingPunct="1">
              <a:defRPr/>
            </a:pPr>
            <a:r>
              <a:rPr lang="en-US" dirty="0"/>
              <a:t>		   +</a:t>
            </a:r>
          </a:p>
          <a:p>
            <a:pPr eaLnBrk="1" hangingPunct="1">
              <a:defRPr/>
            </a:pPr>
            <a:r>
              <a:rPr lang="en-US" dirty="0"/>
              <a:t>		localization </a:t>
            </a:r>
            <a:br>
              <a:rPr lang="en-US" dirty="0"/>
            </a:br>
            <a:r>
              <a:rPr lang="en-US" dirty="0"/>
              <a:t>	(a bounding box)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1A90B-39CE-934C-B4D0-E87926307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84" y="904974"/>
            <a:ext cx="3840167" cy="2447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F0E4F-C03D-9E4C-808C-28D498A94335}"/>
              </a:ext>
            </a:extLst>
          </p:cNvPr>
          <p:cNvSpPr txBox="1"/>
          <p:nvPr/>
        </p:nvSpPr>
        <p:spPr>
          <a:xfrm>
            <a:off x="3522133" y="4739844"/>
            <a:ext cx="32624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https://arxiv.org/pdf/1506.02640v5.pdf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19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CNNs to detect objects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Three techniques in 4 papers. Search for objects …</a:t>
            </a:r>
          </a:p>
          <a:p>
            <a:pPr eaLnBrk="1" hangingPunct="1">
              <a:buSzPct val="100000"/>
              <a:buFont typeface="+mj-lt"/>
              <a:buAutoNum type="arabicPeriod"/>
              <a:defRPr/>
            </a:pPr>
            <a:r>
              <a:rPr lang="en-US" dirty="0"/>
              <a:t>Exhaustively (sliding window)</a:t>
            </a:r>
          </a:p>
          <a:p>
            <a:pPr eaLnBrk="1" hangingPunct="1">
              <a:buSzPct val="100000"/>
              <a:buFont typeface="+mj-lt"/>
              <a:buAutoNum type="arabicPeriod"/>
              <a:defRPr/>
            </a:pPr>
            <a:r>
              <a:rPr lang="en-US" dirty="0"/>
              <a:t>Using region proposals</a:t>
            </a:r>
          </a:p>
          <a:p>
            <a:pPr lvl="1">
              <a:buSzPct val="100000"/>
              <a:buFont typeface="+mj-lt"/>
              <a:buAutoNum type="arabicPeriod"/>
              <a:defRPr/>
            </a:pPr>
            <a:r>
              <a:rPr lang="en-US" dirty="0"/>
              <a:t>R-CNN (2014)</a:t>
            </a:r>
          </a:p>
          <a:p>
            <a:pPr lvl="1">
              <a:buSzPct val="100000"/>
              <a:buFont typeface="+mj-lt"/>
              <a:buAutoNum type="arabicPeriod"/>
              <a:defRPr/>
            </a:pPr>
            <a:r>
              <a:rPr lang="en-US" dirty="0"/>
              <a:t>Fast R-CNN (2014)</a:t>
            </a:r>
          </a:p>
          <a:p>
            <a:pPr lvl="1">
              <a:buSzPct val="100000"/>
              <a:buFont typeface="+mj-lt"/>
              <a:buAutoNum type="arabicPeriod"/>
              <a:defRPr/>
            </a:pPr>
            <a:r>
              <a:rPr lang="en-US" dirty="0"/>
              <a:t>Faster R-CNN (2015)</a:t>
            </a: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dirty="0"/>
              <a:t>In the whole image at once; YOLO (2016)</a:t>
            </a:r>
          </a:p>
          <a:p>
            <a:pPr>
              <a:buSzPct val="100000"/>
              <a:buFont typeface="+mj-lt"/>
              <a:buAutoNum type="arabicPeriod"/>
              <a:defRPr/>
            </a:pPr>
            <a:endParaRPr lang="en-US" dirty="0"/>
          </a:p>
          <a:p>
            <a:pPr marL="38100" indent="0">
              <a:buSzPct val="100000"/>
              <a:defRPr/>
            </a:pPr>
            <a:r>
              <a:rPr lang="en-US" dirty="0"/>
              <a:t>This lecture is a brief survey meant to help you see some different network architectures and expose you to this field.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255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CNNs meet template matching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Training: Use image patch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label pairs.</a:t>
            </a:r>
          </a:p>
          <a:p>
            <a:r>
              <a:rPr lang="en-US" dirty="0"/>
              <a:t>	Just like you would on whole image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label pairs</a:t>
            </a:r>
          </a:p>
          <a:p>
            <a:endParaRPr lang="en-US" dirty="0"/>
          </a:p>
          <a:p>
            <a:r>
              <a:rPr lang="en-US" dirty="0"/>
              <a:t>Inference: For each image patch, pass only that patch to the CNN and get the output. If above threshold and local max, detect it.</a:t>
            </a:r>
          </a:p>
          <a:p>
            <a:r>
              <a:rPr lang="en-US" dirty="0"/>
              <a:t>	Repeat over various overlapping locations and scales.</a:t>
            </a:r>
          </a:p>
          <a:p>
            <a:endParaRPr lang="en-US" dirty="0"/>
          </a:p>
          <a:p>
            <a:r>
              <a:rPr lang="en-US" dirty="0"/>
              <a:t>Conceptually simple, but too slow to use in practice.</a:t>
            </a:r>
          </a:p>
        </p:txBody>
      </p:sp>
    </p:spTree>
    <p:extLst>
      <p:ext uri="{BB962C8B-B14F-4D97-AF65-F5344CB8AC3E}">
        <p14:creationId xmlns:p14="http://schemas.microsoft.com/office/powerpoint/2010/main" val="39065331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 (2014): Regions with CNN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75733" y="4656842"/>
            <a:ext cx="6220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Rich feature hierarchies for accurate object detection and semantic segmentation</a:t>
            </a:r>
          </a:p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9" y="919988"/>
            <a:ext cx="6740574" cy="19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15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proposals are done using "selective search"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r>
              <a:rPr lang="en-US" dirty="0"/>
              <a:t>This algorithm first does </a:t>
            </a:r>
            <a:r>
              <a:rPr lang="en-US" b="1" dirty="0"/>
              <a:t>bottom-up segmentation </a:t>
            </a:r>
            <a:r>
              <a:rPr lang="en-US" dirty="0"/>
              <a:t>starting with individual pixels and grouping them into regions (1).</a:t>
            </a:r>
          </a:p>
          <a:p>
            <a:r>
              <a:rPr lang="en-US" dirty="0"/>
              <a:t>Then regions are grouped hierarchically and greedily until there is 1 region.</a:t>
            </a:r>
          </a:p>
          <a:p>
            <a:r>
              <a:rPr lang="en-US" dirty="0"/>
              <a:t>Outputs ~2000 bounding boxes containing regions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75733" y="4656842"/>
            <a:ext cx="6220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r">
              <a:buAutoNum type="arabicParenBoth"/>
            </a:pPr>
            <a:r>
              <a:rPr lang="en-US" sz="1100" dirty="0">
                <a:hlinkClick r:id="rId3"/>
              </a:rPr>
              <a:t>http://people.cs.uchicago.edu/~pff/papers/seg-ijcv.pdf</a:t>
            </a:r>
            <a:endParaRPr lang="en-US" sz="1100" dirty="0"/>
          </a:p>
          <a:p>
            <a:pPr marL="228600" indent="-228600" algn="r">
              <a:buAutoNum type="arabicParenBoth"/>
            </a:pPr>
            <a:r>
              <a:rPr lang="en-US" sz="1100" dirty="0">
                <a:hlinkClick r:id="rId4"/>
              </a:rPr>
              <a:t>http://www.huppelen.nl/publications/selectiveSearchDraft.pdf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3025422" y="904974"/>
            <a:ext cx="1049867" cy="1307648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70082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are padded and warped to 227 x 227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r>
              <a:rPr lang="en-US" dirty="0"/>
              <a:t>Padded by 16 pixels to give a little background, then warped.  </a:t>
            </a:r>
          </a:p>
          <a:p>
            <a:r>
              <a:rPr lang="en-US" dirty="0"/>
              <a:t>Why 227 x 227? 	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3138310" y="904974"/>
            <a:ext cx="1354667" cy="810937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CD38D-3C94-FE42-BA83-6A87B202C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026" y="3068009"/>
            <a:ext cx="455789" cy="1439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43FB3-251B-2449-9A3B-D15304FE4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110" y="3150160"/>
            <a:ext cx="1322255" cy="12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7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studies give early evidence for the effectiveness of feature extraction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r>
              <a:rPr lang="en-US" dirty="0"/>
              <a:t>They compared using the whole network with the {network \ fc7) and the {network \ {fc6+fc7}}</a:t>
            </a:r>
          </a:p>
          <a:p>
            <a:r>
              <a:rPr lang="en-US" dirty="0"/>
              <a:t>	using SVMs for the classification portion.</a:t>
            </a:r>
          </a:p>
          <a:p>
            <a:r>
              <a:rPr lang="en-US" dirty="0"/>
              <a:t>fc7 contains </a:t>
            </a:r>
            <a:r>
              <a:rPr lang="en-US" b="1" dirty="0"/>
              <a:t>29% </a:t>
            </a:r>
            <a:r>
              <a:rPr lang="en-US" dirty="0"/>
              <a:t>of the parameters in the CNN</a:t>
            </a:r>
          </a:p>
          <a:p>
            <a:r>
              <a:rPr lang="en-US" dirty="0"/>
              <a:t>fc6 contains </a:t>
            </a:r>
            <a:r>
              <a:rPr lang="en-US" b="1" dirty="0"/>
              <a:t>63%</a:t>
            </a:r>
            <a:r>
              <a:rPr lang="en-US" dirty="0"/>
              <a:t> of the parameters in the CNN</a:t>
            </a:r>
          </a:p>
          <a:p>
            <a:r>
              <a:rPr lang="en-US" dirty="0"/>
              <a:t>Conv layers contain the rest (</a:t>
            </a:r>
            <a:r>
              <a:rPr lang="en-US" b="1" dirty="0"/>
              <a:t>6%</a:t>
            </a:r>
            <a:r>
              <a:rPr lang="en-US" dirty="0"/>
              <a:t>)</a:t>
            </a:r>
          </a:p>
          <a:p>
            <a:r>
              <a:rPr lang="en-US" dirty="0"/>
              <a:t>Accuracy was similar with each.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5181601" y="977779"/>
            <a:ext cx="406400" cy="930043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94827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measure match between true and detected bounding boxes, use IOU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2348088"/>
                <a:ext cx="6655324" cy="230875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or Intersection Over Union (IOU)</a:t>
                </a:r>
              </a:p>
              <a:p>
                <a:r>
                  <a:rPr lang="en-US" dirty="0"/>
                  <a:t>1 Threshold it to vary precision vs recall of a class.</a:t>
                </a:r>
              </a:p>
              <a:p>
                <a:r>
                  <a:rPr lang="en-US" dirty="0" err="1"/>
                  <a:t>mAP</a:t>
                </a:r>
                <a:r>
                  <a:rPr lang="en-US" dirty="0"/>
                  <a:t> = mean (over classes) of average (over recall) precision.</a:t>
                </a:r>
              </a:p>
              <a:p>
                <a:endParaRPr lang="en-US" dirty="0"/>
              </a:p>
              <a:p>
                <a:r>
                  <a:rPr lang="en-US" dirty="0"/>
                  <a:t>2 If multiple overlapping (IOU &gt; t) bounding boxes exist for a region, can keep only the one with max score. (Familiar?)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2348088"/>
                <a:ext cx="6655324" cy="2308753"/>
              </a:xfrm>
              <a:blipFill>
                <a:blip r:embed="rId3"/>
                <a:stretch>
                  <a:fillRect l="-190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4"/>
              </a:rPr>
              <a:t>https://arxiv.org/abs/1311.2524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5249333" y="878789"/>
            <a:ext cx="1049867" cy="1233268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24F3A-CE91-6E4A-974B-843C45E2145E}"/>
              </a:ext>
            </a:extLst>
          </p:cNvPr>
          <p:cNvSpPr/>
          <p:nvPr/>
        </p:nvSpPr>
        <p:spPr>
          <a:xfrm>
            <a:off x="7588250" y="2104749"/>
            <a:ext cx="812800" cy="114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14D9F-85BE-CF4B-A7C0-316A752427D3}"/>
              </a:ext>
            </a:extLst>
          </p:cNvPr>
          <p:cNvSpPr/>
          <p:nvPr/>
        </p:nvSpPr>
        <p:spPr>
          <a:xfrm>
            <a:off x="7819673" y="2223457"/>
            <a:ext cx="812800" cy="8517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346FA-AC47-CD4F-B340-B9E2246F65F9}"/>
              </a:ext>
            </a:extLst>
          </p:cNvPr>
          <p:cNvSpPr/>
          <p:nvPr/>
        </p:nvSpPr>
        <p:spPr>
          <a:xfrm>
            <a:off x="7819673" y="2223456"/>
            <a:ext cx="581377" cy="851742"/>
          </a:xfrm>
          <a:prstGeom prst="rect">
            <a:avLst/>
          </a:prstGeom>
          <a:solidFill>
            <a:srgbClr val="7F14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37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R-CNN: ok but slow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348088"/>
            <a:ext cx="6655324" cy="2308753"/>
          </a:xfrm>
        </p:spPr>
        <p:txBody>
          <a:bodyPr/>
          <a:lstStyle/>
          <a:p>
            <a:r>
              <a:rPr lang="en-US" dirty="0" err="1"/>
              <a:t>mAP</a:t>
            </a:r>
            <a:r>
              <a:rPr lang="en-US" dirty="0"/>
              <a:t> = .66* on Pascal VOC 2007 20-class dataset </a:t>
            </a:r>
            <a:br>
              <a:rPr lang="en-US" dirty="0"/>
            </a:br>
            <a:r>
              <a:rPr lang="en-US" dirty="0"/>
              <a:t>(vs .337 for deformable parts models that use templates)</a:t>
            </a:r>
          </a:p>
          <a:p>
            <a:r>
              <a:rPr lang="en-US" dirty="0"/>
              <a:t>Runs at 20 seconds/frame (or 0.05 FPS)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64585" y="4656841"/>
            <a:ext cx="6220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*Per Fast R-CNN paper; </a:t>
            </a:r>
            <a:r>
              <a:rPr lang="en-US" sz="1100" dirty="0">
                <a:hlinkClick r:id="rId3"/>
              </a:rPr>
              <a:t>https://arxiv.org/abs/1311.2524</a:t>
            </a:r>
            <a:r>
              <a:rPr lang="en-US" sz="1100" dirty="0"/>
              <a:t> gives </a:t>
            </a:r>
            <a:r>
              <a:rPr lang="en-US" sz="1100" dirty="0" err="1"/>
              <a:t>mAP</a:t>
            </a:r>
            <a:r>
              <a:rPr lang="en-US" sz="1100" dirty="0"/>
              <a:t> = .537. Speeds per YOLO CVPR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72ED34-EC04-0E4C-BBAF-60792E169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9" y="919989"/>
            <a:ext cx="4055621" cy="1192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07B16D-227C-5243-86EA-9860ECBFC02A}"/>
              </a:ext>
            </a:extLst>
          </p:cNvPr>
          <p:cNvSpPr/>
          <p:nvPr/>
        </p:nvSpPr>
        <p:spPr>
          <a:xfrm>
            <a:off x="3138310" y="904974"/>
            <a:ext cx="1354667" cy="810937"/>
          </a:xfrm>
          <a:prstGeom prst="rect">
            <a:avLst/>
          </a:prstGeom>
          <a:noFill/>
          <a:ln w="38100">
            <a:solidFill>
              <a:srgbClr val="7F1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F1416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649476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R-CNN (2014) integrates region proposals into the CNN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2814420"/>
            <a:ext cx="6655324" cy="1842421"/>
          </a:xfrm>
        </p:spPr>
        <p:txBody>
          <a:bodyPr/>
          <a:lstStyle/>
          <a:p>
            <a:r>
              <a:rPr lang="en-US" dirty="0"/>
              <a:t>Still uses selective search to get regions. But all regions share the conv layers, so faster.</a:t>
            </a:r>
          </a:p>
          <a:p>
            <a:r>
              <a:rPr lang="en-US" dirty="0"/>
              <a:t>Output is a set of class probabilities and a bounding box location (</a:t>
            </a:r>
            <a:r>
              <a:rPr lang="en-US" dirty="0" err="1"/>
              <a:t>x,y,w,h</a:t>
            </a:r>
            <a:r>
              <a:rPr lang="en-US" dirty="0"/>
              <a:t>) for each region.</a:t>
            </a:r>
          </a:p>
          <a:p>
            <a:r>
              <a:rPr lang="en-US" dirty="0" err="1"/>
              <a:t>mAP</a:t>
            </a:r>
            <a:r>
              <a:rPr lang="en-US" dirty="0"/>
              <a:t> = .669, speed = 2 sec/frame or 0.5 FPS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https://arxiv.org/abs/1504.08083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C18EC-C1AA-874E-BF34-164D9D447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578" y="1023681"/>
            <a:ext cx="4180081" cy="16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0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R-CNN (2015) uses part of the CNN for region proposals.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719" y="1362810"/>
            <a:ext cx="5483101" cy="3412738"/>
          </a:xfrm>
        </p:spPr>
        <p:txBody>
          <a:bodyPr/>
          <a:lstStyle/>
          <a:p>
            <a:r>
              <a:rPr lang="en-US" dirty="0"/>
              <a:t>Uses a CNN, called a region proposal net (RPN) to get the region proposals </a:t>
            </a:r>
          </a:p>
          <a:p>
            <a:endParaRPr lang="en-US" dirty="0"/>
          </a:p>
          <a:p>
            <a:r>
              <a:rPr lang="en-US" dirty="0"/>
              <a:t>Output is still a set of class probabilities and a bounding box location (</a:t>
            </a:r>
            <a:r>
              <a:rPr lang="en-US" dirty="0" err="1"/>
              <a:t>x,y,w,h</a:t>
            </a:r>
            <a:r>
              <a:rPr lang="en-US" dirty="0"/>
              <a:t>) for each region.</a:t>
            </a:r>
          </a:p>
          <a:p>
            <a:r>
              <a:rPr lang="en-US" dirty="0"/>
              <a:t>They train on ImageNet and fine-tune on various object-detection datasets (familiar?)</a:t>
            </a:r>
          </a:p>
          <a:p>
            <a:endParaRPr lang="en-US" dirty="0"/>
          </a:p>
          <a:p>
            <a:r>
              <a:rPr lang="en-US" dirty="0" err="1"/>
              <a:t>mAP</a:t>
            </a:r>
            <a:r>
              <a:rPr lang="en-US" dirty="0"/>
              <a:t> = .699, speed = 0.2 sec/image or 5 FPS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https://arxiv.org/abs/1506.01497</a:t>
            </a:r>
            <a:r>
              <a:rPr lang="en-US" sz="11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0C13F-86AE-5549-AC24-C1C73BECB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203" y="1157530"/>
            <a:ext cx="25527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59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(2016) uses a single net at once to map images to bounding boxes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0659" y="2551989"/>
            <a:ext cx="6655324" cy="1229502"/>
          </a:xfrm>
        </p:spPr>
        <p:txBody>
          <a:bodyPr/>
          <a:lstStyle/>
          <a:p>
            <a:r>
              <a:rPr lang="en-US" dirty="0"/>
              <a:t>Input: an image</a:t>
            </a:r>
          </a:p>
          <a:p>
            <a:r>
              <a:rPr lang="en-US" dirty="0"/>
              <a:t>Output: 1470 values (7x7 grid x {2 bounding boxes / grid, each with 5 parameters, plus a 20 class probability map)</a:t>
            </a:r>
          </a:p>
          <a:p>
            <a:r>
              <a:rPr lang="en-US" dirty="0"/>
              <a:t>Since outputs are real-valued (and not simply labels), it is formulated as a </a:t>
            </a:r>
            <a:r>
              <a:rPr lang="en-US" b="1" dirty="0"/>
              <a:t>regression </a:t>
            </a:r>
            <a:r>
              <a:rPr lang="en-US" dirty="0"/>
              <a:t>problem.</a:t>
            </a:r>
          </a:p>
          <a:p>
            <a:r>
              <a:rPr lang="en-US" dirty="0"/>
              <a:t>It uses only 1 system, not several, so is faster.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71937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26710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74724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</a:t>
            </a:r>
          </a:p>
        </p:txBody>
      </p:sp>
    </p:spTree>
    <p:extLst>
      <p:ext uri="{BB962C8B-B14F-4D97-AF65-F5344CB8AC3E}">
        <p14:creationId xmlns:p14="http://schemas.microsoft.com/office/powerpoint/2010/main" val="6053577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(2016) uses a single net at once to map images to bounding boxes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089" y="2747454"/>
            <a:ext cx="6655324" cy="1779735"/>
          </a:xfrm>
        </p:spPr>
        <p:txBody>
          <a:bodyPr/>
          <a:lstStyle/>
          <a:p>
            <a:r>
              <a:rPr lang="en-US" dirty="0"/>
              <a:t>Pro: Uses whole image, not sliding window or region proposals, so can encode context (powerful, needs more training data). Generalizes across genres (like art) </a:t>
            </a:r>
          </a:p>
          <a:p>
            <a:r>
              <a:rPr lang="en-US" dirty="0"/>
              <a:t>Con: sometimes localizations are wrong</a:t>
            </a:r>
          </a:p>
          <a:p>
            <a:r>
              <a:rPr lang="en-US" dirty="0" err="1"/>
              <a:t>mAP</a:t>
            </a:r>
            <a:r>
              <a:rPr lang="en-US" dirty="0"/>
              <a:t> = .634, speed = 0.022 sec/image or 45 FPS (real-time)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https://arxiv.org/abs/1311.2524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60648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15421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63435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</a:t>
            </a:r>
          </a:p>
        </p:txBody>
      </p:sp>
    </p:spTree>
    <p:extLst>
      <p:ext uri="{BB962C8B-B14F-4D97-AF65-F5344CB8AC3E}">
        <p14:creationId xmlns:p14="http://schemas.microsoft.com/office/powerpoint/2010/main" val="23631853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later pushed it even further in YOLO v2 (2016)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089" y="2995813"/>
            <a:ext cx="6655324" cy="1229502"/>
          </a:xfrm>
        </p:spPr>
        <p:txBody>
          <a:bodyPr/>
          <a:lstStyle/>
          <a:p>
            <a:r>
              <a:rPr lang="en-US" dirty="0"/>
              <a:t>Higher resolution inputs and grid, batch normalization, anchor boxes, clustering using k-means.</a:t>
            </a:r>
          </a:p>
          <a:p>
            <a:r>
              <a:rPr lang="en-US" dirty="0" err="1"/>
              <a:t>mAP</a:t>
            </a:r>
            <a:r>
              <a:rPr lang="en-US" dirty="0"/>
              <a:t> = 0.768, speed = 0.015 sec/image or 67 FPS (real-time)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EB66-B246-D948-91C6-C1CCDABE3185}"/>
              </a:ext>
            </a:extLst>
          </p:cNvPr>
          <p:cNvSpPr txBox="1"/>
          <p:nvPr/>
        </p:nvSpPr>
        <p:spPr>
          <a:xfrm>
            <a:off x="553155" y="4775548"/>
            <a:ext cx="62201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https://arxiv.org/abs/1612.08242</a:t>
            </a:r>
            <a:r>
              <a:rPr lang="en-US" sz="1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8E773-AE51-F44E-97B6-E07A2EB6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19" y="871937"/>
            <a:ext cx="3098800" cy="200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20BAC-B677-FD4A-B408-07D518E2B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6" t="25852" r="71913" b="31887"/>
          <a:stretch/>
        </p:blipFill>
        <p:spPr>
          <a:xfrm>
            <a:off x="1314450" y="1126710"/>
            <a:ext cx="1280160" cy="1320930"/>
          </a:xfrm>
          <a:prstGeom prst="rect">
            <a:avLst/>
          </a:prstGeom>
        </p:spPr>
      </p:pic>
      <p:sp>
        <p:nvSpPr>
          <p:cNvPr id="9" name="Trapezoid 8">
            <a:extLst>
              <a:ext uri="{FF2B5EF4-FFF2-40B4-BE49-F238E27FC236}">
                <a16:creationId xmlns:a16="http://schemas.microsoft.com/office/drawing/2014/main" id="{C0699D8C-7517-4B4C-99DD-7C3043E9D5D8}"/>
              </a:ext>
            </a:extLst>
          </p:cNvPr>
          <p:cNvSpPr/>
          <p:nvPr/>
        </p:nvSpPr>
        <p:spPr>
          <a:xfrm rot="5400000">
            <a:off x="3132764" y="774724"/>
            <a:ext cx="1229501" cy="2116331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conv layers </a:t>
            </a:r>
          </a:p>
        </p:txBody>
      </p:sp>
    </p:spTree>
    <p:extLst>
      <p:ext uri="{BB962C8B-B14F-4D97-AF65-F5344CB8AC3E}">
        <p14:creationId xmlns:p14="http://schemas.microsoft.com/office/powerpoint/2010/main" val="11462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Idea of a voting procedure 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99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Watch the YOLO CVPR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CVPR = Computer Vision and Pattern Recognition, a top vision conference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https://www.youtube.com/watch?v=NM6lrxy0bxs&amp;list=PLrrmP4uhN47Y-hWs7DVfCmLwUACRigYyT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249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6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Applying the voting procedure to lines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3211830" y="922225"/>
            <a:ext cx="56738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1. Represent a shape using parameters</a:t>
            </a:r>
          </a:p>
          <a:p>
            <a:pPr marL="0" lv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line: (</a:t>
            </a:r>
            <a:r>
              <a:rPr lang="en-US" dirty="0" err="1">
                <a:solidFill>
                  <a:srgbClr val="7F1416"/>
                </a:solidFill>
              </a:rPr>
              <a:t>m,b</a:t>
            </a:r>
            <a:r>
              <a:rPr lang="en-US" dirty="0">
                <a:solidFill>
                  <a:srgbClr val="7F1416"/>
                </a:solidFill>
              </a:rPr>
              <a:t>) in y=</a:t>
            </a:r>
            <a:r>
              <a:rPr lang="en-US" dirty="0" err="1">
                <a:solidFill>
                  <a:srgbClr val="7F1416"/>
                </a:solidFill>
              </a:rPr>
              <a:t>mx+b</a:t>
            </a:r>
            <a:endParaRPr lang="en-US" dirty="0">
              <a:solidFill>
                <a:srgbClr val="7F1416"/>
              </a:solidFill>
            </a:endParaRPr>
          </a:p>
          <a:p>
            <a:pPr marL="0" lvl="0" indent="0">
              <a:buSzPts val="1100"/>
            </a:pPr>
            <a:r>
              <a:rPr lang="en-US" dirty="0"/>
              <a:t>2. Each edge point in the image casts a vote for all parameter combinations of which it could be part.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What votes does a single point cast?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Is there a pattern to them?</a:t>
            </a:r>
            <a:endParaRPr lang="en-US" dirty="0"/>
          </a:p>
          <a:p>
            <a:pPr marL="0" lvl="0" indent="0">
              <a:buSzPts val="1100"/>
            </a:pPr>
            <a:r>
              <a:rPr lang="en-US" dirty="0"/>
              <a:t>3. The true shape receives the most votes</a:t>
            </a:r>
          </a:p>
          <a:p>
            <a:pPr marL="0" indent="0">
              <a:buSzPts val="1100"/>
            </a:pPr>
            <a:r>
              <a:rPr lang="en-US" dirty="0">
                <a:solidFill>
                  <a:srgbClr val="7F1416"/>
                </a:solidFill>
              </a:rPr>
              <a:t>Look for the intersection.</a:t>
            </a:r>
          </a:p>
          <a:p>
            <a:pPr marL="0" indent="0">
              <a:buSzPts val="1100"/>
            </a:pPr>
            <a:endParaRPr lang="en-US" dirty="0"/>
          </a:p>
          <a:p>
            <a:pPr marL="0" indent="0">
              <a:buSzPts val="1100"/>
            </a:pPr>
            <a:r>
              <a:rPr lang="en-US" dirty="0"/>
              <a:t>Example: apply to the points (4,4), (2,2), and (0,0) to detect the line y=x</a:t>
            </a:r>
          </a:p>
        </p:txBody>
      </p:sp>
      <p:sp>
        <p:nvSpPr>
          <p:cNvPr id="9" name="Google Shape;175;p21">
            <a:extLst>
              <a:ext uri="{FF2B5EF4-FFF2-40B4-BE49-F238E27FC236}">
                <a16:creationId xmlns:a16="http://schemas.microsoft.com/office/drawing/2014/main" id="{F10A5B0B-A30C-7D4F-A96B-79ED3C52D6FB}"/>
              </a:ext>
            </a:extLst>
          </p:cNvPr>
          <p:cNvSpPr txBox="1"/>
          <p:nvPr/>
        </p:nvSpPr>
        <p:spPr>
          <a:xfrm>
            <a:off x="2651760" y="4735575"/>
            <a:ext cx="404294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tx1"/>
                </a:solidFill>
              </a:rPr>
              <a:t>Sonka</a:t>
            </a:r>
            <a:r>
              <a:rPr lang="en" sz="1000" dirty="0">
                <a:solidFill>
                  <a:schemeClr val="tx1"/>
                </a:solidFill>
              </a:rPr>
              <a:t>, 6.2.6, Forsyth and Ponce, </a:t>
            </a:r>
            <a:r>
              <a:rPr lang="en" sz="1000" dirty="0" err="1">
                <a:solidFill>
                  <a:schemeClr val="tx1"/>
                </a:solidFill>
              </a:rPr>
              <a:t>ch</a:t>
            </a:r>
            <a:r>
              <a:rPr lang="en" sz="1000" dirty="0">
                <a:solidFill>
                  <a:schemeClr val="tx1"/>
                </a:solidFill>
              </a:rPr>
              <a:t> 15</a:t>
            </a:r>
            <a:endParaRPr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185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19274</TotalTime>
  <Words>3528</Words>
  <Application>Microsoft Macintosh PowerPoint</Application>
  <PresentationFormat>On-screen Show (16:9)</PresentationFormat>
  <Paragraphs>412</Paragraphs>
  <Slides>71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Cambria Math</vt:lpstr>
      <vt:lpstr>Arial</vt:lpstr>
      <vt:lpstr>Tahoma</vt:lpstr>
      <vt:lpstr>Consolas</vt:lpstr>
      <vt:lpstr>Symbol</vt:lpstr>
      <vt:lpstr>Simple Light</vt:lpstr>
      <vt:lpstr>Finding Objects: Hough Transforms, Templates, and HOG Features</vt:lpstr>
      <vt:lpstr>Detecting shapes in real images </vt:lpstr>
      <vt:lpstr>A Hough transform is a voting procedure in parameter space</vt:lpstr>
      <vt:lpstr>Parameters for lines</vt:lpstr>
      <vt:lpstr>How many parameters does it take to represent a line?</vt:lpstr>
      <vt:lpstr>Voting procedure</vt:lpstr>
      <vt:lpstr>Idea of a voting procedure </vt:lpstr>
      <vt:lpstr>Applying the voting procedure to lines</vt:lpstr>
      <vt:lpstr>Noisy lines</vt:lpstr>
      <vt:lpstr>If the data is clean, there is a sharp peak in the voting space</vt:lpstr>
      <vt:lpstr>Noisier data gives a broader peak</vt:lpstr>
      <vt:lpstr>If the data is random, "phantom lines" will appear</vt:lpstr>
      <vt:lpstr>Online visualization</vt:lpstr>
      <vt:lpstr>Watch this visualization</vt:lpstr>
      <vt:lpstr>MATLAB functions</vt:lpstr>
      <vt:lpstr>MATLAB requires two functions to detect lines</vt:lpstr>
      <vt:lpstr>Handling noisy points</vt:lpstr>
      <vt:lpstr>Handling phantom lines</vt:lpstr>
      <vt:lpstr>Detecting Other Shapes: Circles</vt:lpstr>
      <vt:lpstr>Review: Applying the voting procedure to lines</vt:lpstr>
      <vt:lpstr>Apply the voting procedure to circles of fixed radius</vt:lpstr>
      <vt:lpstr>Apply the voting procedure to circles of fixed radius</vt:lpstr>
      <vt:lpstr>Detecting other shapes: Circles, Big and Small </vt:lpstr>
      <vt:lpstr>Apply the voting procedure to circles of any radius</vt:lpstr>
      <vt:lpstr>Apply the voting procedure to circles of any radius</vt:lpstr>
      <vt:lpstr>Detecting Line Segments and Other Shapes</vt:lpstr>
      <vt:lpstr>Apply the voting procedure to find line segments</vt:lpstr>
      <vt:lpstr>Apply the voting procedure to find arbitrary shapes</vt:lpstr>
      <vt:lpstr>Apply the voting procedure to find arbitrary shapes</vt:lpstr>
      <vt:lpstr>Lab intro</vt:lpstr>
      <vt:lpstr>My circle finder: Wouldn’t this be a great lab?  </vt:lpstr>
      <vt:lpstr>Focusing the votes (optional ideas)</vt:lpstr>
      <vt:lpstr>Template Matching</vt:lpstr>
      <vt:lpstr>How can you look for an exact match of an object in an image?</vt:lpstr>
      <vt:lpstr>Simple algorithm: look for local maxima of a match criterion</vt:lpstr>
      <vt:lpstr>How to match? Use correlation.</vt:lpstr>
      <vt:lpstr>Improved Template Matching </vt:lpstr>
      <vt:lpstr>How to match better ? Use normalized correlation.</vt:lpstr>
      <vt:lpstr>Other Matching Algorithms</vt:lpstr>
      <vt:lpstr>Other matching algorithms</vt:lpstr>
      <vt:lpstr>Histograms of Oriented Gradients</vt:lpstr>
      <vt:lpstr>Edges are more robust features for detection than intensities</vt:lpstr>
      <vt:lpstr>HOG features work well for pedestrian detection</vt:lpstr>
      <vt:lpstr>Matlab has clear docs and examples</vt:lpstr>
      <vt:lpstr>HOG Feature Extraction</vt:lpstr>
      <vt:lpstr>How does HOG feature extraction work?</vt:lpstr>
      <vt:lpstr>1. Calculate edge gradient magnitude and direction</vt:lpstr>
      <vt:lpstr>1b. Edge direction histogram visualization</vt:lpstr>
      <vt:lpstr>2. Repeat for each cell in block</vt:lpstr>
      <vt:lpstr>3. Repeat for each block of cells in the window</vt:lpstr>
      <vt:lpstr>Multiclass SVMs</vt:lpstr>
      <vt:lpstr>Example of pedestrian classifier using HOG features</vt:lpstr>
      <vt:lpstr>Sounds great. How do I start?</vt:lpstr>
      <vt:lpstr>CNNs for Object Detection</vt:lpstr>
      <vt:lpstr>Other matching algorithms (review)</vt:lpstr>
      <vt:lpstr>Reminder: Object Recognition</vt:lpstr>
      <vt:lpstr>Using CNNs to detect objects</vt:lpstr>
      <vt:lpstr>Sliding window: CNNs meet template matching</vt:lpstr>
      <vt:lpstr>R-CNN (2014): Regions with CNN Features</vt:lpstr>
      <vt:lpstr>Region proposals are done using "selective search"</vt:lpstr>
      <vt:lpstr>Regions are padded and warped to 227 x 227</vt:lpstr>
      <vt:lpstr>Ablation studies give early evidence for the effectiveness of feature extraction</vt:lpstr>
      <vt:lpstr>To measure match between true and detected bounding boxes, use IOU</vt:lpstr>
      <vt:lpstr>Summary of R-CNN: ok but slow</vt:lpstr>
      <vt:lpstr>Fast R-CNN (2014) integrates region proposals into the CNN</vt:lpstr>
      <vt:lpstr>Faster R-CNN (2015) uses part of the CNN for region proposals.</vt:lpstr>
      <vt:lpstr>YOLO (2016) uses a single net at once to map images to bounding boxes</vt:lpstr>
      <vt:lpstr>YOLO (2016) uses a single net at once to map images to bounding boxes</vt:lpstr>
      <vt:lpstr>They later pushed it even further in YOLO v2 (2016)</vt:lpstr>
      <vt:lpstr>Optional: Watch the YOLO CVPR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217</cp:revision>
  <dcterms:modified xsi:type="dcterms:W3CDTF">2022-01-27T15:58:41Z</dcterms:modified>
</cp:coreProperties>
</file>