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25"/>
  </p:notesMasterIdLst>
  <p:sldIdLst>
    <p:sldId id="256" r:id="rId2"/>
    <p:sldId id="260" r:id="rId3"/>
    <p:sldId id="427" r:id="rId4"/>
    <p:sldId id="267" r:id="rId5"/>
    <p:sldId id="268" r:id="rId6"/>
    <p:sldId id="409" r:id="rId7"/>
    <p:sldId id="428" r:id="rId8"/>
    <p:sldId id="472" r:id="rId9"/>
    <p:sldId id="415" r:id="rId10"/>
    <p:sldId id="283" r:id="rId11"/>
    <p:sldId id="433" r:id="rId12"/>
    <p:sldId id="271" r:id="rId13"/>
    <p:sldId id="467" r:id="rId14"/>
    <p:sldId id="358" r:id="rId15"/>
    <p:sldId id="441" r:id="rId16"/>
    <p:sldId id="423" r:id="rId17"/>
    <p:sldId id="435" r:id="rId18"/>
    <p:sldId id="438" r:id="rId19"/>
    <p:sldId id="470" r:id="rId20"/>
    <p:sldId id="469" r:id="rId21"/>
    <p:sldId id="303" r:id="rId22"/>
    <p:sldId id="471" r:id="rId23"/>
    <p:sldId id="401" r:id="rId24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26"/>
    </p:embeddedFont>
    <p:embeddedFont>
      <p:font typeface="Consolas" panose="020B0609020204030204" pitchFamily="49" charset="0"/>
      <p:regular r:id="rId27"/>
      <p:bold r:id="rId28"/>
      <p:italic r:id="rId29"/>
      <p:boldItalic r:id="rId30"/>
    </p:embeddedFont>
    <p:embeddedFont>
      <p:font typeface="Tahoma" panose="020B0604030504040204" pitchFamily="34" charset="0"/>
      <p:regular r:id="rId31"/>
      <p:bold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1416"/>
    <a:srgbClr val="666666"/>
    <a:srgbClr val="FF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0"/>
    <p:restoredTop sz="94663"/>
  </p:normalViewPr>
  <p:slideViewPr>
    <p:cSldViewPr snapToGrid="0" snapToObjects="1">
      <p:cViewPr varScale="1">
        <p:scale>
          <a:sx n="154" d="100"/>
          <a:sy n="154" d="100"/>
        </p:scale>
        <p:origin x="200" y="3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e20010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2e20010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Both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09001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34344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14543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2c0bf6d0e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2c0bf6d0e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44876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2c0bf6d0e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" name="Google Shape;351;g2c0bf6d0e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92587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d5a2f284e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d5a2f284e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0362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d5a2f284e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d5a2f284e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0528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d5a2f284e_0_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d5a2f284e_0_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TODO: Bring in more visualizations (even from MATLAB)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07157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7949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9121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0bf6d0ec_0_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0bf6d0ec_0_1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g(x) =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\begin{cases}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x  \text{ if } x &gt;= 0\\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0 \text{ otherwise }   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\end{cases}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9791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2c0bf6d0ec_0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2c0bf6d0ec_0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69205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d5a2f284e_0_3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d5a2f284e_0_3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7767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2742345" y="1583342"/>
            <a:ext cx="590718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3000" b="0" i="0" u="none" strike="noStrike" cap="none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Unit name</a:t>
            </a:r>
            <a:endParaRPr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3CE7D-C353-2D42-81F4-C509A29F3F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42344" y="2848186"/>
            <a:ext cx="5907186" cy="914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Image Recognition</a:t>
            </a:r>
          </a:p>
          <a:p>
            <a:pPr lvl="0"/>
            <a:r>
              <a:rPr lang="en-US" dirty="0"/>
              <a:t>Matt Boutell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userDrawn="1">
  <p:cSld name="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79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Lesson title</a:t>
            </a:r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2226038" y="1125199"/>
            <a:ext cx="6460761" cy="3461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153748" y="0"/>
            <a:ext cx="8836503" cy="90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79" y="904974"/>
            <a:ext cx="6655324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two colum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226243" y="0"/>
            <a:ext cx="8672660" cy="82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80" y="904974"/>
            <a:ext cx="3219997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5" name="Google Shape;13;p3">
            <a:extLst>
              <a:ext uri="{FF2B5EF4-FFF2-40B4-BE49-F238E27FC236}">
                <a16:creationId xmlns:a16="http://schemas.microsoft.com/office/drawing/2014/main" id="{0E5321B1-B92A-614B-A785-79694DBAECE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3401" y="903369"/>
            <a:ext cx="3335501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68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id="{98A81EB7-4700-FE4A-AD0D-60D5815549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9382" y="1766085"/>
            <a:ext cx="2644399" cy="388453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49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caip.rutgers.edu/riul/research/robust.html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4790650" y="4635175"/>
            <a:ext cx="4353300" cy="5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4A237-64A1-544C-8D8A-195156F63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7564" y="1583342"/>
            <a:ext cx="6321967" cy="1159800"/>
          </a:xfrm>
        </p:spPr>
        <p:txBody>
          <a:bodyPr/>
          <a:lstStyle/>
          <a:p>
            <a:r>
              <a:rPr lang="en-US" dirty="0"/>
              <a:t>K-means Algorithm and </a:t>
            </a:r>
            <a:br>
              <a:rPr lang="en-US" dirty="0"/>
            </a:br>
            <a:r>
              <a:rPr lang="en-US" dirty="0"/>
              <a:t>Application to Image Segmentation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25C979-E9ED-B943-A3C9-D457846652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Image Recognition</a:t>
            </a:r>
          </a:p>
          <a:p>
            <a:r>
              <a:rPr lang="en-US" dirty="0"/>
              <a:t>Matt Boutell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K-means is a greedy iterative algorithm to group a data set into k clusters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C2128-624B-CC49-AB60-201537A65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6655324" cy="273136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Initialize K cluster means</a:t>
            </a:r>
          </a:p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Repeat until convergence: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1. For each example, find the closest mean and assign it to that cluster 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2. Re-compute the mean of all examples assigned to the cluster</a:t>
            </a:r>
          </a:p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Label each example with its cluster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F2FDD86-3089-904C-B322-79E99D4E25F4}"/>
              </a:ext>
            </a:extLst>
          </p:cNvPr>
          <p:cNvSpPr/>
          <p:nvPr/>
        </p:nvSpPr>
        <p:spPr>
          <a:xfrm>
            <a:off x="3233270" y="4819515"/>
            <a:ext cx="365035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100" dirty="0"/>
              <a:t>(</a:t>
            </a:r>
            <a:r>
              <a:rPr lang="en-US" altLang="en-US" sz="1100" dirty="0" err="1"/>
              <a:t>Sonka</a:t>
            </a:r>
            <a:r>
              <a:rPr lang="en-US" altLang="en-US" sz="1100" dirty="0"/>
              <a:t>, p 403; </a:t>
            </a:r>
            <a:r>
              <a:rPr lang="en-US" altLang="en-US" sz="1100" dirty="0" err="1"/>
              <a:t>Forsyth&amp;Ponce</a:t>
            </a:r>
            <a:r>
              <a:rPr lang="en-US" altLang="en-US" sz="1100" dirty="0"/>
              <a:t>, p. 315; Shapiro, p. 282)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329252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example using spatial distance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4745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3"/>
          <p:cNvSpPr txBox="1">
            <a:spLocks noGrp="1"/>
          </p:cNvSpPr>
          <p:nvPr>
            <p:ph type="title"/>
          </p:nvPr>
        </p:nvSpPr>
        <p:spPr>
          <a:xfrm>
            <a:off x="457200" y="102875"/>
            <a:ext cx="8229600" cy="76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spcBef>
                <a:spcPct val="0"/>
              </a:spcBef>
              <a:buClrTx/>
              <a:buSzTx/>
            </a:pPr>
            <a:r>
              <a:rPr lang="en-US" altLang="en-US" dirty="0"/>
              <a:t>Important warm-up: clustering using 2D spatial distance</a:t>
            </a:r>
          </a:p>
        </p:txBody>
      </p:sp>
      <p:sp>
        <p:nvSpPr>
          <p:cNvPr id="189" name="Google Shape;189;p23"/>
          <p:cNvSpPr txBox="1">
            <a:spLocks noGrp="1"/>
          </p:cNvSpPr>
          <p:nvPr>
            <p:ph type="body" idx="1"/>
          </p:nvPr>
        </p:nvSpPr>
        <p:spPr>
          <a:xfrm>
            <a:off x="2026500" y="1200150"/>
            <a:ext cx="66603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38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K-means re-cap: a chicken-and-egg problem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C2128-624B-CC49-AB60-201537A65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71059" y="1517333"/>
            <a:ext cx="6527843" cy="289517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Repeat until convergence: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b="1" dirty="0">
                <a:solidFill>
                  <a:srgbClr val="7F1416"/>
                </a:solidFill>
              </a:rPr>
              <a:t>Assume you know where the cluster centers are:</a:t>
            </a:r>
            <a:r>
              <a:rPr lang="en-US" b="1" dirty="0">
                <a:solidFill>
                  <a:srgbClr val="7F1416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  <a:buAutoNum type="arabicPeriod"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For each example, find the closest mean and assign it to that cluster</a:t>
            </a:r>
          </a:p>
          <a:p>
            <a:pPr marL="38100" indent="0"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38100" indent="0">
              <a:spcBef>
                <a:spcPct val="0"/>
              </a:spcBef>
              <a:buClrTx/>
              <a:buSzTx/>
            </a:pPr>
            <a:r>
              <a:rPr lang="en-US" b="1" dirty="0">
                <a:solidFill>
                  <a:srgbClr val="7F1416"/>
                </a:solidFill>
              </a:rPr>
              <a:t>Assume you know which points belong to each cluster. </a:t>
            </a: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2. Re-compute the mean of all examples assigned to the cluster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59C2C1-515D-B04A-AA2C-F069B066D42B}"/>
              </a:ext>
            </a:extLst>
          </p:cNvPr>
          <p:cNvSpPr/>
          <p:nvPr/>
        </p:nvSpPr>
        <p:spPr>
          <a:xfrm>
            <a:off x="584791" y="1080289"/>
            <a:ext cx="8300860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are trying to determine both where the clusters are and which points are assigned to each cluster. </a:t>
            </a:r>
            <a:b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iteratively solve each part: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C09DF5-C66F-4048-BE51-DA45FB0BB6BC}"/>
              </a:ext>
            </a:extLst>
          </p:cNvPr>
          <p:cNvSpPr/>
          <p:nvPr/>
        </p:nvSpPr>
        <p:spPr>
          <a:xfrm>
            <a:off x="2581062" y="2571750"/>
            <a:ext cx="5988779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defRPr/>
            </a:pPr>
            <a:endParaRPr lang="en-US" sz="1800" b="1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73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code for spatial distances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51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Let's write code to implement the example we did 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2335876" y="922225"/>
            <a:ext cx="6549774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dirty="0"/>
              <a:t>We'll start by mapping out the data structures we'll need</a:t>
            </a:r>
          </a:p>
        </p:txBody>
      </p:sp>
    </p:spTree>
    <p:extLst>
      <p:ext uri="{BB962C8B-B14F-4D97-AF65-F5344CB8AC3E}">
        <p14:creationId xmlns:p14="http://schemas.microsoft.com/office/powerpoint/2010/main" val="1168463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limitations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314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49" y="62375"/>
            <a:ext cx="8798757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K-means finds a local optimum and is easy to implement, but…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2275367" y="922225"/>
            <a:ext cx="6610283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sz="1600" dirty="0"/>
              <a:t>1. Local optimum is not always the global optimum (but infeasible to check all possible clusters)</a:t>
            </a:r>
          </a:p>
          <a:p>
            <a:pPr marL="0" lvl="0" indent="0">
              <a:buSzPts val="1100"/>
            </a:pPr>
            <a:r>
              <a:rPr lang="en-US" sz="1600" dirty="0"/>
              <a:t>2. Some clusters might have 0 points</a:t>
            </a:r>
          </a:p>
          <a:p>
            <a:pPr marL="0" indent="0">
              <a:buSzPts val="1100"/>
            </a:pPr>
            <a:r>
              <a:rPr lang="en-US" sz="1600" dirty="0"/>
              <a:t>3. The number of clusters, K, must be known in advance</a:t>
            </a:r>
          </a:p>
          <a:p>
            <a:pPr marL="0" lvl="0" indent="0">
              <a:buSzPts val="1100"/>
            </a:pPr>
            <a:r>
              <a:rPr lang="en-US" sz="1600" dirty="0"/>
              <a:t>Ideas:</a:t>
            </a:r>
          </a:p>
          <a:p>
            <a:pPr marL="0" lvl="0" indent="0">
              <a:buSzPts val="1100"/>
            </a:pPr>
            <a:r>
              <a:rPr lang="en-US" sz="1600" dirty="0"/>
              <a:t>Re-run with several random starts. </a:t>
            </a:r>
            <a:br>
              <a:rPr lang="en-US" sz="1600" dirty="0"/>
            </a:br>
            <a:r>
              <a:rPr lang="en-US" sz="1600" dirty="0"/>
              <a:t>How can we tell which solution is best?</a:t>
            </a:r>
          </a:p>
          <a:p>
            <a:pPr marL="0" lvl="0" indent="0">
              <a:buSzPts val="1100"/>
            </a:pPr>
            <a:r>
              <a:rPr lang="en-US" sz="1600" dirty="0"/>
              <a:t>Can choose K based on observation</a:t>
            </a:r>
          </a:p>
          <a:p>
            <a:pPr marL="0" lvl="0" indent="0">
              <a:buSzPts val="1100"/>
            </a:pPr>
            <a:r>
              <a:rPr lang="en-US" sz="1600" dirty="0"/>
              <a:t>Use </a:t>
            </a:r>
            <a:r>
              <a:rPr lang="en-US" sz="1600" i="1" dirty="0"/>
              <a:t>Adaptive </a:t>
            </a:r>
            <a:r>
              <a:rPr lang="en-US" sz="1600" dirty="0"/>
              <a:t>K-means: </a:t>
            </a:r>
          </a:p>
          <a:p>
            <a:pPr marL="0" lvl="0" indent="0">
              <a:buSzPts val="1100"/>
            </a:pPr>
            <a:r>
              <a:rPr lang="en-US" sz="1600" dirty="0"/>
              <a:t>Split a cluster if the total distance to that cluster is too large. Do if you lose a mean along the way</a:t>
            </a:r>
          </a:p>
          <a:p>
            <a:pPr marL="0" lvl="0" indent="0">
              <a:buSzPts val="1100"/>
            </a:pPr>
            <a:r>
              <a:rPr lang="en-US" sz="1600" dirty="0"/>
              <a:t>Merge adjacent clusters if their total distance is small</a:t>
            </a:r>
          </a:p>
        </p:txBody>
      </p:sp>
    </p:spTree>
    <p:extLst>
      <p:ext uri="{BB962C8B-B14F-4D97-AF65-F5344CB8AC3E}">
        <p14:creationId xmlns:p14="http://schemas.microsoft.com/office/powerpoint/2010/main" val="19410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code for image segmentation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555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Back to the goal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5709685" y="1006077"/>
            <a:ext cx="3317358" cy="284583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What is the independent variable? (What does the algorithm control?)</a:t>
            </a:r>
          </a:p>
          <a:p>
            <a:pPr marL="0" lvl="0" indent="0">
              <a:buSzPts val="1100"/>
            </a:pPr>
            <a:r>
              <a:rPr lang="en-US" dirty="0"/>
              <a:t>C, the assignment of </a:t>
            </a:r>
            <a:r>
              <a:rPr lang="en-US" b="1" dirty="0">
                <a:solidFill>
                  <a:srgbClr val="7F1416"/>
                </a:solidFill>
              </a:rPr>
              <a:t>pixels</a:t>
            </a:r>
            <a:r>
              <a:rPr lang="en-US" dirty="0"/>
              <a:t> to each cluster. How? Specify the location of each cluster's mean. Then each </a:t>
            </a:r>
            <a:r>
              <a:rPr lang="en-US" b="1" dirty="0">
                <a:solidFill>
                  <a:srgbClr val="7F1416"/>
                </a:solidFill>
              </a:rPr>
              <a:t>pixel</a:t>
            </a:r>
            <a:r>
              <a:rPr lang="en-US" dirty="0"/>
              <a:t> has a closest mean, which tells which cluster it is part of.</a:t>
            </a:r>
          </a:p>
          <a:p>
            <a:pPr marL="0" lvl="0" indent="0">
              <a:buSzPts val="1100"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62721" y="943609"/>
                <a:ext cx="3678867" cy="377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indent="0">
                  <a:buSzPts val="11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lim>
                          </m:limLow>
                        </m:fName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∈</m:t>
                                  </m:r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sz="2200" dirty="0"/>
              </a:p>
              <a:p>
                <a:pPr marL="0" indent="0">
                  <a:buSzPts val="1100"/>
                </a:pPr>
                <a:r>
                  <a:rPr lang="en-US" sz="1400" dirty="0"/>
                  <a:t>D= total distance</a:t>
                </a:r>
              </a:p>
              <a:p>
                <a:pPr marL="0" indent="0">
                  <a:buSzPts val="1100"/>
                </a:pPr>
                <a:r>
                  <a:rPr lang="en-US" sz="1400" dirty="0"/>
                  <a:t>K = number of clusters</a:t>
                </a:r>
              </a:p>
              <a:p>
                <a:pPr marL="0" indent="0">
                  <a:buSzPts val="1100"/>
                </a:pPr>
                <a:r>
                  <a:rPr lang="en-US" sz="1400" dirty="0"/>
                  <a:t>x</a:t>
                </a:r>
                <a:r>
                  <a:rPr lang="en-US" sz="1400" baseline="-25000" dirty="0"/>
                  <a:t>i</a:t>
                </a:r>
                <a:r>
                  <a:rPr lang="en-US" sz="1400" dirty="0"/>
                  <a:t> are </a:t>
                </a:r>
                <a:r>
                  <a:rPr lang="en-US" sz="1400" strike="sngStrike" dirty="0"/>
                  <a:t>examples</a:t>
                </a:r>
                <a:r>
                  <a:rPr lang="en-US" sz="1400" dirty="0"/>
                  <a:t> </a:t>
                </a:r>
                <a:r>
                  <a:rPr lang="en-US" sz="1400" b="1" dirty="0">
                    <a:solidFill>
                      <a:srgbClr val="7F1416"/>
                    </a:solidFill>
                  </a:rPr>
                  <a:t>pixels</a:t>
                </a:r>
              </a:p>
              <a:p>
                <a:pPr marL="0" indent="0">
                  <a:buSzPts val="1100"/>
                </a:pPr>
                <a:r>
                  <a:rPr lang="en-US" sz="1400" dirty="0"/>
                  <a:t>C</a:t>
                </a:r>
                <a:r>
                  <a:rPr lang="en-US" sz="1400" baseline="-25000" dirty="0"/>
                  <a:t>k</a:t>
                </a:r>
                <a:r>
                  <a:rPr lang="en-US" sz="1400" dirty="0"/>
                  <a:t> is the set of </a:t>
                </a:r>
                <a:r>
                  <a:rPr lang="en-US" sz="1400" b="1" dirty="0">
                    <a:solidFill>
                      <a:srgbClr val="7F1416"/>
                    </a:solidFill>
                  </a:rPr>
                  <a:t>pixels</a:t>
                </a:r>
                <a:r>
                  <a:rPr lang="en-US" sz="1400" dirty="0"/>
                  <a:t> in cluster k</a:t>
                </a:r>
              </a:p>
              <a:p>
                <a:pPr marL="0" indent="0">
                  <a:buSzPts val="1100"/>
                </a:pPr>
                <a:r>
                  <a:rPr lang="en-US" sz="1400" dirty="0" err="1"/>
                  <a:t>m</a:t>
                </a:r>
                <a:r>
                  <a:rPr lang="en-US" sz="1400" baseline="-25000" dirty="0" err="1"/>
                  <a:t>k</a:t>
                </a:r>
                <a:r>
                  <a:rPr lang="en-US" sz="1400" dirty="0"/>
                  <a:t> is the center of cluster k </a:t>
                </a:r>
              </a:p>
              <a:p>
                <a:pPr marL="0" indent="0">
                  <a:buSzPts val="1100"/>
                </a:pPr>
                <a:r>
                  <a:rPr lang="en-US" sz="1400" dirty="0"/>
                  <a:t>||.|| is a distance metric. </a:t>
                </a:r>
                <a:r>
                  <a:rPr lang="en-US" sz="1400" b="1" dirty="0">
                    <a:solidFill>
                      <a:srgbClr val="7F1416"/>
                    </a:solidFill>
                  </a:rPr>
                  <a:t>We'll use 3D Euclidean distance in RGB space</a:t>
                </a:r>
              </a:p>
              <a:p>
                <a:pPr marL="0" indent="0">
                  <a:buSzPts val="1100"/>
                </a:pPr>
                <a:r>
                  <a:rPr lang="en-US" sz="1400" b="1" dirty="0">
                    <a:solidFill>
                      <a:srgbClr val="7F1416"/>
                    </a:solidFill>
                  </a:rPr>
                  <a:t>LST could work, but not HSV</a:t>
                </a:r>
              </a:p>
            </p:txBody>
          </p:sp>
        </mc:Choice>
        <mc:Fallback xmlns="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721" y="943609"/>
                <a:ext cx="3678867" cy="3770700"/>
              </a:xfrm>
              <a:prstGeom prst="rect">
                <a:avLst/>
              </a:prstGeom>
              <a:blipFill>
                <a:blip r:embed="rId3"/>
                <a:stretch>
                  <a:fillRect l="-687" t="-258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6158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7F1416"/>
                </a:solidFill>
              </a:rPr>
              <a:t>Goal: Segment an image like this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>
            <a:off x="2136372" y="922225"/>
            <a:ext cx="689125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/>
          </a:p>
        </p:txBody>
      </p:sp>
      <p:pic>
        <p:nvPicPr>
          <p:cNvPr id="4" name="Picture 6" descr="Team 4">
            <a:extLst>
              <a:ext uri="{FF2B5EF4-FFF2-40B4-BE49-F238E27FC236}">
                <a16:creationId xmlns:a16="http://schemas.microsoft.com/office/drawing/2014/main" id="{6678AC7B-08CF-774F-A66A-F21ED37D1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645" y="922225"/>
            <a:ext cx="5668355" cy="4251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364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5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K-means is a greedy iterative algorithm to group pixels into k clusters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C2128-624B-CC49-AB60-201537A65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69622" y="904974"/>
            <a:ext cx="6729281" cy="291888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Initialize K cluster means (</a:t>
            </a:r>
            <a:r>
              <a:rPr lang="en-US" altLang="en-US" b="1" dirty="0">
                <a:solidFill>
                  <a:srgbClr val="7F141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random colors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Repeat until convergence: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1. For each </a:t>
            </a:r>
            <a:r>
              <a:rPr lang="en-US" altLang="en-US" b="1" dirty="0">
                <a:solidFill>
                  <a:srgbClr val="7F141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pixel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, find the closest </a:t>
            </a:r>
            <a:r>
              <a:rPr lang="en-US" altLang="en-US" b="1" dirty="0">
                <a:solidFill>
                  <a:srgbClr val="7F141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mean color</a:t>
            </a: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 and assign it to that cluster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2. Re-compute the mean of all examples assigned to the cluster</a:t>
            </a:r>
          </a:p>
          <a:p>
            <a:pPr>
              <a:spcBef>
                <a:spcPct val="0"/>
              </a:spcBef>
              <a:buClrTx/>
              <a:buSzTx/>
            </a:pP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ct val="0"/>
              </a:spcBef>
              <a:buClrTx/>
              <a:buSzTx/>
            </a:pPr>
            <a:r>
              <a:rPr lang="en-US" altLang="en-US" b="1" dirty="0">
                <a:solidFill>
                  <a:srgbClr val="7F1416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Each pixel gets its cluster's mean color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230051-6BDC-4149-9F7E-DB438AB48CF7}"/>
              </a:ext>
            </a:extLst>
          </p:cNvPr>
          <p:cNvSpPr txBox="1"/>
          <p:nvPr/>
        </p:nvSpPr>
        <p:spPr>
          <a:xfrm>
            <a:off x="2568633" y="3931921"/>
            <a:ext cx="4081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that means could be split spatially. Just post-process into connected-components</a:t>
            </a:r>
          </a:p>
        </p:txBody>
      </p:sp>
      <p:pic>
        <p:nvPicPr>
          <p:cNvPr id="6" name="Picture 7" descr="soccer_seg_meanshift_segm">
            <a:extLst>
              <a:ext uri="{FF2B5EF4-FFF2-40B4-BE49-F238E27FC236}">
                <a16:creationId xmlns:a16="http://schemas.microsoft.com/office/drawing/2014/main" id="{4585C340-A53F-9F48-82A9-BCFC3A9418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3628" y="3462269"/>
            <a:ext cx="2260373" cy="1695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9010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8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Example results with different values of K</a:t>
            </a:r>
            <a:endParaRPr sz="2400" dirty="0">
              <a:solidFill>
                <a:srgbClr val="7F1416"/>
              </a:solidFill>
            </a:endParaRPr>
          </a:p>
        </p:txBody>
      </p:sp>
      <p:pic>
        <p:nvPicPr>
          <p:cNvPr id="4" name="Picture 8" descr="soccer">
            <a:extLst>
              <a:ext uri="{FF2B5EF4-FFF2-40B4-BE49-F238E27FC236}">
                <a16:creationId xmlns:a16="http://schemas.microsoft.com/office/drawing/2014/main" id="{9F247B41-7D6B-884C-9132-9EE3D97DC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16506" y="1129918"/>
            <a:ext cx="2454371" cy="1840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9" descr="soccer_seg">
            <a:extLst>
              <a:ext uri="{FF2B5EF4-FFF2-40B4-BE49-F238E27FC236}">
                <a16:creationId xmlns:a16="http://schemas.microsoft.com/office/drawing/2014/main" id="{E2227284-AA8D-6E4C-8B5D-F0DD6C125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16506" y="3311035"/>
            <a:ext cx="2454371" cy="184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10">
            <a:extLst>
              <a:ext uri="{FF2B5EF4-FFF2-40B4-BE49-F238E27FC236}">
                <a16:creationId xmlns:a16="http://schemas.microsoft.com/office/drawing/2014/main" id="{6DFCA864-58E8-1C4D-B083-35373CC4A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6054" y="833820"/>
            <a:ext cx="5180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K=3</a:t>
            </a: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71F6BF18-2FFC-704A-8D28-9DEE6C0AC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6620" y="844127"/>
            <a:ext cx="16957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Original (120x160)</a:t>
            </a:r>
          </a:p>
        </p:txBody>
      </p:sp>
      <p:pic>
        <p:nvPicPr>
          <p:cNvPr id="8" name="Picture 12" descr="soccer_seg_k3">
            <a:extLst>
              <a:ext uri="{FF2B5EF4-FFF2-40B4-BE49-F238E27FC236}">
                <a16:creationId xmlns:a16="http://schemas.microsoft.com/office/drawing/2014/main" id="{754E48D5-FCD1-6B49-9F0E-A73E5DAB7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13921" y="1133071"/>
            <a:ext cx="2454371" cy="184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3" descr="soccer_seg_k7">
            <a:extLst>
              <a:ext uri="{FF2B5EF4-FFF2-40B4-BE49-F238E27FC236}">
                <a16:creationId xmlns:a16="http://schemas.microsoft.com/office/drawing/2014/main" id="{802CDCFE-6683-6C42-9559-CA14CBF61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01696" y="3311035"/>
            <a:ext cx="2454371" cy="184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 Box 14">
            <a:extLst>
              <a:ext uri="{FF2B5EF4-FFF2-40B4-BE49-F238E27FC236}">
                <a16:creationId xmlns:a16="http://schemas.microsoft.com/office/drawing/2014/main" id="{409C5AC9-76C7-D745-AC76-62769CEF2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4645" y="3003258"/>
            <a:ext cx="5180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K=5</a:t>
            </a:r>
          </a:p>
        </p:txBody>
      </p:sp>
      <p:sp>
        <p:nvSpPr>
          <p:cNvPr id="11" name="Text Box 15">
            <a:extLst>
              <a:ext uri="{FF2B5EF4-FFF2-40B4-BE49-F238E27FC236}">
                <a16:creationId xmlns:a16="http://schemas.microsoft.com/office/drawing/2014/main" id="{FC0DA173-A99B-9447-9FAD-D3DF17746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6054" y="2988553"/>
            <a:ext cx="5180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K=7</a:t>
            </a:r>
          </a:p>
        </p:txBody>
      </p:sp>
    </p:spTree>
    <p:extLst>
      <p:ext uri="{BB962C8B-B14F-4D97-AF65-F5344CB8AC3E}">
        <p14:creationId xmlns:p14="http://schemas.microsoft.com/office/powerpoint/2010/main" val="418636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8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Write code to do color segmentation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354" name="Google Shape;354;p38"/>
          <p:cNvSpPr txBox="1">
            <a:spLocks noGrp="1"/>
          </p:cNvSpPr>
          <p:nvPr>
            <p:ph type="body" idx="1"/>
          </p:nvPr>
        </p:nvSpPr>
        <p:spPr>
          <a:xfrm>
            <a:off x="2984269" y="922225"/>
            <a:ext cx="5901381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Let's start by revisiting the data structures needed</a:t>
            </a:r>
            <a:endParaRPr sz="1800" dirty="0"/>
          </a:p>
        </p:txBody>
      </p:sp>
    </p:spTree>
    <p:extLst>
      <p:ext uri="{BB962C8B-B14F-4D97-AF65-F5344CB8AC3E}">
        <p14:creationId xmlns:p14="http://schemas.microsoft.com/office/powerpoint/2010/main" val="1344415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33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rgbClr val="7F1416"/>
                </a:solidFill>
              </a:rPr>
              <a:t>Segmentation is the process of breaking an image into regions</a:t>
            </a:r>
            <a:endParaRPr sz="2400" dirty="0">
              <a:solidFill>
                <a:srgbClr val="7F1416"/>
              </a:solidFill>
            </a:endParaRPr>
          </a:p>
        </p:txBody>
      </p:sp>
      <p:sp>
        <p:nvSpPr>
          <p:cNvPr id="93" name="Google Shape;93;p12"/>
          <p:cNvSpPr txBox="1">
            <a:spLocks noGrp="1"/>
          </p:cNvSpPr>
          <p:nvPr>
            <p:ph type="body" idx="1"/>
          </p:nvPr>
        </p:nvSpPr>
        <p:spPr>
          <a:xfrm>
            <a:off x="5360670" y="922225"/>
            <a:ext cx="3666952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en-US" b="1" dirty="0"/>
              <a:t>General-purpose</a:t>
            </a:r>
            <a:r>
              <a:rPr lang="en-US" dirty="0"/>
              <a:t>, “One size fits all” segmentation is very difficult.</a:t>
            </a:r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dirty="0"/>
              <a:t>Mean-shift results below</a:t>
            </a:r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dirty="0"/>
              <a:t>Some CNN models do</a:t>
            </a:r>
          </a:p>
          <a:p>
            <a:pPr marL="0" lvl="0" indent="0">
              <a:buClr>
                <a:schemeClr val="dk1"/>
              </a:buClr>
              <a:buSzPts val="1100"/>
            </a:pPr>
            <a:endParaRPr lang="en-US" dirty="0"/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b="1" dirty="0"/>
              <a:t>Specialized</a:t>
            </a:r>
            <a:r>
              <a:rPr lang="en-US" dirty="0"/>
              <a:t> segmentation for a specific domain (say fruit-, circle- or skin-finding) is easier.</a:t>
            </a:r>
          </a:p>
          <a:p>
            <a:pPr marL="0" lvl="0" indent="0">
              <a:buSzPts val="1100"/>
            </a:pPr>
            <a:r>
              <a:rPr lang="en-US" dirty="0"/>
              <a:t>Build a model of the expected shape, color, …</a:t>
            </a:r>
          </a:p>
          <a:p>
            <a:pPr marL="0" lvl="0" indent="0">
              <a:buClr>
                <a:schemeClr val="dk1"/>
              </a:buClr>
              <a:buSzPts val="1100"/>
            </a:pPr>
            <a:endParaRPr lang="en-US" dirty="0"/>
          </a:p>
        </p:txBody>
      </p:sp>
      <p:pic>
        <p:nvPicPr>
          <p:cNvPr id="6" name="Picture 6" descr="soccer">
            <a:extLst>
              <a:ext uri="{FF2B5EF4-FFF2-40B4-BE49-F238E27FC236}">
                <a16:creationId xmlns:a16="http://schemas.microsoft.com/office/drawing/2014/main" id="{0D47D22F-2029-2644-B949-8FE390FDE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26875" y="922225"/>
            <a:ext cx="2315095" cy="1736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7" descr="soccer_seg_meanshift_segm">
            <a:extLst>
              <a:ext uri="{FF2B5EF4-FFF2-40B4-BE49-F238E27FC236}">
                <a16:creationId xmlns:a16="http://schemas.microsoft.com/office/drawing/2014/main" id="{2973A0EE-9E98-EF4E-B0C8-B654A6DCB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874" y="2729251"/>
            <a:ext cx="2315095" cy="1736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8A3AF3A-6C3F-1E45-9538-5B038F865682}"/>
              </a:ext>
            </a:extLst>
          </p:cNvPr>
          <p:cNvSpPr/>
          <p:nvPr/>
        </p:nvSpPr>
        <p:spPr>
          <a:xfrm>
            <a:off x="2167439" y="4557425"/>
            <a:ext cx="453106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en-US" sz="1000" dirty="0"/>
              <a:t>D. </a:t>
            </a:r>
            <a:r>
              <a:rPr lang="en-US" sz="1000" dirty="0" err="1"/>
              <a:t>Comaniciu</a:t>
            </a:r>
            <a:r>
              <a:rPr lang="en-US" sz="1000" dirty="0"/>
              <a:t>, P. Meer: Mean shift: A robust approach toward feature space analysis. IEEE Trans. Pattern Anal. Machine </a:t>
            </a:r>
            <a:r>
              <a:rPr lang="en-US" sz="1000" dirty="0" err="1"/>
              <a:t>Intell</a:t>
            </a:r>
            <a:r>
              <a:rPr lang="en-US" sz="1000" dirty="0"/>
              <a:t>, 24, 603-619, 2002. EDISON code at </a:t>
            </a:r>
            <a:r>
              <a:rPr lang="en-US" sz="1000" dirty="0">
                <a:hlinkClick r:id="rId5"/>
              </a:rPr>
              <a:t>http://www.caip.rutgers.edu/riul/research/robust.html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725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839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properties can be used to segment images?</a:t>
            </a:r>
            <a:endParaRPr dirty="0"/>
          </a:p>
        </p:txBody>
      </p:sp>
      <p:sp>
        <p:nvSpPr>
          <p:cNvPr id="147" name="Google Shape;147;p19"/>
          <p:cNvSpPr txBox="1">
            <a:spLocks noGrp="1"/>
          </p:cNvSpPr>
          <p:nvPr>
            <p:ph type="body" idx="1"/>
          </p:nvPr>
        </p:nvSpPr>
        <p:spPr>
          <a:xfrm>
            <a:off x="2354579" y="1021918"/>
            <a:ext cx="4152547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defRPr/>
            </a:pPr>
            <a:r>
              <a:rPr lang="en-US" sz="1400" dirty="0"/>
              <a:t>Adjacent pixels that have homogeneous color, texture, etc. are in a region</a:t>
            </a:r>
          </a:p>
          <a:p>
            <a:pPr eaLnBrk="1" hangingPunct="1">
              <a:defRPr/>
            </a:pPr>
            <a:r>
              <a:rPr lang="en-US" sz="1400" dirty="0"/>
              <a:t>Differences at boundaries between adjacent regions </a:t>
            </a:r>
            <a:br>
              <a:rPr lang="en-US" sz="1400" dirty="0"/>
            </a:br>
            <a:r>
              <a:rPr lang="en-US" sz="1400" dirty="0"/>
              <a:t>(else merge)</a:t>
            </a:r>
          </a:p>
          <a:p>
            <a:pPr eaLnBrk="1" hangingPunct="1">
              <a:defRPr/>
            </a:pPr>
            <a:r>
              <a:rPr lang="en-US" sz="1400" dirty="0"/>
              <a:t>Boundaries may have a smoothness condition</a:t>
            </a:r>
          </a:p>
          <a:p>
            <a:pPr eaLnBrk="1" hangingPunct="1">
              <a:defRPr/>
            </a:pPr>
            <a:endParaRPr lang="en-US" sz="1400" dirty="0"/>
          </a:p>
          <a:p>
            <a:pPr marL="0" lvl="0" indent="0">
              <a:buSzPts val="1100"/>
            </a:pPr>
            <a:r>
              <a:rPr lang="en-US" sz="1400" dirty="0"/>
              <a:t>Idea for segmentation algorithm:</a:t>
            </a:r>
          </a:p>
          <a:p>
            <a:pPr marL="0" lvl="0" indent="0">
              <a:buSzPts val="1100"/>
            </a:pPr>
            <a:r>
              <a:rPr lang="en-US" sz="1400" dirty="0"/>
              <a:t>- Group pixels “close” to each other by some metric.</a:t>
            </a:r>
          </a:p>
          <a:p>
            <a:pPr marL="0" lvl="0" indent="0">
              <a:buSzPts val="1100"/>
            </a:pPr>
            <a:r>
              <a:rPr lang="en-US" sz="1400" dirty="0"/>
              <a:t>- Color distance, texture, intensity, spatial location, etc.</a:t>
            </a:r>
          </a:p>
          <a:p>
            <a:pPr marL="0" lvl="0" indent="0">
              <a:buSzPts val="1100"/>
            </a:pPr>
            <a:r>
              <a:rPr lang="en-US" sz="1400" dirty="0"/>
              <a:t>- Regions are then found using connected components</a:t>
            </a:r>
          </a:p>
          <a:p>
            <a:pPr marL="0" lvl="0" indent="0">
              <a:buSzPts val="1100"/>
            </a:pPr>
            <a:endParaRPr lang="en-US" sz="1400" dirty="0"/>
          </a:p>
          <a:p>
            <a:pPr eaLnBrk="1" hangingPunct="1">
              <a:defRPr/>
            </a:pPr>
            <a:endParaRPr lang="en-US" sz="1400" dirty="0"/>
          </a:p>
        </p:txBody>
      </p:sp>
      <p:sp>
        <p:nvSpPr>
          <p:cNvPr id="149" name="Google Shape;149;p19"/>
          <p:cNvSpPr/>
          <p:nvPr/>
        </p:nvSpPr>
        <p:spPr>
          <a:xfrm>
            <a:off x="1551150" y="2716200"/>
            <a:ext cx="495900" cy="1848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9"/>
          <p:cNvSpPr txBox="1"/>
          <p:nvPr/>
        </p:nvSpPr>
        <p:spPr>
          <a:xfrm>
            <a:off x="8748625" y="4628350"/>
            <a:ext cx="327600" cy="4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2</a:t>
            </a:r>
            <a:endParaRPr b="1"/>
          </a:p>
        </p:txBody>
      </p:sp>
      <p:pic>
        <p:nvPicPr>
          <p:cNvPr id="7" name="Picture 7" descr="soccer_seg_meanshift_segm">
            <a:extLst>
              <a:ext uri="{FF2B5EF4-FFF2-40B4-BE49-F238E27FC236}">
                <a16:creationId xmlns:a16="http://schemas.microsoft.com/office/drawing/2014/main" id="{F6C16BA9-DF4F-7742-894A-C16BEF888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329" y="979879"/>
            <a:ext cx="2315095" cy="1736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222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Segmentation can be performed using a clustering algorithm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3211830" y="922225"/>
            <a:ext cx="5673820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Clustering is an example of </a:t>
            </a:r>
            <a:r>
              <a:rPr lang="en-US" i="1" dirty="0"/>
              <a:t>unsupervised machine learning</a:t>
            </a:r>
            <a:r>
              <a:rPr lang="en-US" dirty="0"/>
              <a:t>.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Famous examples:</a:t>
            </a:r>
          </a:p>
          <a:p>
            <a:pPr marL="0" lvl="0" indent="0">
              <a:buSzPts val="1100"/>
            </a:pPr>
            <a:r>
              <a:rPr lang="en-US" dirty="0"/>
              <a:t>	K-means</a:t>
            </a:r>
          </a:p>
          <a:p>
            <a:pPr marL="0" indent="0">
              <a:buSzPts val="1100"/>
            </a:pPr>
            <a:r>
              <a:rPr lang="en-US" dirty="0"/>
              <a:t>	principal components analysis</a:t>
            </a:r>
          </a:p>
          <a:p>
            <a:pPr marL="0" lvl="0" indent="0">
              <a:buSzPts val="1100"/>
            </a:pPr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B99B0D1-E033-A742-8690-705338583DAA}"/>
              </a:ext>
            </a:extLst>
          </p:cNvPr>
          <p:cNvSpPr/>
          <p:nvPr/>
        </p:nvSpPr>
        <p:spPr>
          <a:xfrm>
            <a:off x="3625702" y="1758658"/>
            <a:ext cx="4572000" cy="147732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marL="0" lvl="0" indent="0">
              <a:buSzPts val="1100"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unsupervised learning, there are no class labels</a:t>
            </a:r>
          </a:p>
          <a:p>
            <a:pPr marL="0" lvl="0" indent="0">
              <a:buSzPts val="1100"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Data is cheaper to acquire</a:t>
            </a:r>
          </a:p>
          <a:p>
            <a:pPr marL="0" lvl="0" indent="0">
              <a:buSzPts val="1100"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But it's harder to do!</a:t>
            </a:r>
          </a:p>
          <a:p>
            <a:pPr marL="0" lvl="0" indent="0">
              <a:buSzPts val="1100"/>
            </a:pPr>
            <a:r>
              <a:rPr lang="en-US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Still relatively unexplored</a:t>
            </a:r>
          </a:p>
        </p:txBody>
      </p:sp>
    </p:spTree>
    <p:extLst>
      <p:ext uri="{BB962C8B-B14F-4D97-AF65-F5344CB8AC3E}">
        <p14:creationId xmlns:p14="http://schemas.microsoft.com/office/powerpoint/2010/main" val="97869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goal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04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The goal of k-means is to minimize the total distance from each example to the closest cluster mean</a:t>
            </a:r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62721" y="943609"/>
                <a:ext cx="3678867" cy="377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indent="0">
                  <a:buSzPts val="11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lim>
                          </m:limLow>
                        </m:fName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∈</m:t>
                                  </m:r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sz="2200" dirty="0"/>
              </a:p>
              <a:p>
                <a:pPr marL="0" indent="0">
                  <a:buSzPts val="1100"/>
                </a:pPr>
                <a:r>
                  <a:rPr lang="en-US" sz="1600" dirty="0"/>
                  <a:t>D= total distance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K = number of clusters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x</a:t>
                </a:r>
                <a:r>
                  <a:rPr lang="en-US" sz="1600" baseline="-25000" dirty="0"/>
                  <a:t>i</a:t>
                </a:r>
                <a:r>
                  <a:rPr lang="en-US" sz="1600" dirty="0"/>
                  <a:t> are examples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C</a:t>
                </a:r>
                <a:r>
                  <a:rPr lang="en-US" sz="1600" baseline="-25000" dirty="0"/>
                  <a:t>k</a:t>
                </a:r>
                <a:r>
                  <a:rPr lang="en-US" sz="1600" dirty="0"/>
                  <a:t> is the set of examples in cluster k</a:t>
                </a:r>
              </a:p>
              <a:p>
                <a:pPr marL="0" indent="0">
                  <a:buSzPts val="1100"/>
                </a:pPr>
                <a:r>
                  <a:rPr lang="en-US" sz="1600" dirty="0" err="1"/>
                  <a:t>m</a:t>
                </a:r>
                <a:r>
                  <a:rPr lang="en-US" sz="1600" baseline="-25000" dirty="0" err="1"/>
                  <a:t>k</a:t>
                </a:r>
                <a:r>
                  <a:rPr lang="en-US" sz="1600" dirty="0"/>
                  <a:t> is the center of cluster k 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||.|| is a distance metric</a:t>
                </a:r>
              </a:p>
              <a:p>
                <a:pPr marL="0" indent="0">
                  <a:buSzPts val="1100"/>
                </a:pPr>
                <a:endParaRPr lang="en-US" sz="1600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</p:txBody>
          </p:sp>
        </mc:Choice>
        <mc:Fallback xmlns="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721" y="943609"/>
                <a:ext cx="3678867" cy="3770700"/>
              </a:xfrm>
              <a:prstGeom prst="rect">
                <a:avLst/>
              </a:prstGeom>
              <a:blipFill>
                <a:blip r:embed="rId3"/>
                <a:stretch>
                  <a:fillRect l="-1031" t="-258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FC487-5F30-8848-9607-0FFB8DD5C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5372" y="3310620"/>
            <a:ext cx="801311" cy="529306"/>
          </a:xfrm>
        </p:spPr>
        <p:txBody>
          <a:bodyPr/>
          <a:lstStyle/>
          <a:p>
            <a:r>
              <a:rPr lang="en-US" dirty="0"/>
              <a:t>Not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8ED187-708F-2344-A2C6-72BE3D093597}"/>
              </a:ext>
            </a:extLst>
          </p:cNvPr>
          <p:cNvSpPr/>
          <p:nvPr/>
        </p:nvSpPr>
        <p:spPr>
          <a:xfrm>
            <a:off x="6527189" y="1643769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F797E52-48CF-6748-BD2B-37B514300575}"/>
              </a:ext>
            </a:extLst>
          </p:cNvPr>
          <p:cNvSpPr/>
          <p:nvPr/>
        </p:nvSpPr>
        <p:spPr>
          <a:xfrm>
            <a:off x="6924004" y="2105005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FC2892B-D110-3742-B519-5BED5EF58B61}"/>
              </a:ext>
            </a:extLst>
          </p:cNvPr>
          <p:cNvSpPr/>
          <p:nvPr/>
        </p:nvSpPr>
        <p:spPr>
          <a:xfrm>
            <a:off x="6471457" y="2558263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EBB8505-84FE-6F46-864F-4CA89601F09B}"/>
              </a:ext>
            </a:extLst>
          </p:cNvPr>
          <p:cNvSpPr/>
          <p:nvPr/>
        </p:nvSpPr>
        <p:spPr>
          <a:xfrm>
            <a:off x="7599550" y="2152391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9A34626-1FCC-A84A-9F91-FAB5C7F62250}"/>
              </a:ext>
            </a:extLst>
          </p:cNvPr>
          <p:cNvSpPr/>
          <p:nvPr/>
        </p:nvSpPr>
        <p:spPr>
          <a:xfrm>
            <a:off x="8417737" y="2196429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493C9E4-E5E6-8149-BCEE-91FB2CD65E18}"/>
              </a:ext>
            </a:extLst>
          </p:cNvPr>
          <p:cNvSpPr/>
          <p:nvPr/>
        </p:nvSpPr>
        <p:spPr>
          <a:xfrm>
            <a:off x="8058180" y="1432487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C6476FA-2B57-AC4B-A7C1-3A46C26F504B}"/>
              </a:ext>
            </a:extLst>
          </p:cNvPr>
          <p:cNvSpPr/>
          <p:nvPr/>
        </p:nvSpPr>
        <p:spPr>
          <a:xfrm>
            <a:off x="6584138" y="2101016"/>
            <a:ext cx="274320" cy="274320"/>
          </a:xfrm>
          <a:prstGeom prst="ellipse">
            <a:avLst/>
          </a:prstGeom>
          <a:solidFill>
            <a:srgbClr val="7F14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F4F389F-8DED-224A-906B-176D498732AF}"/>
              </a:ext>
            </a:extLst>
          </p:cNvPr>
          <p:cNvSpPr/>
          <p:nvPr/>
        </p:nvSpPr>
        <p:spPr>
          <a:xfrm>
            <a:off x="8057042" y="1855051"/>
            <a:ext cx="274320" cy="274320"/>
          </a:xfrm>
          <a:prstGeom prst="ellipse">
            <a:avLst/>
          </a:prstGeom>
          <a:solidFill>
            <a:srgbClr val="7F14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90E8B5-7E8E-8B4E-96A7-0412CDDBEB53}"/>
              </a:ext>
            </a:extLst>
          </p:cNvPr>
          <p:cNvCxnSpPr>
            <a:cxnSpLocks/>
            <a:stCxn id="4" idx="4"/>
            <a:endCxn id="15" idx="0"/>
          </p:cNvCxnSpPr>
          <p:nvPr/>
        </p:nvCxnSpPr>
        <p:spPr>
          <a:xfrm>
            <a:off x="6664349" y="1918089"/>
            <a:ext cx="56949" cy="1829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39C518-5851-7649-B0AE-8E6D2EB63B51}"/>
              </a:ext>
            </a:extLst>
          </p:cNvPr>
          <p:cNvCxnSpPr>
            <a:cxnSpLocks/>
            <a:stCxn id="15" idx="6"/>
            <a:endCxn id="10" idx="2"/>
          </p:cNvCxnSpPr>
          <p:nvPr/>
        </p:nvCxnSpPr>
        <p:spPr>
          <a:xfrm>
            <a:off x="6858458" y="2238176"/>
            <a:ext cx="65546" cy="39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79F888B-FCB7-5A4D-B05F-011BFAA3F9FD}"/>
              </a:ext>
            </a:extLst>
          </p:cNvPr>
          <p:cNvCxnSpPr>
            <a:cxnSpLocks/>
            <a:stCxn id="15" idx="4"/>
            <a:endCxn id="11" idx="0"/>
          </p:cNvCxnSpPr>
          <p:nvPr/>
        </p:nvCxnSpPr>
        <p:spPr>
          <a:xfrm flipH="1">
            <a:off x="6608617" y="2375336"/>
            <a:ext cx="112681" cy="1829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0B69E46-B4E6-1748-B257-52192655E67E}"/>
              </a:ext>
            </a:extLst>
          </p:cNvPr>
          <p:cNvCxnSpPr>
            <a:cxnSpLocks/>
            <a:stCxn id="14" idx="4"/>
            <a:endCxn id="17" idx="0"/>
          </p:cNvCxnSpPr>
          <p:nvPr/>
        </p:nvCxnSpPr>
        <p:spPr>
          <a:xfrm flipH="1">
            <a:off x="8194202" y="1706807"/>
            <a:ext cx="1138" cy="1482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804942B-0614-264D-B7ED-CD2491273F27}"/>
              </a:ext>
            </a:extLst>
          </p:cNvPr>
          <p:cNvCxnSpPr>
            <a:cxnSpLocks/>
            <a:stCxn id="12" idx="7"/>
            <a:endCxn id="17" idx="3"/>
          </p:cNvCxnSpPr>
          <p:nvPr/>
        </p:nvCxnSpPr>
        <p:spPr>
          <a:xfrm flipV="1">
            <a:off x="7833697" y="2089198"/>
            <a:ext cx="263518" cy="1033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88EFA63-87E9-3E44-94B1-F808F3317720}"/>
              </a:ext>
            </a:extLst>
          </p:cNvPr>
          <p:cNvCxnSpPr>
            <a:cxnSpLocks/>
            <a:stCxn id="17" idx="5"/>
            <a:endCxn id="13" idx="1"/>
          </p:cNvCxnSpPr>
          <p:nvPr/>
        </p:nvCxnSpPr>
        <p:spPr>
          <a:xfrm>
            <a:off x="8291189" y="2089198"/>
            <a:ext cx="166721" cy="1474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>
            <a:extLst>
              <a:ext uri="{FF2B5EF4-FFF2-40B4-BE49-F238E27FC236}">
                <a16:creationId xmlns:a16="http://schemas.microsoft.com/office/drawing/2014/main" id="{BF291B49-817E-0F46-934A-3AFC18942156}"/>
              </a:ext>
            </a:extLst>
          </p:cNvPr>
          <p:cNvSpPr/>
          <p:nvPr/>
        </p:nvSpPr>
        <p:spPr>
          <a:xfrm>
            <a:off x="6440834" y="3753748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D45E8A9-3522-7442-9B83-9AAB36BDAE8E}"/>
              </a:ext>
            </a:extLst>
          </p:cNvPr>
          <p:cNvSpPr/>
          <p:nvPr/>
        </p:nvSpPr>
        <p:spPr>
          <a:xfrm>
            <a:off x="6807777" y="4192599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DE7ED57-D4A6-3942-888C-E10E72C3D554}"/>
              </a:ext>
            </a:extLst>
          </p:cNvPr>
          <p:cNvSpPr/>
          <p:nvPr/>
        </p:nvSpPr>
        <p:spPr>
          <a:xfrm>
            <a:off x="6471457" y="4630703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E81D6DA-7884-E942-B1A0-C105E45CBA04}"/>
              </a:ext>
            </a:extLst>
          </p:cNvPr>
          <p:cNvSpPr/>
          <p:nvPr/>
        </p:nvSpPr>
        <p:spPr>
          <a:xfrm>
            <a:off x="7599550" y="4196041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1F4FB0F-399A-4D46-A7E1-518A79F475BD}"/>
              </a:ext>
            </a:extLst>
          </p:cNvPr>
          <p:cNvSpPr/>
          <p:nvPr/>
        </p:nvSpPr>
        <p:spPr>
          <a:xfrm>
            <a:off x="8499822" y="4279115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9D324C64-17BD-324B-A9B2-00BE38898361}"/>
              </a:ext>
            </a:extLst>
          </p:cNvPr>
          <p:cNvSpPr/>
          <p:nvPr/>
        </p:nvSpPr>
        <p:spPr>
          <a:xfrm>
            <a:off x="8140265" y="3515173"/>
            <a:ext cx="274320" cy="274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13044E0-E5C4-1C48-AB31-5093AF6537D2}"/>
              </a:ext>
            </a:extLst>
          </p:cNvPr>
          <p:cNvSpPr/>
          <p:nvPr/>
        </p:nvSpPr>
        <p:spPr>
          <a:xfrm>
            <a:off x="6903828" y="4199276"/>
            <a:ext cx="274320" cy="274320"/>
          </a:xfrm>
          <a:prstGeom prst="ellipse">
            <a:avLst/>
          </a:prstGeom>
          <a:solidFill>
            <a:srgbClr val="7F14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92F4286-86B1-6E4D-8BFB-25024F253BA0}"/>
              </a:ext>
            </a:extLst>
          </p:cNvPr>
          <p:cNvSpPr/>
          <p:nvPr/>
        </p:nvSpPr>
        <p:spPr>
          <a:xfrm>
            <a:off x="8362662" y="3904117"/>
            <a:ext cx="274320" cy="274320"/>
          </a:xfrm>
          <a:prstGeom prst="ellipse">
            <a:avLst/>
          </a:prstGeom>
          <a:solidFill>
            <a:srgbClr val="7F14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AE3C5BB7-0FBD-6647-AAFD-DC58C2A477C9}"/>
              </a:ext>
            </a:extLst>
          </p:cNvPr>
          <p:cNvCxnSpPr>
            <a:stCxn id="44" idx="5"/>
            <a:endCxn id="50" idx="1"/>
          </p:cNvCxnSpPr>
          <p:nvPr/>
        </p:nvCxnSpPr>
        <p:spPr>
          <a:xfrm>
            <a:off x="6674981" y="3987895"/>
            <a:ext cx="269020" cy="25155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B2E8B2E-FA0B-5D45-A78D-04CC6A47690A}"/>
              </a:ext>
            </a:extLst>
          </p:cNvPr>
          <p:cNvCxnSpPr>
            <a:cxnSpLocks/>
            <a:stCxn id="50" idx="3"/>
            <a:endCxn id="46" idx="7"/>
          </p:cNvCxnSpPr>
          <p:nvPr/>
        </p:nvCxnSpPr>
        <p:spPr>
          <a:xfrm flipH="1">
            <a:off x="6705604" y="4433423"/>
            <a:ext cx="238397" cy="2374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099ADF9-6240-1B4C-9787-A0F0BE7B90F4}"/>
              </a:ext>
            </a:extLst>
          </p:cNvPr>
          <p:cNvCxnSpPr>
            <a:cxnSpLocks/>
            <a:stCxn id="49" idx="5"/>
            <a:endCxn id="51" idx="1"/>
          </p:cNvCxnSpPr>
          <p:nvPr/>
        </p:nvCxnSpPr>
        <p:spPr>
          <a:xfrm>
            <a:off x="8374412" y="3749320"/>
            <a:ext cx="28423" cy="1949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90B3F55-2DFB-974E-8686-6396E3413924}"/>
              </a:ext>
            </a:extLst>
          </p:cNvPr>
          <p:cNvCxnSpPr>
            <a:cxnSpLocks/>
            <a:stCxn id="47" idx="2"/>
            <a:endCxn id="50" idx="6"/>
          </p:cNvCxnSpPr>
          <p:nvPr/>
        </p:nvCxnSpPr>
        <p:spPr>
          <a:xfrm flipH="1">
            <a:off x="7178148" y="4333201"/>
            <a:ext cx="421402" cy="323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A65D363-2584-8549-9276-E56C1FDAEEDA}"/>
              </a:ext>
            </a:extLst>
          </p:cNvPr>
          <p:cNvCxnSpPr>
            <a:cxnSpLocks/>
            <a:stCxn id="51" idx="4"/>
            <a:endCxn id="48" idx="1"/>
          </p:cNvCxnSpPr>
          <p:nvPr/>
        </p:nvCxnSpPr>
        <p:spPr>
          <a:xfrm>
            <a:off x="8499822" y="4178437"/>
            <a:ext cx="40173" cy="14085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 Placeholder 2">
            <a:extLst>
              <a:ext uri="{FF2B5EF4-FFF2-40B4-BE49-F238E27FC236}">
                <a16:creationId xmlns:a16="http://schemas.microsoft.com/office/drawing/2014/main" id="{C507F33A-2B09-514C-AD3C-653404EF7544}"/>
              </a:ext>
            </a:extLst>
          </p:cNvPr>
          <p:cNvSpPr txBox="1">
            <a:spLocks/>
          </p:cNvSpPr>
          <p:nvPr/>
        </p:nvSpPr>
        <p:spPr>
          <a:xfrm>
            <a:off x="6471457" y="951371"/>
            <a:ext cx="2414193" cy="529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Optimal for k=2</a:t>
            </a:r>
          </a:p>
        </p:txBody>
      </p:sp>
    </p:spTree>
    <p:extLst>
      <p:ext uri="{BB962C8B-B14F-4D97-AF65-F5344CB8AC3E}">
        <p14:creationId xmlns:p14="http://schemas.microsoft.com/office/powerpoint/2010/main" val="188550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animBg="1"/>
      <p:bldP spid="17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19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0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The goal of k-means is to minimize the total distance from each example to the closest cluster mean</a:t>
            </a:r>
          </a:p>
        </p:txBody>
      </p:sp>
      <p:sp>
        <p:nvSpPr>
          <p:cNvPr id="163" name="Google Shape;163;p20"/>
          <p:cNvSpPr txBox="1">
            <a:spLocks noGrp="1"/>
          </p:cNvSpPr>
          <p:nvPr>
            <p:ph type="body" idx="1"/>
          </p:nvPr>
        </p:nvSpPr>
        <p:spPr>
          <a:xfrm>
            <a:off x="5709685" y="1006076"/>
            <a:ext cx="3317358" cy="324694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What is the independent variable? (What does the algorithm control?)</a:t>
            </a:r>
          </a:p>
          <a:p>
            <a:pPr marL="0" lvl="0" indent="0">
              <a:buSzPts val="1100"/>
            </a:pPr>
            <a:r>
              <a:rPr lang="en-US" dirty="0"/>
              <a:t>C, the assignment of examples to each cluster. How? Specify the location of each cluster's mean. Then each example has a closest mean, which tells which cluster it is part of.</a:t>
            </a:r>
          </a:p>
          <a:p>
            <a:pPr marL="0" lvl="0" indent="0">
              <a:buSzPts val="1100"/>
            </a:pPr>
            <a:r>
              <a:rPr lang="en-US" dirty="0"/>
              <a:t> </a:t>
            </a:r>
          </a:p>
        </p:txBody>
      </p:sp>
      <p:sp>
        <p:nvSpPr>
          <p:cNvPr id="9" name="Google Shape;175;p21">
            <a:extLst>
              <a:ext uri="{FF2B5EF4-FFF2-40B4-BE49-F238E27FC236}">
                <a16:creationId xmlns:a16="http://schemas.microsoft.com/office/drawing/2014/main" id="{F10A5B0B-A30C-7D4F-A96B-79ED3C52D6FB}"/>
              </a:ext>
            </a:extLst>
          </p:cNvPr>
          <p:cNvSpPr txBox="1"/>
          <p:nvPr/>
        </p:nvSpPr>
        <p:spPr>
          <a:xfrm>
            <a:off x="2651760" y="4735575"/>
            <a:ext cx="4042940" cy="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 err="1">
                <a:solidFill>
                  <a:schemeClr val="tx1"/>
                </a:solidFill>
              </a:rPr>
              <a:t>Sonka</a:t>
            </a:r>
            <a:r>
              <a:rPr lang="en" sz="1000" dirty="0">
                <a:solidFill>
                  <a:schemeClr val="tx1"/>
                </a:solidFill>
              </a:rPr>
              <a:t>, 6.2.6, Forsyth and Ponce, </a:t>
            </a:r>
            <a:r>
              <a:rPr lang="en" sz="1000" dirty="0" err="1">
                <a:solidFill>
                  <a:schemeClr val="tx1"/>
                </a:solidFill>
              </a:rPr>
              <a:t>ch</a:t>
            </a:r>
            <a:r>
              <a:rPr lang="en" sz="1000" dirty="0">
                <a:solidFill>
                  <a:schemeClr val="tx1"/>
                </a:solidFill>
              </a:rPr>
              <a:t> 15</a:t>
            </a:r>
            <a:endParaRPr sz="10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62721" y="943609"/>
                <a:ext cx="3678867" cy="31938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L="457200" marR="0" lvl="0" indent="-419100" algn="l" rtl="0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000000"/>
                  </a:buClr>
                  <a:buSzPts val="3000"/>
                  <a:buFont typeface="Arial"/>
                  <a:buNone/>
                  <a:defRPr sz="1800" b="0" i="0" u="none" strike="noStrike" cap="none">
                    <a:solidFill>
                      <a:srgbClr val="00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  <a:sym typeface="Arial"/>
                  </a:defRPr>
                </a:lvl1pPr>
                <a:lvl2pPr marL="914400" marR="0" lvl="1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○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L="1371600" marR="0" lvl="2" indent="-3810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400"/>
                  <a:buFont typeface="Arial"/>
                  <a:buChar char="■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L="1828800" marR="0" lvl="3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L="2286000" marR="0" lvl="4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L="2743200" marR="0" lvl="5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L="3200400" marR="0" lvl="6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●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L="3657600" marR="0" lvl="7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○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L="4114800" marR="0" lvl="8" indent="-34290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Char char="■"/>
                  <a:defRPr sz="18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indent="0">
                  <a:buSzPts val="11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2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lim>
                          </m:limLow>
                        </m:fName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hr m:val="∑"/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sz="2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m:rPr>
                                      <m:brk m:alnAt="23"/>
                                    </m:rPr>
                                    <a:rPr lang="en-US" sz="2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∈</m:t>
                                  </m:r>
                                  <m:sSub>
                                    <m:sSub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2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</m:e>
                      </m:func>
                    </m:oMath>
                  </m:oMathPara>
                </a14:m>
                <a:endParaRPr lang="en-US" sz="2200" dirty="0"/>
              </a:p>
              <a:p>
                <a:pPr marL="0" indent="0">
                  <a:buSzPts val="1100"/>
                </a:pPr>
                <a:r>
                  <a:rPr lang="en-US" sz="1600" dirty="0"/>
                  <a:t>D= total distance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K = number of clusters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x</a:t>
                </a:r>
                <a:r>
                  <a:rPr lang="en-US" sz="1600" baseline="-25000" dirty="0"/>
                  <a:t>i</a:t>
                </a:r>
                <a:r>
                  <a:rPr lang="en-US" sz="1600" dirty="0"/>
                  <a:t> are examples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C</a:t>
                </a:r>
                <a:r>
                  <a:rPr lang="en-US" sz="1600" baseline="-25000" dirty="0"/>
                  <a:t>k</a:t>
                </a:r>
                <a:r>
                  <a:rPr lang="en-US" sz="1600" dirty="0"/>
                  <a:t> is the set of examples in cluster k</a:t>
                </a:r>
              </a:p>
              <a:p>
                <a:pPr marL="0" indent="0">
                  <a:buSzPts val="1100"/>
                </a:pPr>
                <a:r>
                  <a:rPr lang="en-US" sz="1600" dirty="0" err="1"/>
                  <a:t>m</a:t>
                </a:r>
                <a:r>
                  <a:rPr lang="en-US" sz="1600" baseline="-25000" dirty="0" err="1"/>
                  <a:t>k</a:t>
                </a:r>
                <a:r>
                  <a:rPr lang="en-US" sz="1600" dirty="0"/>
                  <a:t> is the center of cluster k </a:t>
                </a:r>
              </a:p>
              <a:p>
                <a:pPr marL="0" indent="0">
                  <a:buSzPts val="1100"/>
                </a:pPr>
                <a:r>
                  <a:rPr lang="en-US" sz="1600" dirty="0"/>
                  <a:t>||.|| is a distance metric</a:t>
                </a:r>
              </a:p>
              <a:p>
                <a:pPr marL="0" indent="0">
                  <a:buSzPts val="1100"/>
                </a:pPr>
                <a:endParaRPr lang="en-US" sz="1600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  <a:p>
                <a:pPr marL="0" indent="0">
                  <a:buSzPts val="1100"/>
                </a:pPr>
                <a:endParaRPr lang="en-US" dirty="0"/>
              </a:p>
            </p:txBody>
          </p:sp>
        </mc:Choice>
        <mc:Fallback xmlns="">
          <p:sp>
            <p:nvSpPr>
              <p:cNvPr id="5" name="Google Shape;163;p20">
                <a:extLst>
                  <a:ext uri="{FF2B5EF4-FFF2-40B4-BE49-F238E27FC236}">
                    <a16:creationId xmlns:a16="http://schemas.microsoft.com/office/drawing/2014/main" id="{DCA121C2-EBE3-B047-90EA-6311C9C0E8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2721" y="943609"/>
                <a:ext cx="3678867" cy="3193815"/>
              </a:xfrm>
              <a:prstGeom prst="rect">
                <a:avLst/>
              </a:prstGeom>
              <a:blipFill>
                <a:blip r:embed="rId3"/>
                <a:stretch>
                  <a:fillRect l="-1031" t="-3055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7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algorithm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41851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18890</TotalTime>
  <Words>1190</Words>
  <Application>Microsoft Macintosh PowerPoint</Application>
  <PresentationFormat>On-screen Show (16:9)</PresentationFormat>
  <Paragraphs>162</Paragraphs>
  <Slides>23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Cambria Math</vt:lpstr>
      <vt:lpstr>Arial</vt:lpstr>
      <vt:lpstr>Tahoma</vt:lpstr>
      <vt:lpstr>Consolas</vt:lpstr>
      <vt:lpstr>Simple Light</vt:lpstr>
      <vt:lpstr>K-means Algorithm and  Application to Image Segmentation</vt:lpstr>
      <vt:lpstr>Goal: Segment an image like this</vt:lpstr>
      <vt:lpstr>Segmentation is the process of breaking an image into regions</vt:lpstr>
      <vt:lpstr>What properties can be used to segment images?</vt:lpstr>
      <vt:lpstr>Segmentation can be performed using a clustering algorithm</vt:lpstr>
      <vt:lpstr>K-means goal</vt:lpstr>
      <vt:lpstr>The goal of k-means is to minimize the total distance from each example to the closest cluster mean</vt:lpstr>
      <vt:lpstr>The goal of k-means is to minimize the total distance from each example to the closest cluster mean</vt:lpstr>
      <vt:lpstr>K-means algorithm</vt:lpstr>
      <vt:lpstr>K-means is a greedy iterative algorithm to group a data set into k clusters</vt:lpstr>
      <vt:lpstr>K-means example using spatial distance</vt:lpstr>
      <vt:lpstr>Important warm-up: clustering using 2D spatial distance</vt:lpstr>
      <vt:lpstr>K-means re-cap: a chicken-and-egg problem</vt:lpstr>
      <vt:lpstr>K-means code for spatial distances</vt:lpstr>
      <vt:lpstr>Let's write code to implement the example we did </vt:lpstr>
      <vt:lpstr>K-means limitations</vt:lpstr>
      <vt:lpstr>K-means finds a local optimum and is easy to implement, but…</vt:lpstr>
      <vt:lpstr>K-means code for image segmentation</vt:lpstr>
      <vt:lpstr>Back to the goal</vt:lpstr>
      <vt:lpstr>K-means is a greedy iterative algorithm to group pixels into k clusters</vt:lpstr>
      <vt:lpstr>Example results with different values of K</vt:lpstr>
      <vt:lpstr>Write code to do color segmentation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and Convolutional Neural Nets Matt Boutell  boutell@rose-hulman.edu</dc:title>
  <cp:lastModifiedBy>Boutell, Matt</cp:lastModifiedBy>
  <cp:revision>241</cp:revision>
  <dcterms:modified xsi:type="dcterms:W3CDTF">2021-01-31T01:08:06Z</dcterms:modified>
</cp:coreProperties>
</file>