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1.xml" ContentType="application/inkml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56"/>
  </p:notesMasterIdLst>
  <p:sldIdLst>
    <p:sldId id="256" r:id="rId2"/>
    <p:sldId id="260" r:id="rId3"/>
    <p:sldId id="427" r:id="rId4"/>
    <p:sldId id="409" r:id="rId5"/>
    <p:sldId id="267" r:id="rId6"/>
    <p:sldId id="414" r:id="rId7"/>
    <p:sldId id="268" r:id="rId8"/>
    <p:sldId id="428" r:id="rId9"/>
    <p:sldId id="415" r:id="rId10"/>
    <p:sldId id="306" r:id="rId11"/>
    <p:sldId id="431" r:id="rId12"/>
    <p:sldId id="432" r:id="rId13"/>
    <p:sldId id="422" r:id="rId14"/>
    <p:sldId id="283" r:id="rId15"/>
    <p:sldId id="433" r:id="rId16"/>
    <p:sldId id="271" r:id="rId17"/>
    <p:sldId id="285" r:id="rId18"/>
    <p:sldId id="434" r:id="rId19"/>
    <p:sldId id="358" r:id="rId20"/>
    <p:sldId id="441" r:id="rId21"/>
    <p:sldId id="435" r:id="rId22"/>
    <p:sldId id="303" r:id="rId23"/>
    <p:sldId id="423" r:id="rId24"/>
    <p:sldId id="436" r:id="rId25"/>
    <p:sldId id="437" r:id="rId26"/>
    <p:sldId id="438" r:id="rId27"/>
    <p:sldId id="439" r:id="rId28"/>
    <p:sldId id="440" r:id="rId29"/>
    <p:sldId id="442" r:id="rId30"/>
    <p:sldId id="425" r:id="rId31"/>
    <p:sldId id="443" r:id="rId32"/>
    <p:sldId id="417" r:id="rId33"/>
    <p:sldId id="444" r:id="rId34"/>
    <p:sldId id="445" r:id="rId35"/>
    <p:sldId id="452" r:id="rId36"/>
    <p:sldId id="446" r:id="rId37"/>
    <p:sldId id="454" r:id="rId38"/>
    <p:sldId id="453" r:id="rId39"/>
    <p:sldId id="455" r:id="rId40"/>
    <p:sldId id="447" r:id="rId41"/>
    <p:sldId id="457" r:id="rId42"/>
    <p:sldId id="448" r:id="rId43"/>
    <p:sldId id="449" r:id="rId44"/>
    <p:sldId id="450" r:id="rId45"/>
    <p:sldId id="465" r:id="rId46"/>
    <p:sldId id="451" r:id="rId47"/>
    <p:sldId id="458" r:id="rId48"/>
    <p:sldId id="459" r:id="rId49"/>
    <p:sldId id="460" r:id="rId50"/>
    <p:sldId id="462" r:id="rId51"/>
    <p:sldId id="461" r:id="rId52"/>
    <p:sldId id="463" r:id="rId53"/>
    <p:sldId id="464" r:id="rId54"/>
    <p:sldId id="401" r:id="rId55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57"/>
    </p:embeddedFont>
    <p:embeddedFont>
      <p:font typeface="Consolas" panose="020B0609020204030204" pitchFamily="49" charset="0"/>
      <p:regular r:id="rId58"/>
      <p:bold r:id="rId59"/>
      <p:italic r:id="rId60"/>
      <p:boldItalic r:id="rId61"/>
    </p:embeddedFont>
    <p:embeddedFont>
      <p:font typeface="Tahoma" panose="020B0604030504040204" pitchFamily="34" charset="0"/>
      <p:regular r:id="rId62"/>
      <p:bold r:id="rId6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1416"/>
    <a:srgbClr val="666666"/>
    <a:srgbClr val="FF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0"/>
    <p:restoredTop sz="94663"/>
  </p:normalViewPr>
  <p:slideViewPr>
    <p:cSldViewPr snapToGrid="0" snapToObjects="1">
      <p:cViewPr varScale="1">
        <p:scale>
          <a:sx n="154" d="100"/>
          <a:sy n="154" d="100"/>
        </p:scale>
        <p:origin x="200" y="-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font" Target="fonts/font7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font" Target="fonts/font2.fntdata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font" Target="fonts/font5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3.fntdata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font" Target="fonts/font1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font" Target="fonts/font4.fntdata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977" units="cm"/>
          <inkml:channel name="Y" type="integer" max="17318" units="cm"/>
          <inkml:channel name="F" type="integer" max="65535" units="dev"/>
          <inkml:channel name="T" type="integer" max="2.14748E9" units="dev"/>
        </inkml:traceFormat>
        <inkml:channelProperties>
          <inkml:channelProperty channel="X" name="resolution" value="1000.26953" units="1/cm"/>
          <inkml:channelProperty channel="Y" name="resolution" value="1000.46216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1-19T15:54:47.9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16182 4869 30719 0,'130'10'-12288'0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e20010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2e20010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Both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2c0bf6d0ec_0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2c0bf6d0ec_0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69205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d5a2f284e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d5a2f284e_0_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77677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d5a2f284e_0_8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2d5a2f284e_0_8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253305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d5a2f284e_0_8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2d5a2f284e_0_8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14464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0900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34344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2c0bf6d0e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2c0bf6d0e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448764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78549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10335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g(x) =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\begin{cases}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  x  \text{ if } x &gt;= 0\\   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  0 \text{ otherwise }   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\end{cases}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3787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d5a2f284e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d5a2f284e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03624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82672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g(x) =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\begin{cases}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  x  \text{ if } x &gt;= 0\\   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  0 \text{ otherwise }   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\end{cases}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54692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7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d5a2f284e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d5a2f284e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0528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d5a2f284e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d5a2f284e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TODO: Bring in more visualizations (even from MATLAB)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0715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7949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9121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c0bf6d0ec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c0bf6d0ec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64690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c0bf6d0ec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c0bf6d0ec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583027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c0bf6d0ec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c0bf6d0ec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33400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2742345" y="1583342"/>
            <a:ext cx="590718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3000" b="0" i="0" u="none" strike="noStrike" cap="none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Unit name</a:t>
            </a:r>
            <a:endParaRPr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3CE7D-C353-2D42-81F4-C509A29F3F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42344" y="2848186"/>
            <a:ext cx="5907186" cy="914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Image Recognition</a:t>
            </a:r>
          </a:p>
          <a:p>
            <a:pPr lvl="0"/>
            <a:r>
              <a:rPr lang="en-US" dirty="0"/>
              <a:t>Matt Boutell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userDrawn="1">
  <p:cSld name="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79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Lesson title</a:t>
            </a:r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2226038" y="1125199"/>
            <a:ext cx="6460761" cy="3461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153748" y="0"/>
            <a:ext cx="8836503" cy="90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79" y="904974"/>
            <a:ext cx="6655324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two colum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226243" y="0"/>
            <a:ext cx="8672660" cy="82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80" y="904974"/>
            <a:ext cx="3219997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5" name="Google Shape;13;p3">
            <a:extLst>
              <a:ext uri="{FF2B5EF4-FFF2-40B4-BE49-F238E27FC236}">
                <a16:creationId xmlns:a16="http://schemas.microsoft.com/office/drawing/2014/main" id="{0E5321B1-B92A-614B-A785-79694DBAECE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3401" y="903369"/>
            <a:ext cx="3335501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68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id="{98A81EB7-4700-FE4A-AD0D-60D5815549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9382" y="1766085"/>
            <a:ext cx="2644399" cy="388453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49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homepages.inf.ed.ac.uk/amos/hough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ornell.edu/~dph/papers/cvpr07.pdf" TargetMode="External"/><Relationship Id="rId2" Type="http://schemas.openxmlformats.org/officeDocument/2006/relationships/hyperlink" Target="http://www.cs.cornell.edu/~dph/hausdorff/hausdorff1.html" TargetMode="Externa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works.com/help/vision/examples/digit-classification-using-hog-features.html" TargetMode="External"/><Relationship Id="rId2" Type="http://schemas.openxmlformats.org/officeDocument/2006/relationships/hyperlink" Target="https://www.mathworks.com/help/vision/ref/extracthogfeatures.html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mathworks.com/help/vision/examples/digit-classification-using-hog-features.html" TargetMode="Externa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zzJC8sOe60&amp;feature=youtu.be" TargetMode="Externa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works.com/help/vision/ref/extracthogfeatures.html" TargetMode="Externa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4790650" y="4635175"/>
            <a:ext cx="4353300" cy="5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4A237-64A1-544C-8D8A-195156F63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7564" y="1583342"/>
            <a:ext cx="6321967" cy="1159800"/>
          </a:xfrm>
        </p:spPr>
        <p:txBody>
          <a:bodyPr/>
          <a:lstStyle/>
          <a:p>
            <a:r>
              <a:rPr lang="en-US" dirty="0"/>
              <a:t>Finding Objects: Hough Transforms, Templates, and HOG Features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25C979-E9ED-B943-A3C9-D457846652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Image Recognition</a:t>
            </a:r>
          </a:p>
          <a:p>
            <a:r>
              <a:rPr lang="en-US" dirty="0"/>
              <a:t>Matt Boutell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If the data is clean, there is a sharp peak in the voting space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1D9224-CF23-3149-8B91-5E1E1C7707AF}"/>
              </a:ext>
            </a:extLst>
          </p:cNvPr>
          <p:cNvSpPr/>
          <p:nvPr/>
        </p:nvSpPr>
        <p:spPr>
          <a:xfrm>
            <a:off x="2175510" y="4816437"/>
            <a:ext cx="4572000" cy="2646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(next 3 images from Forsyth and Ponce,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15)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45D8B1B1-2332-044E-BFDB-7E95A52CD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6000" contrast="-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750" y="963930"/>
            <a:ext cx="68199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3865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Noisier data gives a broader peak</a:t>
            </a:r>
            <a:endParaRPr sz="2400" dirty="0">
              <a:solidFill>
                <a:srgbClr val="7F1416"/>
              </a:solidFill>
            </a:endParaRP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29CAD8F2-303B-0846-92C0-6FEBCA854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540" y="986790"/>
            <a:ext cx="6946900" cy="334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81D9224-CF23-3149-8B91-5E1E1C7707AF}"/>
              </a:ext>
            </a:extLst>
          </p:cNvPr>
          <p:cNvSpPr/>
          <p:nvPr/>
        </p:nvSpPr>
        <p:spPr>
          <a:xfrm>
            <a:off x="2263140" y="1078827"/>
            <a:ext cx="27698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we detect it?</a:t>
            </a:r>
          </a:p>
        </p:txBody>
      </p:sp>
    </p:spTree>
    <p:extLst>
      <p:ext uri="{BB962C8B-B14F-4D97-AF65-F5344CB8AC3E}">
        <p14:creationId xmlns:p14="http://schemas.microsoft.com/office/powerpoint/2010/main" val="1209946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If the data is random, "phantom lines" will appear</a:t>
            </a:r>
            <a:endParaRPr sz="2400" dirty="0">
              <a:solidFill>
                <a:srgbClr val="7F1416"/>
              </a:solidFill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AF8D4669-EBE4-C44A-B7E0-4C61EC83B3B3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70562" y="946943"/>
            <a:ext cx="6415088" cy="3249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81D9224-CF23-3149-8B91-5E1E1C7707AF}"/>
              </a:ext>
            </a:extLst>
          </p:cNvPr>
          <p:cNvSpPr/>
          <p:nvPr/>
        </p:nvSpPr>
        <p:spPr>
          <a:xfrm>
            <a:off x="2183130" y="1021677"/>
            <a:ext cx="3429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are many intersections – how can we handle them?</a:t>
            </a:r>
          </a:p>
        </p:txBody>
      </p:sp>
    </p:spTree>
    <p:extLst>
      <p:ext uri="{BB962C8B-B14F-4D97-AF65-F5344CB8AC3E}">
        <p14:creationId xmlns:p14="http://schemas.microsoft.com/office/powerpoint/2010/main" val="3150698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visualization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300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7F1416"/>
                </a:solidFill>
              </a:rPr>
              <a:t>Watch this visualization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C2128-624B-CC49-AB60-201537A657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hlinkClick r:id="rId3"/>
              </a:rPr>
              <a:t>http://homepages.inf.ed.ac.uk/amos/hough.html</a:t>
            </a:r>
            <a:r>
              <a:rPr lang="en-US" altLang="en-US" dirty="0"/>
              <a:t> </a:t>
            </a:r>
          </a:p>
          <a:p>
            <a:r>
              <a:rPr lang="en-US" dirty="0"/>
              <a:t>Lots of good info there to read about, too!</a:t>
            </a:r>
          </a:p>
        </p:txBody>
      </p:sp>
    </p:spTree>
    <p:extLst>
      <p:ext uri="{BB962C8B-B14F-4D97-AF65-F5344CB8AC3E}">
        <p14:creationId xmlns:p14="http://schemas.microsoft.com/office/powerpoint/2010/main" val="1329252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MATLAB functions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474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3"/>
          <p:cNvSpPr txBox="1">
            <a:spLocks noGrp="1"/>
          </p:cNvSpPr>
          <p:nvPr>
            <p:ph type="title"/>
          </p:nvPr>
        </p:nvSpPr>
        <p:spPr>
          <a:xfrm>
            <a:off x="457200" y="102875"/>
            <a:ext cx="8229600" cy="76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7F1416"/>
                </a:solidFill>
              </a:rPr>
              <a:t>MATLAB requires two functions to detect lines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189" name="Google Shape;189;p23"/>
          <p:cNvSpPr txBox="1">
            <a:spLocks noGrp="1"/>
          </p:cNvSpPr>
          <p:nvPr>
            <p:ph type="body" idx="1"/>
          </p:nvPr>
        </p:nvSpPr>
        <p:spPr>
          <a:xfrm>
            <a:off x="2026500" y="1200150"/>
            <a:ext cx="66603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defRPr/>
            </a:pPr>
            <a:r>
              <a:rPr lang="en-US" dirty="0"/>
              <a:t>Run an edge detector first to find points that are voting</a:t>
            </a:r>
          </a:p>
          <a:p>
            <a:pPr eaLnBrk="1" hangingPunct="1">
              <a:defRPr/>
            </a:pPr>
            <a:r>
              <a:rPr lang="en-US" dirty="0"/>
              <a:t>[H, theta, rho] = </a:t>
            </a:r>
            <a:r>
              <a:rPr lang="en-US" dirty="0" err="1"/>
              <a:t>hough</a:t>
            </a:r>
            <a:r>
              <a:rPr lang="en-US" dirty="0"/>
              <a:t>(</a:t>
            </a:r>
            <a:r>
              <a:rPr lang="en-US" dirty="0" err="1"/>
              <a:t>edgeImg</a:t>
            </a:r>
            <a:r>
              <a:rPr lang="en-US" dirty="0"/>
              <a:t>);  </a:t>
            </a:r>
          </a:p>
          <a:p>
            <a:pPr eaLnBrk="1" hangingPunct="1">
              <a:defRPr/>
            </a:pPr>
            <a:r>
              <a:rPr lang="en-US" dirty="0"/>
              <a:t>peaks = </a:t>
            </a:r>
            <a:r>
              <a:rPr lang="en-US" dirty="0" err="1"/>
              <a:t>houghpeaks</a:t>
            </a:r>
            <a:r>
              <a:rPr lang="en-US" dirty="0"/>
              <a:t>(</a:t>
            </a:r>
            <a:r>
              <a:rPr lang="en-US" dirty="0" err="1"/>
              <a:t>H,nPeaks</a:t>
            </a:r>
            <a:r>
              <a:rPr lang="en-US" dirty="0"/>
              <a:t>);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This works for lines only.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38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Handling noisy points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body" idx="1"/>
          </p:nvPr>
        </p:nvSpPr>
        <p:spPr>
          <a:xfrm>
            <a:off x="2738810" y="868145"/>
            <a:ext cx="533531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FD8AAE-1271-DA43-B211-0A2C8E6A6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540" y="986790"/>
            <a:ext cx="6946900" cy="334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31D2A7-4E00-024C-B875-31A9EC107610}"/>
              </a:ext>
            </a:extLst>
          </p:cNvPr>
          <p:cNvSpPr/>
          <p:nvPr/>
        </p:nvSpPr>
        <p:spPr>
          <a:xfrm>
            <a:off x="2263140" y="1078827"/>
            <a:ext cx="301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</a:t>
            </a:r>
            <a:r>
              <a:rPr lang="en-US" sz="1800" dirty="0" err="1">
                <a:latin typeface="Consolas" panose="020B0609020204030204" pitchFamily="49" charset="0"/>
                <a:ea typeface="Tahoma" panose="020B0604030504040204" pitchFamily="34" charset="0"/>
                <a:cs typeface="Consolas" panose="020B0609020204030204" pitchFamily="49" charset="0"/>
              </a:rPr>
              <a:t>hough</a:t>
            </a:r>
            <a:r>
              <a:rPr lang="en-US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's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rhoResolution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parameter</a:t>
            </a:r>
          </a:p>
        </p:txBody>
      </p:sp>
    </p:spTree>
    <p:extLst>
      <p:ext uri="{BB962C8B-B14F-4D97-AF65-F5344CB8AC3E}">
        <p14:creationId xmlns:p14="http://schemas.microsoft.com/office/powerpoint/2010/main" val="945908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Handling phantom lines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body" idx="1"/>
          </p:nvPr>
        </p:nvSpPr>
        <p:spPr>
          <a:xfrm>
            <a:off x="2738810" y="868145"/>
            <a:ext cx="533531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BB915111-565E-7342-980F-C53E64D0F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70562" y="946943"/>
            <a:ext cx="6415088" cy="324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31D2A7-4E00-024C-B875-31A9EC107610}"/>
              </a:ext>
            </a:extLst>
          </p:cNvPr>
          <p:cNvSpPr/>
          <p:nvPr/>
        </p:nvSpPr>
        <p:spPr>
          <a:xfrm>
            <a:off x="2366010" y="1033107"/>
            <a:ext cx="301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See </a:t>
            </a:r>
            <a:r>
              <a:rPr lang="en-US" sz="1800" dirty="0" err="1">
                <a:latin typeface="Consolas" panose="020B0609020204030204" pitchFamily="49" charset="0"/>
                <a:ea typeface="Tahoma" panose="020B0604030504040204" pitchFamily="34" charset="0"/>
                <a:cs typeface="Consolas" panose="020B0609020204030204" pitchFamily="49" charset="0"/>
              </a:rPr>
              <a:t>houghpeaks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' threshold parameter</a:t>
            </a:r>
          </a:p>
        </p:txBody>
      </p:sp>
    </p:spTree>
    <p:extLst>
      <p:ext uri="{BB962C8B-B14F-4D97-AF65-F5344CB8AC3E}">
        <p14:creationId xmlns:p14="http://schemas.microsoft.com/office/powerpoint/2010/main" val="787226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Other Shapes: Circles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51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7F1416"/>
                </a:solidFill>
              </a:rPr>
              <a:t>Detecting shapes in real images 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>
            <a:off x="2136372" y="922225"/>
            <a:ext cx="689125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/>
              <a:t>In a previous unit, we detected shapes in noise-free binary images. Now, we advance to real, noisy images.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1. Hough transform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/>
              <a:t>2. Template matching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	- concepts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	- using HOG features</a:t>
            </a:r>
          </a:p>
        </p:txBody>
      </p:sp>
    </p:spTree>
    <p:extLst>
      <p:ext uri="{BB962C8B-B14F-4D97-AF65-F5344CB8AC3E}">
        <p14:creationId xmlns:p14="http://schemas.microsoft.com/office/powerpoint/2010/main" val="1343648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Review: Applying the voting procedure to lines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1. Represent a shape using parameters</a:t>
            </a:r>
          </a:p>
          <a:p>
            <a:pPr marL="0" lv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line: (</a:t>
            </a:r>
            <a:r>
              <a:rPr lang="en-US" dirty="0" err="1">
                <a:solidFill>
                  <a:srgbClr val="7F1416"/>
                </a:solidFill>
              </a:rPr>
              <a:t>m,b</a:t>
            </a:r>
            <a:r>
              <a:rPr lang="en-US" dirty="0">
                <a:solidFill>
                  <a:srgbClr val="7F1416"/>
                </a:solidFill>
              </a:rPr>
              <a:t>)</a:t>
            </a:r>
          </a:p>
          <a:p>
            <a:pPr marL="0" lvl="0" indent="0">
              <a:buSzPts val="1100"/>
            </a:pPr>
            <a:r>
              <a:rPr lang="en-US" dirty="0"/>
              <a:t>2. Each edge point in the image casts a vote for all parameter combinations of which it could be part.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What votes does a single point cast?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Is there a pattern to them?</a:t>
            </a:r>
            <a:endParaRPr lang="en-US" dirty="0"/>
          </a:p>
          <a:p>
            <a:pPr marL="0" lvl="0" indent="0">
              <a:buSzPts val="1100"/>
            </a:pPr>
            <a:r>
              <a:rPr lang="en-US" dirty="0"/>
              <a:t>3. The true shape receives the most votes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Look for the intersection.</a:t>
            </a:r>
          </a:p>
          <a:p>
            <a:pPr marL="0" indent="0">
              <a:buSzPts val="1100"/>
            </a:pPr>
            <a:endParaRPr lang="en-US" dirty="0"/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463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Apply the voting procedure to circles of fixed radius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1. Represent a shape using parameters</a:t>
            </a:r>
          </a:p>
          <a:p>
            <a:pPr marL="0" lv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(how many; what are they?)</a:t>
            </a:r>
          </a:p>
          <a:p>
            <a:pPr marL="0" lvl="0" indent="0">
              <a:buSzPts val="1100"/>
            </a:pPr>
            <a:r>
              <a:rPr lang="en-US" dirty="0"/>
              <a:t>2. Each edge point in the image casts a vote for all parameter combinations of which it could be part.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(what shape does the locus of votes make?)</a:t>
            </a:r>
          </a:p>
          <a:p>
            <a:pPr mar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3. The true shape receives the most votes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(this is just the intersection of the loci)</a:t>
            </a:r>
          </a:p>
          <a:p>
            <a:pPr marL="0" lvl="0" indent="0">
              <a:buSzPts val="1100"/>
            </a:pPr>
            <a:endParaRPr lang="en-US" dirty="0"/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00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8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Apply the voting procedure to circles of fixed radius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54" name="Google Shape;354;p38"/>
          <p:cNvSpPr txBox="1">
            <a:spLocks noGrp="1"/>
          </p:cNvSpPr>
          <p:nvPr>
            <p:ph type="body" idx="1"/>
          </p:nvPr>
        </p:nvSpPr>
        <p:spPr>
          <a:xfrm>
            <a:off x="4046220" y="922225"/>
            <a:ext cx="483943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4186362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other shapes: Circles, Big and Small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314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Apply the voting procedure to circles of any radius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1. Represent a shape using parameters</a:t>
            </a:r>
          </a:p>
          <a:p>
            <a:pPr marL="0" lv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(how many; what are they?)</a:t>
            </a:r>
          </a:p>
          <a:p>
            <a:pPr marL="0" lvl="0" indent="0">
              <a:buSzPts val="1100"/>
            </a:pPr>
            <a:r>
              <a:rPr lang="en-US" dirty="0"/>
              <a:t>2. Each edge point in the image casts a vote for all parameter combinations of which it could be part.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(what shape does the locus of votes make?)</a:t>
            </a:r>
          </a:p>
          <a:p>
            <a:pPr mar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3. The true shape receives the most votes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(this is just the intersection of the loci)</a:t>
            </a:r>
          </a:p>
          <a:p>
            <a:pPr marL="0" lvl="0" indent="0">
              <a:buSzPts val="1100"/>
            </a:pPr>
            <a:endParaRPr lang="en-US" dirty="0"/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B5DB620-583C-4429-BCEC-5B83D5DBED41}"/>
                  </a:ext>
                </a:extLst>
              </p14:cNvPr>
              <p14:cNvContentPartPr/>
              <p14:nvPr/>
            </p14:nvContentPartPr>
            <p14:xfrm>
              <a:off x="5825520" y="1752840"/>
              <a:ext cx="47160" cy="3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B5DB620-583C-4429-BCEC-5B83D5DBED4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816160" y="1743480"/>
                <a:ext cx="65880" cy="22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75613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Apply the voting procedure to circles of any radius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endParaRPr lang="en-US" dirty="0"/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0789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Line Segments and Other Shapes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5555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Apply the voting procedure to find line segments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1. Represent a shape using parameters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2. How to visualize the locus of votes from any point? 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963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Apply the voting procedure to find arbitrary shapes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Any shape! But we make a simplifying assumption for now: translation is the only transformation </a:t>
            </a:r>
          </a:p>
          <a:p>
            <a:pPr marL="0" lvl="0" indent="0">
              <a:buSzPts val="1100"/>
            </a:pPr>
            <a:r>
              <a:rPr lang="en-US" dirty="0"/>
              <a:t>1. Represent a shape using parameters</a:t>
            </a:r>
          </a:p>
          <a:p>
            <a:pPr marL="0" lvl="0" indent="0">
              <a:buSzPts val="1100"/>
            </a:pPr>
            <a:r>
              <a:rPr lang="en-US" dirty="0"/>
              <a:t>2. How to visualize the locus of votes from any point? 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5337810" y="3154680"/>
            <a:ext cx="3688610" cy="126418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Ballard, Dana. 1981. Generalizing the Hough transform to detect arbitrary shapes. </a:t>
            </a:r>
            <a:r>
              <a:rPr lang="en-US" i="1" dirty="0"/>
              <a:t>Pattern Recognition</a:t>
            </a:r>
            <a:r>
              <a:rPr lang="en-US" dirty="0"/>
              <a:t>, 13(2):111-122.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Dana was a long-time member of Rochester’s computer vision group.</a:t>
            </a:r>
          </a:p>
        </p:txBody>
      </p:sp>
      <p:sp>
        <p:nvSpPr>
          <p:cNvPr id="5" name="Google Shape;175;p21">
            <a:extLst>
              <a:ext uri="{FF2B5EF4-FFF2-40B4-BE49-F238E27FC236}">
                <a16:creationId xmlns:a16="http://schemas.microsoft.com/office/drawing/2014/main" id="{42D242A3-1534-436A-AA15-265E7EC13BD2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0883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Apply the voting procedure to find arbitrary shapes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Any shape! But we make a simplifying assumption for now: translation is the only transformation </a:t>
            </a:r>
          </a:p>
          <a:p>
            <a:pPr marL="0" lvl="0" indent="0">
              <a:buSzPts val="1100"/>
            </a:pPr>
            <a:r>
              <a:rPr lang="en-US" dirty="0"/>
              <a:t>1. Represent a shape using parameters</a:t>
            </a:r>
          </a:p>
          <a:p>
            <a:pPr marL="0" lvl="0" indent="0">
              <a:buSzPts val="1100"/>
            </a:pPr>
            <a:r>
              <a:rPr lang="en-US" dirty="0"/>
              <a:t>2. How to visualize the locus of votes from any point? 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10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7F1416"/>
                </a:solidFill>
              </a:rPr>
              <a:t>A </a:t>
            </a:r>
            <a:r>
              <a:rPr lang="en" dirty="0"/>
              <a:t>H</a:t>
            </a:r>
            <a:r>
              <a:rPr lang="en" sz="2400" dirty="0">
                <a:solidFill>
                  <a:srgbClr val="7F1416"/>
                </a:solidFill>
              </a:rPr>
              <a:t>ough transform is a voting procedure in parameter space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>
            <a:off x="2136372" y="922225"/>
            <a:ext cx="689125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What shapes are there?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How do you detect them?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Least-squares?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What do these two shapes</a:t>
            </a:r>
            <a:br>
              <a:rPr lang="en-US" dirty="0"/>
            </a:br>
            <a:r>
              <a:rPr lang="en-US" dirty="0"/>
              <a:t>have in common?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They can be represented using equations represented by </a:t>
            </a:r>
            <a:r>
              <a:rPr lang="en-US" b="1" dirty="0"/>
              <a:t>parameters</a:t>
            </a:r>
            <a:r>
              <a:rPr lang="en-US" dirty="0"/>
              <a:t>. Points cast </a:t>
            </a:r>
            <a:r>
              <a:rPr lang="en-US" b="1" dirty="0"/>
              <a:t>votes </a:t>
            </a:r>
            <a:r>
              <a:rPr lang="en-US" dirty="0"/>
              <a:t>for consistent parameters and the true shape gets the most votes.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1. We'll discuss line detection in detail and see MATLAB.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2. You'll write a circle detector.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3. We'll extend to other shapes in theory.</a:t>
            </a:r>
          </a:p>
        </p:txBody>
      </p:sp>
      <p:pic>
        <p:nvPicPr>
          <p:cNvPr id="4" name="Picture 4" descr="input">
            <a:extLst>
              <a:ext uri="{FF2B5EF4-FFF2-40B4-BE49-F238E27FC236}">
                <a16:creationId xmlns:a16="http://schemas.microsoft.com/office/drawing/2014/main" id="{1FD18317-65CF-A24C-A24D-3A2204528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1658" y="922225"/>
            <a:ext cx="1585203" cy="158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95CBDA38-9F08-3940-B1C4-7E23B40064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8833" y="922225"/>
            <a:ext cx="2086817" cy="156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25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intro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896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circle finder: Wouldn’t this be a great lab? </a:t>
            </a:r>
            <a:r>
              <a:rPr lang="en-US" dirty="0">
                <a:sym typeface="Wingdings" pitchFamily="2" charset="2"/>
              </a:rPr>
              <a:t></a:t>
            </a:r>
            <a:r>
              <a:rPr lang="en-US" dirty="0"/>
              <a:t>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Like </a:t>
            </a:r>
            <a:r>
              <a:rPr lang="en-US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Matlab’s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hough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en-US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houghpeaks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(for lines), but from scratch</a:t>
            </a:r>
          </a:p>
          <a:p>
            <a:pPr lvl="1" eaLnBrk="1" hangingPunct="1">
              <a:defRPr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Includes two options: variable or fixed radius circles</a:t>
            </a:r>
          </a:p>
          <a:p>
            <a:pPr marL="0" lvl="0" indent="0">
              <a:buClr>
                <a:schemeClr val="dk1"/>
              </a:buClr>
              <a:buSzPts val="1100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433356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Focusing the votes (optional ideas)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Each edge pixel (one with above-threshold magnitude) casts one set of votes.</a:t>
            </a:r>
          </a:p>
          <a:p>
            <a:pPr eaLnBrk="1" hangingPunct="1">
              <a:defRPr/>
            </a:pPr>
            <a:r>
              <a:rPr lang="en-US" dirty="0"/>
              <a:t>Use the edge gradient information as well</a:t>
            </a:r>
          </a:p>
          <a:p>
            <a:pPr eaLnBrk="1" hangingPunct="1">
              <a:defRPr/>
            </a:pPr>
            <a:r>
              <a:rPr lang="en-US" sz="1600" dirty="0"/>
              <a:t>	Only need to cast votes for centers along the gradient</a:t>
            </a:r>
          </a:p>
          <a:p>
            <a:pPr eaLnBrk="1" hangingPunct="1">
              <a:defRPr/>
            </a:pPr>
            <a:r>
              <a:rPr lang="en-US" sz="1600" dirty="0"/>
              <a:t>	I’ve done this; it works really well</a:t>
            </a:r>
          </a:p>
          <a:p>
            <a:pPr eaLnBrk="1" hangingPunct="1">
              <a:defRPr/>
            </a:pPr>
            <a:r>
              <a:rPr lang="en-US" dirty="0"/>
              <a:t>Get creative: should strong edge pixels cast more votes?</a:t>
            </a:r>
          </a:p>
        </p:txBody>
      </p:sp>
    </p:spTree>
    <p:extLst>
      <p:ext uri="{BB962C8B-B14F-4D97-AF65-F5344CB8AC3E}">
        <p14:creationId xmlns:p14="http://schemas.microsoft.com/office/powerpoint/2010/main" val="18900296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Matching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342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look for an exact match of an object in an image?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2934211" cy="375186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Idea: Describe the object by a sub-image, called a </a:t>
            </a:r>
            <a:r>
              <a:rPr lang="en-US" i="1" dirty="0"/>
              <a:t>template:</a:t>
            </a: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E7D55D2-FA8A-8A46-B1C1-CEBA8C684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236" y="1809948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>
            <a:extLst>
              <a:ext uri="{FF2B5EF4-FFF2-40B4-BE49-F238E27FC236}">
                <a16:creationId xmlns:a16="http://schemas.microsoft.com/office/drawing/2014/main" id="{FCFD9E33-E0E3-5C43-BCC4-67027B1B5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651" y="976511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175;p21">
            <a:extLst>
              <a:ext uri="{FF2B5EF4-FFF2-40B4-BE49-F238E27FC236}">
                <a16:creationId xmlns:a16="http://schemas.microsoft.com/office/drawing/2014/main" id="{ED0083E8-C9B7-C945-BBD3-1A34E231BB8D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6.4</a:t>
            </a:r>
            <a:endParaRPr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9581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algorithm: look for local maxima of a match criterion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2717041" cy="3751868"/>
          </a:xfrm>
        </p:spPr>
        <p:txBody>
          <a:bodyPr/>
          <a:lstStyle/>
          <a:p>
            <a:pPr marL="38100" indent="0">
              <a:defRPr/>
            </a:pPr>
            <a:r>
              <a:rPr lang="en-US" dirty="0"/>
              <a:t>1. Evaluate a match criterion at every image location (plus size, reflection, and rotation, if those variations are expected)</a:t>
            </a:r>
          </a:p>
          <a:p>
            <a:pPr marL="38100" indent="0">
              <a:defRPr/>
            </a:pPr>
            <a:r>
              <a:rPr lang="en-US" dirty="0"/>
              <a:t>2. A “match” is a local maximum of the criterion, possibly above a threshold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E7D55D2-FA8A-8A46-B1C1-CEBA8C684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238" y="1878528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>
            <a:extLst>
              <a:ext uri="{FF2B5EF4-FFF2-40B4-BE49-F238E27FC236}">
                <a16:creationId xmlns:a16="http://schemas.microsoft.com/office/drawing/2014/main" id="{FCFD9E33-E0E3-5C43-BCC4-67027B1B5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651" y="983707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175;p21">
            <a:extLst>
              <a:ext uri="{FF2B5EF4-FFF2-40B4-BE49-F238E27FC236}">
                <a16:creationId xmlns:a16="http://schemas.microsoft.com/office/drawing/2014/main" id="{ED0083E8-C9B7-C945-BBD3-1A34E231BB8D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6.4</a:t>
            </a:r>
            <a:endParaRPr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775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match? Use correlation.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Just use the template as a filter!</a:t>
            </a:r>
          </a:p>
          <a:p>
            <a:pPr>
              <a:defRPr/>
            </a:pPr>
            <a:r>
              <a:rPr lang="en-US" dirty="0"/>
              <a:t>Idea: high correlation when </a:t>
            </a:r>
            <a:br>
              <a:rPr lang="en-US" dirty="0"/>
            </a:br>
            <a:r>
              <a:rPr lang="en-US" dirty="0"/>
              <a:t>the template matches.</a:t>
            </a:r>
          </a:p>
          <a:p>
            <a:pPr>
              <a:defRPr/>
            </a:pPr>
            <a:r>
              <a:rPr lang="en-US" dirty="0"/>
              <a:t>How does it work?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1DE8C5C-A486-9542-82CC-9585AA6C9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200650" y="904974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49290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Improved Template Matching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1543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match better ? Use normalized correlation.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3911397" cy="375186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Just use the template as a filter!</a:t>
            </a:r>
          </a:p>
          <a:p>
            <a:pPr>
              <a:defRPr/>
            </a:pPr>
            <a:r>
              <a:rPr lang="en-US" dirty="0"/>
              <a:t>Idea: high correlation when </a:t>
            </a:r>
            <a:br>
              <a:rPr lang="en-US" dirty="0"/>
            </a:br>
            <a:r>
              <a:rPr lang="en-US" dirty="0"/>
              <a:t>the template matches.</a:t>
            </a:r>
          </a:p>
          <a:p>
            <a:pPr>
              <a:defRPr/>
            </a:pPr>
            <a:r>
              <a:rPr lang="en-US" dirty="0"/>
              <a:t>How does it work?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Problem: always high correlation when matching with a plain bright region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Solution: Normalize the template and each region by subtracting each’s mean from itself before taking dot product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1DE8C5C-A486-9542-82CC-9585AA6C9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200650" y="904974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989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Matching Algorithms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084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Parameters for lines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0441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matching algorithms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Chamfering (</a:t>
            </a:r>
            <a:r>
              <a:rPr lang="en-US" dirty="0" err="1"/>
              <a:t>Hausdorff</a:t>
            </a:r>
            <a:r>
              <a:rPr lang="en-US" dirty="0"/>
              <a:t> distance):</a:t>
            </a:r>
          </a:p>
          <a:p>
            <a:pPr eaLnBrk="1" hangingPunct="1">
              <a:defRPr/>
            </a:pPr>
            <a:r>
              <a:rPr lang="en-US" dirty="0">
                <a:hlinkClick r:id="rId2"/>
              </a:rPr>
              <a:t>http://www.cs.cornell.edu/~dph/hausdorff/hausdorff1.html</a:t>
            </a:r>
            <a:r>
              <a:rPr lang="en-US" dirty="0"/>
              <a:t>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Springs and templates (Crandall and </a:t>
            </a:r>
            <a:r>
              <a:rPr lang="en-US" dirty="0" err="1"/>
              <a:t>Huttenlocher</a:t>
            </a:r>
            <a:r>
              <a:rPr lang="en-US" dirty="0"/>
              <a:t>)</a:t>
            </a:r>
          </a:p>
          <a:p>
            <a:pPr eaLnBrk="1" hangingPunct="1">
              <a:defRPr/>
            </a:pPr>
            <a:r>
              <a:rPr lang="en-US" dirty="0">
                <a:hlinkClick r:id="rId3"/>
              </a:rPr>
              <a:t>http://www.cs.cornell.edu/~dph/papers/cvpr07.pdf</a:t>
            </a:r>
            <a:r>
              <a:rPr lang="en-US" dirty="0"/>
              <a:t>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Even CNNs need to operate at various scales/patches of the image to detect objects.</a:t>
            </a:r>
          </a:p>
          <a:p>
            <a:pPr eaLnBrk="1" hangingPunct="1">
              <a:defRPr/>
            </a:pPr>
            <a:r>
              <a:rPr lang="en-US" dirty="0"/>
              <a:t>Some variations have been developed to cut down on processing time.</a:t>
            </a:r>
          </a:p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2610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 of Oriented Gradients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5141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Edges are more robust features for detection than intensities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2731" y="904974"/>
            <a:ext cx="3646171" cy="3751868"/>
          </a:xfrm>
        </p:spPr>
        <p:txBody>
          <a:bodyPr/>
          <a:lstStyle/>
          <a:p>
            <a:pPr marL="0" indent="0">
              <a:defRPr/>
            </a:pPr>
            <a:r>
              <a:rPr lang="en-US" sz="2400" b="1"/>
              <a:t>H</a:t>
            </a:r>
            <a:r>
              <a:rPr lang="en-US" b="1"/>
              <a:t>istogram </a:t>
            </a:r>
            <a:r>
              <a:rPr lang="en-US" b="1" dirty="0"/>
              <a:t>of </a:t>
            </a:r>
            <a:br>
              <a:rPr lang="en-US" b="1" dirty="0"/>
            </a:br>
            <a:r>
              <a:rPr lang="en-US" sz="2400" b="1" dirty="0"/>
              <a:t>O</a:t>
            </a:r>
            <a:r>
              <a:rPr lang="en-US" b="1" dirty="0"/>
              <a:t>riented </a:t>
            </a:r>
            <a:br>
              <a:rPr lang="en-US" b="1" dirty="0"/>
            </a:br>
            <a:r>
              <a:rPr lang="en-US" sz="2400" b="1" dirty="0"/>
              <a:t>G</a:t>
            </a:r>
            <a:r>
              <a:rPr lang="en-US" b="1" dirty="0"/>
              <a:t>radients </a:t>
            </a:r>
            <a:br>
              <a:rPr lang="en-US" dirty="0"/>
            </a:br>
            <a:r>
              <a:rPr lang="en-US" dirty="0"/>
              <a:t>("HOG" features)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A5DFA3-C0F3-964B-ADA1-EE94DC173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6191" y="1106706"/>
            <a:ext cx="1076325" cy="23812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2B8C9C6-97DC-8844-914D-A53713A14C96}"/>
              </a:ext>
            </a:extLst>
          </p:cNvPr>
          <p:cNvSpPr txBox="1"/>
          <p:nvPr/>
        </p:nvSpPr>
        <p:spPr>
          <a:xfrm>
            <a:off x="5252733" y="2580015"/>
            <a:ext cx="3646170" cy="181588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eaLnBrk="1" hangingPunct="1">
              <a:defRPr/>
            </a:pPr>
            <a:r>
              <a:rPr lang="en-US" dirty="0"/>
              <a:t>Sources:</a:t>
            </a:r>
          </a:p>
          <a:p>
            <a:pPr eaLnBrk="1" hangingPunct="1">
              <a:defRPr/>
            </a:pPr>
            <a:r>
              <a:rPr lang="en-US" dirty="0"/>
              <a:t>Guest lecture by Trenton Tabor, RHIT ‘12</a:t>
            </a:r>
          </a:p>
          <a:p>
            <a:pPr eaLnBrk="1" hangingPunct="1">
              <a:defRPr/>
            </a:pPr>
            <a:r>
              <a:rPr lang="en-US" dirty="0" err="1"/>
              <a:t>Sonka</a:t>
            </a:r>
            <a:r>
              <a:rPr lang="en-US" dirty="0"/>
              <a:t>, et al. text, section 10.6.3</a:t>
            </a:r>
          </a:p>
          <a:p>
            <a:pPr eaLnBrk="1" hangingPunct="1">
              <a:defRPr/>
            </a:pPr>
            <a:r>
              <a:rPr lang="en-US" dirty="0"/>
              <a:t>N. </a:t>
            </a:r>
            <a:r>
              <a:rPr lang="en-US" dirty="0" err="1"/>
              <a:t>Dalal</a:t>
            </a:r>
            <a:r>
              <a:rPr lang="en-US" dirty="0"/>
              <a:t> and B. </a:t>
            </a:r>
            <a:r>
              <a:rPr lang="en-US" dirty="0" err="1"/>
              <a:t>Triggs</a:t>
            </a:r>
            <a:r>
              <a:rPr lang="en-US" dirty="0"/>
              <a:t>, "Histograms of Oriented Gradients for Human Detection", Proc. IEEE Conf. Computer Vision and Pattern Recognition, vol. 1, pp. 886-893, 2005.</a:t>
            </a:r>
          </a:p>
        </p:txBody>
      </p:sp>
    </p:spTree>
    <p:extLst>
      <p:ext uri="{BB962C8B-B14F-4D97-AF65-F5344CB8AC3E}">
        <p14:creationId xmlns:p14="http://schemas.microsoft.com/office/powerpoint/2010/main" val="26573983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HOG features work well for pedestrian detection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01485" y="904974"/>
            <a:ext cx="4097417" cy="375186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Dalal</a:t>
            </a:r>
            <a:r>
              <a:rPr lang="en-US" dirty="0"/>
              <a:t> and </a:t>
            </a:r>
            <a:r>
              <a:rPr lang="en-US" dirty="0" err="1"/>
              <a:t>Triggs</a:t>
            </a:r>
            <a:r>
              <a:rPr lang="en-US" dirty="0"/>
              <a:t> introduced it in 2005.</a:t>
            </a:r>
          </a:p>
          <a:p>
            <a:pPr eaLnBrk="1" hangingPunct="1">
              <a:defRPr/>
            </a:pPr>
            <a:r>
              <a:rPr lang="en-US" dirty="0"/>
              <a:t>Their work has been cited over 13,000 times!</a:t>
            </a:r>
          </a:p>
          <a:p>
            <a:pPr eaLnBrk="1" hangingPunct="1">
              <a:defRPr/>
            </a:pPr>
            <a:r>
              <a:rPr lang="en-US" dirty="0"/>
              <a:t>Used for object classification in 2006</a:t>
            </a:r>
          </a:p>
          <a:p>
            <a:pPr eaLnBrk="1" hangingPunct="1">
              <a:defRPr/>
            </a:pPr>
            <a:r>
              <a:rPr lang="en-US" dirty="0"/>
              <a:t>We’ll look at usage for digit classification</a:t>
            </a:r>
          </a:p>
          <a:p>
            <a:pPr eaLnBrk="1" hangingPunct="1">
              <a:defRPr/>
            </a:pPr>
            <a:r>
              <a:rPr lang="en-US" dirty="0"/>
              <a:t>Past CSSE463 teams have used for object recognition tasks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E14FAD-7E15-EA4B-B155-7248935E82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6191" y="1106706"/>
            <a:ext cx="1076325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2581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Matlab</a:t>
            </a:r>
            <a:r>
              <a:rPr lang="en-US" dirty="0"/>
              <a:t> has clear docs and examples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hlinkClick r:id="rId2"/>
              </a:rPr>
              <a:t>Matlab HOG documentation</a:t>
            </a:r>
            <a:endParaRPr lang="en-US" dirty="0"/>
          </a:p>
          <a:p>
            <a:pPr>
              <a:defRPr/>
            </a:pPr>
            <a:r>
              <a:rPr lang="en-US" dirty="0">
                <a:hlinkClick r:id="rId3"/>
              </a:rPr>
              <a:t>Matlab end-to-end digit recognition example</a:t>
            </a:r>
            <a:endParaRPr lang="en-US" dirty="0"/>
          </a:p>
          <a:p>
            <a:pPr>
              <a:defRPr/>
            </a:pPr>
            <a:r>
              <a:rPr lang="en-US" dirty="0"/>
              <a:t>How?</a:t>
            </a:r>
          </a:p>
          <a:p>
            <a:pPr marL="342900" indent="-342900">
              <a:buSzPct val="100000"/>
              <a:buFont typeface="+mj-lt"/>
              <a:buAutoNum type="arabicPeriod"/>
              <a:defRPr/>
            </a:pPr>
            <a:r>
              <a:rPr lang="en-US" dirty="0"/>
              <a:t>Preprocessing by binarizing images</a:t>
            </a:r>
          </a:p>
          <a:p>
            <a:pPr marL="342900" indent="-342900">
              <a:buSzPct val="100000"/>
              <a:buFont typeface="+mj-lt"/>
              <a:buAutoNum type="arabicPeriod"/>
              <a:defRPr/>
            </a:pPr>
            <a:r>
              <a:rPr lang="en-US" dirty="0"/>
              <a:t>Extract HOG features on training and testing sets</a:t>
            </a:r>
          </a:p>
          <a:p>
            <a:pPr marL="342900" indent="-342900">
              <a:buSzPct val="100000"/>
              <a:buFont typeface="+mj-lt"/>
              <a:buAutoNum type="arabicPeriod"/>
              <a:defRPr/>
            </a:pPr>
            <a:r>
              <a:rPr lang="en-US" dirty="0"/>
              <a:t>Train an ensemble of linear SVMs for multiclass classification</a:t>
            </a:r>
          </a:p>
          <a:p>
            <a:pPr>
              <a:defRPr/>
            </a:pPr>
            <a:r>
              <a:rPr lang="en-US" dirty="0"/>
              <a:t>Demo digit rec now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3256EC-E873-334E-B7F9-BBE95C8382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5428" y="1023545"/>
            <a:ext cx="1133475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6596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HOG Feature Extraction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32611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HOG feature extraction work?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8504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Calculate edge gradient magnitude and direction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756A9-8DA0-0C47-84C5-7BE8D49401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8C808B2C-3893-C349-AAA0-221EB799F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847" y="2766060"/>
            <a:ext cx="1404938" cy="143281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0DBD761-9F23-E04F-B98F-01CAAC4368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847" y="1256439"/>
            <a:ext cx="1404938" cy="13995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F213294-EEB3-3B45-9D14-B93D8472E7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4993" y="1241906"/>
            <a:ext cx="1417405" cy="14140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507B117-27CD-9B40-9F4D-4A9C40D011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3435" y="2766060"/>
            <a:ext cx="1438964" cy="143281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EB4B69-D12E-2346-A8DE-2D7C625841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88266" y="2220314"/>
            <a:ext cx="1077905" cy="1091492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407CAB3-3223-FF43-A379-7168A6DE8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845789"/>
              </p:ext>
            </p:extLst>
          </p:nvPr>
        </p:nvGraphicFramePr>
        <p:xfrm>
          <a:off x="3551871" y="3364484"/>
          <a:ext cx="342900" cy="834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-1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77F6311-1FF4-CE44-A792-4E8CC2801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610385"/>
              </p:ext>
            </p:extLst>
          </p:nvPr>
        </p:nvGraphicFramePr>
        <p:xfrm>
          <a:off x="3073241" y="1633941"/>
          <a:ext cx="957261" cy="278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-1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8CB977A-1167-1043-AC3B-D027FB6B3D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712338"/>
              </p:ext>
            </p:extLst>
          </p:nvPr>
        </p:nvGraphicFramePr>
        <p:xfrm>
          <a:off x="7188605" y="2487929"/>
          <a:ext cx="1625600" cy="278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8D43BC4A-253B-8143-B990-E3FB6565DB36}"/>
              </a:ext>
            </a:extLst>
          </p:cNvPr>
          <p:cNvSpPr/>
          <p:nvPr/>
        </p:nvSpPr>
        <p:spPr bwMode="auto">
          <a:xfrm>
            <a:off x="5966461" y="3140355"/>
            <a:ext cx="343025" cy="342901"/>
          </a:xfrm>
          <a:prstGeom prst="rect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35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BDDA9A-F711-A547-9DC6-7EF8EF226F5D}"/>
              </a:ext>
            </a:extLst>
          </p:cNvPr>
          <p:cNvSpPr txBox="1"/>
          <p:nvPr/>
        </p:nvSpPr>
        <p:spPr>
          <a:xfrm>
            <a:off x="7198130" y="1687009"/>
            <a:ext cx="15430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Orientation histogram every 20 </a:t>
            </a:r>
            <a:r>
              <a:rPr lang="en-US" sz="1050" dirty="0" err="1"/>
              <a:t>deg</a:t>
            </a:r>
            <a:r>
              <a:rPr lang="en-US" sz="1050" dirty="0"/>
              <a:t> (9 bins)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92B327E-C063-5940-99B1-AB7F45A2C1EB}"/>
              </a:ext>
            </a:extLst>
          </p:cNvPr>
          <p:cNvCxnSpPr/>
          <p:nvPr/>
        </p:nvCxnSpPr>
        <p:spPr bwMode="auto">
          <a:xfrm flipV="1">
            <a:off x="6353695" y="2766060"/>
            <a:ext cx="834911" cy="3742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BA84E78-E5E0-8A44-9192-3D9A86483B3E}"/>
              </a:ext>
            </a:extLst>
          </p:cNvPr>
          <p:cNvSpPr txBox="1"/>
          <p:nvPr/>
        </p:nvSpPr>
        <p:spPr>
          <a:xfrm>
            <a:off x="7207655" y="3151877"/>
            <a:ext cx="173060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Compute for each </a:t>
            </a:r>
            <a:r>
              <a:rPr lang="en-US" sz="1050" i="1" dirty="0"/>
              <a:t>cell</a:t>
            </a:r>
            <a:r>
              <a:rPr lang="en-US" sz="1050" dirty="0"/>
              <a:t> (group of pixels)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A97AA7-2CBA-924B-85EB-368449FE154C}"/>
              </a:ext>
            </a:extLst>
          </p:cNvPr>
          <p:cNvSpPr txBox="1"/>
          <p:nvPr/>
        </p:nvSpPr>
        <p:spPr>
          <a:xfrm>
            <a:off x="5909310" y="949851"/>
            <a:ext cx="81624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magnitude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CD56BE1-E41C-144A-B1F0-F3FF28CEEFCD}"/>
              </a:ext>
            </a:extLst>
          </p:cNvPr>
          <p:cNvSpPr txBox="1"/>
          <p:nvPr/>
        </p:nvSpPr>
        <p:spPr>
          <a:xfrm>
            <a:off x="5836279" y="4170482"/>
            <a:ext cx="124585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Direction (0-180°)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4ADA036-F51D-D14A-B75A-2490B44EFB9C}"/>
              </a:ext>
            </a:extLst>
          </p:cNvPr>
          <p:cNvSpPr txBox="1"/>
          <p:nvPr/>
        </p:nvSpPr>
        <p:spPr>
          <a:xfrm>
            <a:off x="4655695" y="970664"/>
            <a:ext cx="32733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43A237-EA06-6041-9D77-0FD66E4E4345}"/>
              </a:ext>
            </a:extLst>
          </p:cNvPr>
          <p:cNvSpPr txBox="1"/>
          <p:nvPr/>
        </p:nvSpPr>
        <p:spPr>
          <a:xfrm>
            <a:off x="4655695" y="4163235"/>
            <a:ext cx="32733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err="1"/>
              <a:t>dy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7250583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1b. Edge direction histogram visualization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73554"/>
            <a:ext cx="6655324" cy="3751868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3F1D08-8C0C-D74C-A32A-912A13FE9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8367" y="2788920"/>
            <a:ext cx="1438964" cy="14328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BB9B20-911B-794C-8C19-3A8F24D0CC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3198" y="2243174"/>
            <a:ext cx="1077905" cy="109149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34E8B59-56EA-FC4D-B390-D5146AD54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8399" y="1289553"/>
            <a:ext cx="1814794" cy="223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0531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Repeat for each cell in block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663439" y="904974"/>
                <a:ext cx="4235463" cy="3751868"/>
              </a:xfrm>
            </p:spPr>
            <p:txBody>
              <a:bodyPr/>
              <a:lstStyle/>
              <a:p>
                <a:r>
                  <a:rPr lang="en-US" dirty="0"/>
                  <a:t>This blue block has 2x2=4 non-overlapping cells, each 16 pixels.</a:t>
                </a:r>
              </a:p>
              <a:p>
                <a:r>
                  <a:rPr lang="en-US" dirty="0"/>
                  <a:t>Orientation histogram for blue block:</a:t>
                </a:r>
              </a:p>
              <a:p>
                <a:r>
                  <a:rPr lang="en-US" dirty="0"/>
                  <a:t>9 x 4 = 36 features</a:t>
                </a:r>
              </a:p>
              <a:p>
                <a:pPr/>
                <a:r>
                  <a:rPr lang="en-US" dirty="0"/>
                  <a:t>Then normalize 36D feature vector v so its length = 1: </a:t>
                </a:r>
                <a:br>
                  <a:rPr lang="en-US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𝑛</m:t>
                      </m:r>
                      <m:r>
                        <a:rPr lang="en-US" i="1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bg-BG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charset="0"/>
                            </a:rPr>
                            <m:t>𝑣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bg-BG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bg-BG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bg-BG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charset="0"/>
                                        </a:rPr>
                                        <m:t>𝑣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𝜖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900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663439" y="904974"/>
                <a:ext cx="4235463" cy="3751868"/>
              </a:xfrm>
              <a:blipFill>
                <a:blip r:embed="rId2"/>
                <a:stretch>
                  <a:fillRect l="-299" r="-2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629FDC53-5E10-904E-AA1E-7C9355287A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8860" y="1215136"/>
            <a:ext cx="1438964" cy="1432814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FD806F-3377-0845-898E-B156D8B9B332}"/>
              </a:ext>
            </a:extLst>
          </p:cNvPr>
          <p:cNvCxnSpPr>
            <a:cxnSpLocks/>
            <a:stCxn id="12" idx="3"/>
          </p:cNvCxnSpPr>
          <p:nvPr/>
        </p:nvCxnSpPr>
        <p:spPr bwMode="auto">
          <a:xfrm>
            <a:off x="3013834" y="1613196"/>
            <a:ext cx="1569596" cy="59279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11" name="Content Placeholder 5">
            <a:extLst>
              <a:ext uri="{FF2B5EF4-FFF2-40B4-BE49-F238E27FC236}">
                <a16:creationId xmlns:a16="http://schemas.microsoft.com/office/drawing/2014/main" id="{9D060401-AE85-7E47-8653-A5B1EA2F19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5173864"/>
              </p:ext>
            </p:extLst>
          </p:nvPr>
        </p:nvGraphicFramePr>
        <p:xfrm>
          <a:off x="2308860" y="1211572"/>
          <a:ext cx="1438964" cy="14363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97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0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0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0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2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C5521582-EA4A-7D43-9977-BFE82B104D4E}"/>
              </a:ext>
            </a:extLst>
          </p:cNvPr>
          <p:cNvSpPr/>
          <p:nvPr/>
        </p:nvSpPr>
        <p:spPr bwMode="auto">
          <a:xfrm>
            <a:off x="2327909" y="1226023"/>
            <a:ext cx="685925" cy="774346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35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062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839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many parameters does it take to represent a line?</a:t>
            </a:r>
            <a:endParaRPr dirty="0"/>
          </a:p>
        </p:txBody>
      </p:sp>
      <p:sp>
        <p:nvSpPr>
          <p:cNvPr id="147" name="Google Shape;147;p19"/>
          <p:cNvSpPr txBox="1">
            <a:spLocks noGrp="1"/>
          </p:cNvSpPr>
          <p:nvPr>
            <p:ph type="body" idx="1"/>
          </p:nvPr>
        </p:nvSpPr>
        <p:spPr>
          <a:xfrm>
            <a:off x="2354579" y="1021918"/>
            <a:ext cx="6557845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 dirty="0"/>
              <a:t>Two. Simplest?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/>
              <a:t>y = mx + b (slope-intercept); any line is a 2D point (</a:t>
            </a:r>
            <a:r>
              <a:rPr lang="en-US" dirty="0" err="1"/>
              <a:t>m,b</a:t>
            </a:r>
            <a:r>
              <a:rPr lang="en-US" dirty="0"/>
              <a:t>).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600" dirty="0"/>
              <a:t>       Example: y=-x+4 is (-1,4)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600" dirty="0"/>
              <a:t>       Almost perfect. Why doesn't MATLAB use it?</a:t>
            </a:r>
          </a:p>
          <a:p>
            <a:pPr marL="0" indent="0"/>
            <a:r>
              <a:rPr lang="en-US" dirty="0"/>
              <a:t>Ax + By + C = 0 (standard form); any line is (A,B,C). </a:t>
            </a:r>
          </a:p>
          <a:p>
            <a:pPr marL="0" indent="0"/>
            <a:r>
              <a:rPr lang="en-US" dirty="0"/>
              <a:t>      </a:t>
            </a:r>
            <a:r>
              <a:rPr lang="en-US" sz="1600" dirty="0"/>
              <a:t>Do we need all 3?</a:t>
            </a:r>
            <a:endParaRPr lang="en-US" dirty="0"/>
          </a:p>
          <a:p>
            <a:pPr>
              <a:lnSpc>
                <a:spcPct val="90000"/>
              </a:lnSpc>
              <a:defRPr/>
            </a:pPr>
            <a:r>
              <a:rPr lang="en-US" dirty="0"/>
              <a:t>x cos </a:t>
            </a:r>
            <a:r>
              <a:rPr lang="en-US" dirty="0">
                <a:latin typeface="Symbol" pitchFamily="18" charset="2"/>
              </a:rPr>
              <a:t>q</a:t>
            </a:r>
            <a:r>
              <a:rPr lang="en-US" dirty="0"/>
              <a:t> + y sin </a:t>
            </a:r>
            <a:r>
              <a:rPr lang="en-US" dirty="0">
                <a:latin typeface="Symbol" pitchFamily="18" charset="2"/>
              </a:rPr>
              <a:t>q</a:t>
            </a:r>
            <a:r>
              <a:rPr lang="en-US" dirty="0"/>
              <a:t> = </a:t>
            </a:r>
            <a:r>
              <a:rPr lang="en-US" dirty="0">
                <a:latin typeface="Symbol" pitchFamily="18" charset="2"/>
              </a:rPr>
              <a:t>r</a:t>
            </a:r>
            <a:r>
              <a:rPr lang="en-US" dirty="0"/>
              <a:t> (Hesse normal form), any line is (</a:t>
            </a:r>
            <a:r>
              <a:rPr lang="en-US" dirty="0">
                <a:latin typeface="Symbol" pitchFamily="18" charset="2"/>
              </a:rPr>
              <a:t>r, q</a:t>
            </a:r>
            <a:r>
              <a:rPr lang="en-US" dirty="0"/>
              <a:t>).</a:t>
            </a:r>
          </a:p>
          <a:p>
            <a:pPr>
              <a:lnSpc>
                <a:spcPct val="90000"/>
              </a:lnSpc>
              <a:defRPr/>
            </a:pPr>
            <a:r>
              <a:rPr lang="en-US" sz="1800" dirty="0">
                <a:latin typeface="Symbol" pitchFamily="18" charset="2"/>
              </a:rPr>
              <a:t>	</a:t>
            </a:r>
            <a:r>
              <a:rPr lang="en-US" sz="1600" dirty="0">
                <a:latin typeface="Symbol" pitchFamily="18" charset="2"/>
              </a:rPr>
              <a:t>r</a:t>
            </a:r>
            <a:r>
              <a:rPr lang="en-US" sz="1600" dirty="0"/>
              <a:t>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distance from line to origin</a:t>
            </a:r>
          </a:p>
          <a:p>
            <a:pPr>
              <a:lnSpc>
                <a:spcPct val="90000"/>
              </a:lnSpc>
              <a:defRPr/>
            </a:pPr>
            <a:r>
              <a:rPr lang="en-US" sz="1600" dirty="0"/>
              <a:t>	</a:t>
            </a:r>
            <a:r>
              <a:rPr lang="en-US" sz="1600" dirty="0">
                <a:latin typeface="Symbol" pitchFamily="18" charset="2"/>
              </a:rPr>
              <a:t>q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angle between distance segment and x-axis</a:t>
            </a:r>
          </a:p>
          <a:p>
            <a:pPr marL="0" indent="0"/>
            <a:endParaRPr lang="en-US"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sz="1800" dirty="0"/>
          </a:p>
        </p:txBody>
      </p:sp>
      <p:sp>
        <p:nvSpPr>
          <p:cNvPr id="149" name="Google Shape;149;p19"/>
          <p:cNvSpPr/>
          <p:nvPr/>
        </p:nvSpPr>
        <p:spPr>
          <a:xfrm>
            <a:off x="1551150" y="2716200"/>
            <a:ext cx="495900" cy="184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9"/>
          <p:cNvSpPr txBox="1"/>
          <p:nvPr/>
        </p:nvSpPr>
        <p:spPr>
          <a:xfrm>
            <a:off x="8748625" y="4628350"/>
            <a:ext cx="327600" cy="4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2</a:t>
            </a:r>
            <a:endParaRPr b="1"/>
          </a:p>
        </p:txBody>
      </p:sp>
      <p:sp>
        <p:nvSpPr>
          <p:cNvPr id="14" name="Google Shape;175;p21">
            <a:extLst>
              <a:ext uri="{FF2B5EF4-FFF2-40B4-BE49-F238E27FC236}">
                <a16:creationId xmlns:a16="http://schemas.microsoft.com/office/drawing/2014/main" id="{6B54F911-C5F5-4843-A425-019C4988D76A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1000" u="sng" dirty="0">
                <a:solidFill>
                  <a:schemeClr val="hlink"/>
                </a:solidFill>
              </a:rPr>
              <a:t>https://</a:t>
            </a:r>
            <a:r>
              <a:rPr lang="en-US" sz="1000" u="sng" dirty="0" err="1">
                <a:solidFill>
                  <a:schemeClr val="hlink"/>
                </a:solidFill>
              </a:rPr>
              <a:t>en.wikipedia.org</a:t>
            </a:r>
            <a:r>
              <a:rPr lang="en-US" sz="1000" u="sng" dirty="0">
                <a:solidFill>
                  <a:schemeClr val="hlink"/>
                </a:solidFill>
              </a:rPr>
              <a:t>/wiki/</a:t>
            </a:r>
            <a:r>
              <a:rPr lang="en-US" sz="1000" u="sng" dirty="0" err="1">
                <a:solidFill>
                  <a:schemeClr val="hlink"/>
                </a:solidFill>
              </a:rPr>
              <a:t>Hough_transform</a:t>
            </a:r>
            <a:endParaRPr sz="1000" dirty="0"/>
          </a:p>
        </p:txBody>
      </p:sp>
    </p:spTree>
    <p:extLst>
      <p:ext uri="{BB962C8B-B14F-4D97-AF65-F5344CB8AC3E}">
        <p14:creationId xmlns:p14="http://schemas.microsoft.com/office/powerpoint/2010/main" val="326222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Repeat for each block of cells in the window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3439" y="904974"/>
            <a:ext cx="4235463" cy="3751868"/>
          </a:xfrm>
        </p:spPr>
        <p:txBody>
          <a:bodyPr/>
          <a:lstStyle/>
          <a:p>
            <a:r>
              <a:rPr lang="en-US" dirty="0"/>
              <a:t>Window has blocks of cells made of pixels.</a:t>
            </a:r>
          </a:p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2270825-3C90-C544-934D-6F9DD70DD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870" y="1226566"/>
            <a:ext cx="1438964" cy="1432814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24DD2CC-40B9-AE41-A161-17DD2C77750C}"/>
              </a:ext>
            </a:extLst>
          </p:cNvPr>
          <p:cNvCxnSpPr>
            <a:stCxn id="16" idx="2"/>
          </p:cNvCxnSpPr>
          <p:nvPr/>
        </p:nvCxnSpPr>
        <p:spPr bwMode="auto">
          <a:xfrm flipH="1">
            <a:off x="2160270" y="2011798"/>
            <a:ext cx="590612" cy="10879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D6E643C5-CDF1-D04C-9C6B-761F5AC479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4351680"/>
              </p:ext>
            </p:extLst>
          </p:nvPr>
        </p:nvGraphicFramePr>
        <p:xfrm>
          <a:off x="2388870" y="1223002"/>
          <a:ext cx="1438964" cy="14363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97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0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0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02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2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7750A53B-2252-B844-96D7-00AD71A2837B}"/>
              </a:ext>
            </a:extLst>
          </p:cNvPr>
          <p:cNvSpPr/>
          <p:nvPr/>
        </p:nvSpPr>
        <p:spPr bwMode="auto">
          <a:xfrm>
            <a:off x="2407919" y="1237453"/>
            <a:ext cx="685925" cy="774346"/>
          </a:xfrm>
          <a:prstGeom prst="rect">
            <a:avLst/>
          </a:prstGeom>
          <a:noFill/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35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B34BE2B-E552-E54F-93B4-1FF2B429136E}"/>
              </a:ext>
            </a:extLst>
          </p:cNvPr>
          <p:cNvCxnSpPr/>
          <p:nvPr/>
        </p:nvCxnSpPr>
        <p:spPr bwMode="auto">
          <a:xfrm flipH="1">
            <a:off x="2474626" y="2037331"/>
            <a:ext cx="590612" cy="10879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3D594FA7-AE87-7846-95A6-FFB62C9B7512}"/>
              </a:ext>
            </a:extLst>
          </p:cNvPr>
          <p:cNvSpPr/>
          <p:nvPr/>
        </p:nvSpPr>
        <p:spPr bwMode="auto">
          <a:xfrm>
            <a:off x="2788983" y="1248340"/>
            <a:ext cx="685925" cy="774346"/>
          </a:xfrm>
          <a:prstGeom prst="rect">
            <a:avLst/>
          </a:prstGeom>
          <a:noFill/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35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DB7C8EF-CC07-C04E-A8FE-D28583AF32BB}"/>
              </a:ext>
            </a:extLst>
          </p:cNvPr>
          <p:cNvCxnSpPr/>
          <p:nvPr/>
        </p:nvCxnSpPr>
        <p:spPr bwMode="auto">
          <a:xfrm flipH="1">
            <a:off x="2836638" y="2033572"/>
            <a:ext cx="590612" cy="10879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87FC24A7-F61E-F846-B4FA-65820DD5F58A}"/>
              </a:ext>
            </a:extLst>
          </p:cNvPr>
          <p:cNvSpPr/>
          <p:nvPr/>
        </p:nvSpPr>
        <p:spPr bwMode="auto">
          <a:xfrm>
            <a:off x="3150932" y="1237453"/>
            <a:ext cx="685925" cy="774346"/>
          </a:xfrm>
          <a:prstGeom prst="rect">
            <a:avLst/>
          </a:prstGeom>
          <a:noFill/>
          <a:ln w="762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35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093BE67-7A02-D943-AE6E-B6537EEE73E5}"/>
              </a:ext>
            </a:extLst>
          </p:cNvPr>
          <p:cNvSpPr txBox="1"/>
          <p:nvPr/>
        </p:nvSpPr>
        <p:spPr>
          <a:xfrm>
            <a:off x="3215085" y="2823210"/>
            <a:ext cx="40107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etc.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AEF8E59-847E-3D40-B19F-A00FE7D20D44}"/>
              </a:ext>
            </a:extLst>
          </p:cNvPr>
          <p:cNvSpPr/>
          <p:nvPr/>
        </p:nvSpPr>
        <p:spPr>
          <a:xfrm>
            <a:off x="2085513" y="3212987"/>
            <a:ext cx="503537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36/block x 9 overlapping blocks = 324 features</a:t>
            </a:r>
          </a:p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Each block is normalized independently</a:t>
            </a:r>
          </a:p>
          <a:p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800" dirty="0"/>
              <a:t>324 features then sent to SVM to detect the object of interest in that window.</a:t>
            </a:r>
          </a:p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571D4C0-05A6-EB4E-9466-276F1E4A9D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6646" y="2354785"/>
            <a:ext cx="1814794" cy="223463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65AAF267-3D61-604F-BDCE-3B74180FE408}"/>
              </a:ext>
            </a:extLst>
          </p:cNvPr>
          <p:cNvSpPr txBox="1"/>
          <p:nvPr/>
        </p:nvSpPr>
        <p:spPr>
          <a:xfrm>
            <a:off x="2360264" y="4763096"/>
            <a:ext cx="44037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hlinkClick r:id="rId4"/>
              </a:rPr>
              <a:t>https://www.mathworks.com/help/vision/examples/digit-classification-using-hog-features.html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570410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Multiclass SVMs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Train 1 SVM per class. Using a digit classifier, for example:</a:t>
            </a:r>
          </a:p>
          <a:p>
            <a:pPr eaLnBrk="1" hangingPunct="1">
              <a:defRPr/>
            </a:pPr>
            <a:r>
              <a:rPr lang="en-US" dirty="0"/>
              <a:t>SVM</a:t>
            </a:r>
            <a:r>
              <a:rPr lang="en-US" baseline="-25000" dirty="0"/>
              <a:t>1</a:t>
            </a:r>
            <a:r>
              <a:rPr lang="en-US" dirty="0"/>
              <a:t> is for “1” vs “non-1” (so 0,2,3,4,5,6,7,8,9)</a:t>
            </a:r>
          </a:p>
          <a:p>
            <a:pPr eaLnBrk="1" hangingPunct="1">
              <a:defRPr/>
            </a:pPr>
            <a:r>
              <a:rPr lang="en-US" dirty="0"/>
              <a:t>SVM</a:t>
            </a:r>
            <a:r>
              <a:rPr lang="en-US" baseline="-25000" dirty="0"/>
              <a:t>2</a:t>
            </a:r>
            <a:r>
              <a:rPr lang="en-US" dirty="0"/>
              <a:t> is for “2” vs “non-2”</a:t>
            </a:r>
          </a:p>
          <a:p>
            <a:pPr eaLnBrk="1" hangingPunct="1">
              <a:defRPr/>
            </a:pPr>
            <a:r>
              <a:rPr lang="en-US" dirty="0"/>
              <a:t>SVM</a:t>
            </a:r>
            <a:r>
              <a:rPr lang="en-US" baseline="-25000" dirty="0"/>
              <a:t>3</a:t>
            </a:r>
            <a:r>
              <a:rPr lang="en-US" dirty="0"/>
              <a:t> for “3” vs ”non-3”</a:t>
            </a:r>
          </a:p>
          <a:p>
            <a:pPr eaLnBrk="1" hangingPunct="1">
              <a:defRPr/>
            </a:pPr>
            <a:r>
              <a:rPr lang="en-US" dirty="0"/>
              <a:t>…</a:t>
            </a:r>
          </a:p>
          <a:p>
            <a:pPr eaLnBrk="1" hangingPunct="1">
              <a:defRPr/>
            </a:pPr>
            <a:r>
              <a:rPr lang="en-US" sz="1600" dirty="0"/>
              <a:t>Feed the test vector to all SVMs</a:t>
            </a:r>
          </a:p>
          <a:p>
            <a:pPr eaLnBrk="1" hangingPunct="1">
              <a:defRPr/>
            </a:pPr>
            <a:r>
              <a:rPr lang="en-US" sz="1600" dirty="0"/>
              <a:t>Assign class </a:t>
            </a:r>
            <a:r>
              <a:rPr lang="en-US" sz="1600" dirty="0" err="1"/>
              <a:t>i</a:t>
            </a:r>
            <a:r>
              <a:rPr lang="en-US" sz="1600" dirty="0"/>
              <a:t> if </a:t>
            </a:r>
            <a:r>
              <a:rPr lang="en-US" sz="1600" dirty="0" err="1"/>
              <a:t>SVM</a:t>
            </a:r>
            <a:r>
              <a:rPr lang="en-US" sz="1600" baseline="-25000" dirty="0" err="1"/>
              <a:t>i</a:t>
            </a:r>
            <a:r>
              <a:rPr lang="en-US" sz="1600" dirty="0"/>
              <a:t> gives max output.</a:t>
            </a:r>
          </a:p>
          <a:p>
            <a:pPr eaLnBrk="1" hangingPunct="1">
              <a:defRPr/>
            </a:pPr>
            <a:r>
              <a:rPr lang="en-US" sz="1600" dirty="0"/>
              <a:t>Note: Still need 50/50 pos/neg to train each SVM (throw away data).</a:t>
            </a:r>
          </a:p>
          <a:p>
            <a:pPr eaLnBrk="1" hangingPunct="1">
              <a:defRPr/>
            </a:pPr>
            <a:r>
              <a:rPr lang="en-US" sz="1600" dirty="0"/>
              <a:t>An alternative uses error correcting codes (</a:t>
            </a:r>
            <a:r>
              <a:rPr lang="en-US" sz="1600" dirty="0" err="1"/>
              <a:t>fitECOC</a:t>
            </a:r>
            <a:r>
              <a:rPr lang="en-US" sz="1600" dirty="0"/>
              <a:t>) from communications theory to get the SVMs to give different aggregate responses on each class.</a:t>
            </a:r>
          </a:p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1222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pedestrian classifier using HOG features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6655324" cy="1038126"/>
          </a:xfrm>
        </p:spPr>
        <p:txBody>
          <a:bodyPr/>
          <a:lstStyle/>
          <a:p>
            <a:pPr eaLnBrk="1" hangingPunct="1">
              <a:defRPr/>
            </a:pPr>
            <a:r>
              <a:rPr lang="en-US" sz="1600" dirty="0">
                <a:hlinkClick r:id="rId2"/>
              </a:rPr>
              <a:t>https://www.youtube.com/watch?v=TzzJC8sOe60&amp;feature=youtu.be</a:t>
            </a:r>
            <a:r>
              <a:rPr lang="en-US" dirty="0"/>
              <a:t>  </a:t>
            </a:r>
          </a:p>
          <a:p>
            <a:pPr eaLnBrk="1" hangingPunct="1">
              <a:defRPr/>
            </a:pPr>
            <a:r>
              <a:rPr lang="en-US" dirty="0"/>
              <a:t>Showcasing Trenton’s work: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582F79-E60C-AC45-8432-E90DCDCBEF24}"/>
              </a:ext>
            </a:extLst>
          </p:cNvPr>
          <p:cNvSpPr txBox="1"/>
          <p:nvPr/>
        </p:nvSpPr>
        <p:spPr>
          <a:xfrm>
            <a:off x="4366260" y="1809948"/>
            <a:ext cx="4532643" cy="116955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T. Tabor, Z. </a:t>
            </a:r>
            <a:r>
              <a:rPr lang="en-US" dirty="0" err="1"/>
              <a:t>Pezzementi</a:t>
            </a:r>
            <a:r>
              <a:rPr lang="en-US" dirty="0"/>
              <a:t>, C. </a:t>
            </a:r>
            <a:r>
              <a:rPr lang="en-US" dirty="0" err="1"/>
              <a:t>Vallespi</a:t>
            </a:r>
            <a:r>
              <a:rPr lang="en-US" dirty="0"/>
              <a:t> and C. Wellington, 'People in the Weeds: Pedestrian Detection Goes Off-road', in 2015 IEEE International Symposium on Safety, Security, and Rescue Robotics, Purdue University, West Lafayette, IN, 2015.</a:t>
            </a:r>
          </a:p>
        </p:txBody>
      </p:sp>
    </p:spTree>
    <p:extLst>
      <p:ext uri="{BB962C8B-B14F-4D97-AF65-F5344CB8AC3E}">
        <p14:creationId xmlns:p14="http://schemas.microsoft.com/office/powerpoint/2010/main" val="7177990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Sounds great. How do I start?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6655324" cy="3209826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Read the MATLAB example.</a:t>
            </a:r>
          </a:p>
          <a:p>
            <a:pPr eaLnBrk="1" hangingPunct="1">
              <a:defRPr/>
            </a:pPr>
            <a:r>
              <a:rPr lang="en-US" dirty="0"/>
              <a:t>Try it out!</a:t>
            </a:r>
          </a:p>
          <a:p>
            <a:pPr eaLnBrk="1" hangingPunct="1">
              <a:defRPr/>
            </a:pPr>
            <a:r>
              <a:rPr lang="en-US" dirty="0"/>
              <a:t>Read about parameters and experiment with them as needed:</a:t>
            </a:r>
          </a:p>
          <a:p>
            <a:pPr>
              <a:defRPr/>
            </a:pPr>
            <a:r>
              <a:rPr lang="en-US" dirty="0">
                <a:hlinkClick r:id="rId2"/>
              </a:rPr>
              <a:t>Matlab HOG documentation</a:t>
            </a: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8739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33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Voting procedure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301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Idea of a voting procedure 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1. Represent a shape using parameters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2. Each edge point in the image casts a vote for all parameter combinations of which it could be part.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3. The true shape receives the most votes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00" dirty="0"/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699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Applying the voting procedure to lines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1. Represent a shape using parameters</a:t>
            </a:r>
          </a:p>
          <a:p>
            <a:pPr marL="0" lv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line: (</a:t>
            </a:r>
            <a:r>
              <a:rPr lang="en-US" dirty="0" err="1">
                <a:solidFill>
                  <a:srgbClr val="7F1416"/>
                </a:solidFill>
              </a:rPr>
              <a:t>m,b</a:t>
            </a:r>
            <a:r>
              <a:rPr lang="en-US" dirty="0">
                <a:solidFill>
                  <a:srgbClr val="7F1416"/>
                </a:solidFill>
              </a:rPr>
              <a:t>) in y=</a:t>
            </a:r>
            <a:r>
              <a:rPr lang="en-US" dirty="0" err="1">
                <a:solidFill>
                  <a:srgbClr val="7F1416"/>
                </a:solidFill>
              </a:rPr>
              <a:t>mx+b</a:t>
            </a:r>
            <a:endParaRPr lang="en-US" dirty="0">
              <a:solidFill>
                <a:srgbClr val="7F1416"/>
              </a:solidFill>
            </a:endParaRPr>
          </a:p>
          <a:p>
            <a:pPr marL="0" lvl="0" indent="0">
              <a:buSzPts val="1100"/>
            </a:pPr>
            <a:r>
              <a:rPr lang="en-US" dirty="0"/>
              <a:t>2. Each edge point in the image casts a vote for all parameter combinations of which it could be part.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What votes does a single point cast?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Is there a pattern to them?</a:t>
            </a:r>
            <a:endParaRPr lang="en-US" dirty="0"/>
          </a:p>
          <a:p>
            <a:pPr marL="0" lvl="0" indent="0">
              <a:buSzPts val="1100"/>
            </a:pPr>
            <a:r>
              <a:rPr lang="en-US" dirty="0"/>
              <a:t>3. The true shape receives the most votes</a:t>
            </a:r>
          </a:p>
          <a:p>
            <a:pPr marL="0" indent="0">
              <a:buSzPts val="1100"/>
            </a:pPr>
            <a:r>
              <a:rPr lang="en-US" dirty="0">
                <a:solidFill>
                  <a:srgbClr val="7F1416"/>
                </a:solidFill>
              </a:rPr>
              <a:t>Look for the intersection.</a:t>
            </a:r>
          </a:p>
          <a:p>
            <a:pPr marL="0" indent="0">
              <a:buSzPts val="1100"/>
            </a:pPr>
            <a:endParaRPr lang="en-US" dirty="0"/>
          </a:p>
          <a:p>
            <a:pPr marL="0" indent="0">
              <a:buSzPts val="1100"/>
            </a:pPr>
            <a:r>
              <a:rPr lang="en-US" dirty="0"/>
              <a:t>Example: apply to the points (4,4), (2,2), and (0,0) to detect the line y=x</a:t>
            </a:r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50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Noisy lines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41851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17378</TotalTime>
  <Words>2324</Words>
  <Application>Microsoft Macintosh PowerPoint</Application>
  <PresentationFormat>On-screen Show (16:9)</PresentationFormat>
  <Paragraphs>290</Paragraphs>
  <Slides>54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Cambria Math</vt:lpstr>
      <vt:lpstr>Arial</vt:lpstr>
      <vt:lpstr>Tahoma</vt:lpstr>
      <vt:lpstr>Consolas</vt:lpstr>
      <vt:lpstr>Symbol</vt:lpstr>
      <vt:lpstr>Simple Light</vt:lpstr>
      <vt:lpstr>Finding Objects: Hough Transforms, Templates, and HOG Features</vt:lpstr>
      <vt:lpstr>Detecting shapes in real images </vt:lpstr>
      <vt:lpstr>A Hough transform is a voting procedure in parameter space</vt:lpstr>
      <vt:lpstr>Parameters for lines</vt:lpstr>
      <vt:lpstr>How many parameters does it take to represent a line?</vt:lpstr>
      <vt:lpstr>Voting procedure</vt:lpstr>
      <vt:lpstr>Idea of a voting procedure </vt:lpstr>
      <vt:lpstr>Applying the voting procedure to lines</vt:lpstr>
      <vt:lpstr>Noisy lines</vt:lpstr>
      <vt:lpstr>If the data is clean, there is a sharp peak in the voting space</vt:lpstr>
      <vt:lpstr>Noisier data gives a broader peak</vt:lpstr>
      <vt:lpstr>If the data is random, "phantom lines" will appear</vt:lpstr>
      <vt:lpstr>Online visualization</vt:lpstr>
      <vt:lpstr>Watch this visualization</vt:lpstr>
      <vt:lpstr>MATLAB functions</vt:lpstr>
      <vt:lpstr>MATLAB requires two functions to detect lines</vt:lpstr>
      <vt:lpstr>Handling noisy points</vt:lpstr>
      <vt:lpstr>Handling phantom lines</vt:lpstr>
      <vt:lpstr>Detecting Other Shapes: Circles</vt:lpstr>
      <vt:lpstr>Review: Applying the voting procedure to lines</vt:lpstr>
      <vt:lpstr>Apply the voting procedure to circles of fixed radius</vt:lpstr>
      <vt:lpstr>Apply the voting procedure to circles of fixed radius</vt:lpstr>
      <vt:lpstr>Detecting other shapes: Circles, Big and Small </vt:lpstr>
      <vt:lpstr>Apply the voting procedure to circles of any radius</vt:lpstr>
      <vt:lpstr>Apply the voting procedure to circles of any radius</vt:lpstr>
      <vt:lpstr>Detecting Line Segments and Other Shapes</vt:lpstr>
      <vt:lpstr>Apply the voting procedure to find line segments</vt:lpstr>
      <vt:lpstr>Apply the voting procedure to find arbitrary shapes</vt:lpstr>
      <vt:lpstr>Apply the voting procedure to find arbitrary shapes</vt:lpstr>
      <vt:lpstr>Lab intro</vt:lpstr>
      <vt:lpstr>My circle finder: Wouldn’t this be a great lab?  </vt:lpstr>
      <vt:lpstr>Focusing the votes (optional ideas)</vt:lpstr>
      <vt:lpstr>Template Matching</vt:lpstr>
      <vt:lpstr>How can you look for an exact match of an object in an image?</vt:lpstr>
      <vt:lpstr>Simple algorithm: look for local maxima of a match criterion</vt:lpstr>
      <vt:lpstr>How to match? Use correlation.</vt:lpstr>
      <vt:lpstr>Improved Template Matching </vt:lpstr>
      <vt:lpstr>How to match better ? Use normalized correlation.</vt:lpstr>
      <vt:lpstr>Other Matching Algorithms</vt:lpstr>
      <vt:lpstr>Other matching algorithms</vt:lpstr>
      <vt:lpstr>Histograms of Oriented Gradients</vt:lpstr>
      <vt:lpstr>Edges are more robust features for detection than intensities</vt:lpstr>
      <vt:lpstr>HOG features work well for pedestrian detection</vt:lpstr>
      <vt:lpstr>Matlab has clear docs and examples</vt:lpstr>
      <vt:lpstr>HOG Feature Extraction</vt:lpstr>
      <vt:lpstr>How does HOG feature extraction work?</vt:lpstr>
      <vt:lpstr>1. Calculate edge gradient magnitude and direction</vt:lpstr>
      <vt:lpstr>1b. Edge direction histogram visualization</vt:lpstr>
      <vt:lpstr>2. Repeat for each cell in block</vt:lpstr>
      <vt:lpstr>3. Repeat for each block of cells in the window</vt:lpstr>
      <vt:lpstr>Multiclass SVMs</vt:lpstr>
      <vt:lpstr>Example of pedestrian classifier using HOG features</vt:lpstr>
      <vt:lpstr>Sounds great. How do I start?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and Convolutional Neural Nets Matt Boutell  boutell@rose-hulman.edu</dc:title>
  <cp:lastModifiedBy>Boutell, Matt</cp:lastModifiedBy>
  <cp:revision>209</cp:revision>
  <dcterms:modified xsi:type="dcterms:W3CDTF">2021-01-22T20:36:02Z</dcterms:modified>
</cp:coreProperties>
</file>