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56" r:id="rId6"/>
    <p:sldId id="260" r:id="rId7"/>
    <p:sldId id="261" r:id="rId8"/>
    <p:sldId id="263" r:id="rId9"/>
    <p:sldId id="409" r:id="rId10"/>
    <p:sldId id="264" r:id="rId11"/>
    <p:sldId id="265" r:id="rId12"/>
    <p:sldId id="266" r:id="rId13"/>
    <p:sldId id="267" r:id="rId14"/>
    <p:sldId id="414" r:id="rId15"/>
    <p:sldId id="268" r:id="rId16"/>
    <p:sldId id="269" r:id="rId17"/>
    <p:sldId id="408" r:id="rId18"/>
    <p:sldId id="270" r:id="rId19"/>
    <p:sldId id="415" r:id="rId20"/>
    <p:sldId id="306" r:id="rId21"/>
    <p:sldId id="262" r:id="rId22"/>
    <p:sldId id="422" r:id="rId23"/>
    <p:sldId id="283" r:id="rId24"/>
    <p:sldId id="271" r:id="rId25"/>
    <p:sldId id="284" r:id="rId26"/>
    <p:sldId id="357" r:id="rId27"/>
    <p:sldId id="285" r:id="rId28"/>
    <p:sldId id="286" r:id="rId29"/>
    <p:sldId id="358" r:id="rId30"/>
    <p:sldId id="303" r:id="rId31"/>
    <p:sldId id="429" r:id="rId32"/>
    <p:sldId id="427" r:id="rId33"/>
    <p:sldId id="428" r:id="rId34"/>
    <p:sldId id="287" r:id="rId35"/>
    <p:sldId id="423" r:id="rId36"/>
    <p:sldId id="424" r:id="rId37"/>
    <p:sldId id="425" r:id="rId38"/>
    <p:sldId id="417" r:id="rId39"/>
    <p:sldId id="305" r:id="rId40"/>
    <p:sldId id="304" r:id="rId41"/>
    <p:sldId id="426" r:id="rId42"/>
    <p:sldId id="401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/>
    <p:restoredTop sz="94663"/>
  </p:normalViewPr>
  <p:slideViewPr>
    <p:cSldViewPr snapToGrid="0" snapToObjects="1">
      <p:cViewPr varScale="1">
        <p:scale>
          <a:sx n="81" d="100"/>
          <a:sy n="81" d="100"/>
        </p:scale>
        <p:origin x="93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0bf6d0e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0bf6d0e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917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a2f284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5a2f284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Bring in more visualizations (even from MATLAB)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71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4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0bf6d0e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0bf6d0e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650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0bf6d0e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0bf6d0e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8249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4690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5a2f28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d5a2f28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654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0bf6d0e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0bf6d0e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920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a2f284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a2f284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767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5a2f284e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d5a2f284e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15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c0bf6d0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2c0bf6d0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127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a2f284e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5a2f284e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5330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4630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4876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4662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196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5a2f284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d5a2f284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2652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5a2f284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d5a2f284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8978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min) Architecture: Conv net, will discuss filter banks, nonlinear activation, max-pooling, classification, and that learned filters are . [The most purely-ML technical part of the talk, so I'll want to dwell here longest, relating it to successful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ConvNets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image recognition] Filter banks learn things like smoothing, 1D, 2D.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46F461B-CADE-474A-9077-734B1BF659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1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min) Architecture: Conv net, will discuss filter banks, nonlinear activation, max-pooling, classification, and that learned filters are . [The most purely-ML technical part of the talk, so I'll want to dwell here longest, relating it to successful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ConvNets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image recognition] Filter banks learn things like smoothing, 1D, 2D.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46F461B-CADE-474A-9077-734B1BF659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1807f1a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c1807f1a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case is fully connected between each layer.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Width of each layer can vary.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867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5a2f284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5a2f284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536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5a2f28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5a2f28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6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748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0bf6d0e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0bf6d0e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399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0bf6d0e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0bf6d0e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852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bf6d0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0bf6d0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053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EA1693E-3F62-564F-A354-5126C81FBEA4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B50C7D-9820-A147-8F52-895ACB75A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2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thworks.com/discovery/convolutional-neural-network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presentation/d/15Lm6_LTtWnWp1HRPQ6loI3vN55EKNOUi8hOSUypsFw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en.wikipedia.org/w/index.php?curid=4881727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iki/File:Max_pooling.png#filelink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eplearningbook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x.shu.edu.tw/~purplewoo/Literature/!DataAnalysis/three%20activation%20functions.files/NN1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deeplearning/ug/create-simple-deep-learning-network-for-classification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help/releases/R2017b/nnet/deep-learning-image-classification.html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sacl.org/view_abstract/view_abstract_in_program.php?id=722&amp;event=2019%20U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eeks_Lab/aibigdata-lab-2016-transfer-lear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works.com/discovery/convolutional-neural-networ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works.com/discovery/convolutional-neural-network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and </a:t>
            </a:r>
            <a:br>
              <a:rPr lang="en-US" dirty="0"/>
            </a:br>
            <a:r>
              <a:rPr lang="en-US" dirty="0"/>
              <a:t>Convolutional Neural Networks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  <p:pic>
        <p:nvPicPr>
          <p:cNvPr id="6" name="Google Shape;30;p8">
            <a:extLst>
              <a:ext uri="{FF2B5EF4-FFF2-40B4-BE49-F238E27FC236}">
                <a16:creationId xmlns:a16="http://schemas.microsoft.com/office/drawing/2014/main" id="{DD56DF6F-EA9C-F84F-8DAA-361892E41A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3515205"/>
            <a:ext cx="4114801" cy="11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4F242F-0AC4-1F4E-9A41-121AC0276BB6}"/>
              </a:ext>
            </a:extLst>
          </p:cNvPr>
          <p:cNvSpPr/>
          <p:nvPr/>
        </p:nvSpPr>
        <p:spPr>
          <a:xfrm>
            <a:off x="4496816" y="47815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u="sng" dirty="0">
                <a:solidFill>
                  <a:schemeClr val="hlink"/>
                </a:solidFill>
                <a:hlinkClick r:id="rId4"/>
              </a:rPr>
              <a:t>Image Credit: </a:t>
            </a:r>
            <a:r>
              <a:rPr lang="en" sz="800" u="sng" dirty="0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Convolution of filters with input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7261278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The network learns what weights to use from data</a:t>
            </a:r>
            <a:endParaRPr sz="1800" dirty="0"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2261062" y="4735575"/>
            <a:ext cx="4479063" cy="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AJ Piergiovanni, CSSE463 Guest Lecture </a:t>
            </a: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https://docs.google.com/presentation/d/15Lm6_LTtWnWp1HRPQ6loI3vN55EKNOUi8hOSUypsFw8/</a:t>
            </a:r>
            <a:r>
              <a:rPr lang="en" sz="1000" dirty="0"/>
              <a:t>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73559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Convolution of filters with input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627499" y="922225"/>
            <a:ext cx="6671075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The network learns what weights to use from data</a:t>
            </a:r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75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Convolution of filters with input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82581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-US" dirty="0"/>
              <a:t>The network learns what weights to use from data</a:t>
            </a:r>
            <a:r>
              <a:rPr lang="en" sz="1800" dirty="0"/>
              <a:t>. </a:t>
            </a:r>
            <a:r>
              <a:rPr lang="en" sz="1400" dirty="0"/>
              <a:t>A set of 3x3 weights must be learned for each filter</a:t>
            </a:r>
            <a:r>
              <a:rPr lang="en-US" sz="1400" dirty="0"/>
              <a:t>. But the same 3x3 filter connects every 3x3 patch in the first layer with every corresponding neuron in the next layer. W</a:t>
            </a:r>
            <a:r>
              <a:rPr lang="en" sz="1400" dirty="0"/>
              <a:t>e usually have 10</a:t>
            </a:r>
            <a:r>
              <a:rPr lang="en-US" sz="1400" dirty="0"/>
              <a:t>-100</a:t>
            </a:r>
            <a:r>
              <a:rPr lang="en" sz="1400" dirty="0"/>
              <a:t> </a:t>
            </a:r>
            <a:r>
              <a:rPr lang="en-US" sz="1400" dirty="0"/>
              <a:t>such </a:t>
            </a:r>
            <a:r>
              <a:rPr lang="en" sz="1400" dirty="0"/>
              <a:t>filters per level.</a:t>
            </a:r>
            <a:endParaRPr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775" y="1829825"/>
            <a:ext cx="4400550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2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Convolutional layers learn familiar features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682825" y="10132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The first layer filters learn edges and opponent colors (color edges),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Higher level filters learn more complex features</a:t>
            </a:r>
            <a:endParaRPr sz="1800" dirty="0"/>
          </a:p>
        </p:txBody>
      </p:sp>
      <p:sp>
        <p:nvSpPr>
          <p:cNvPr id="148" name="Google Shape;148;p19"/>
          <p:cNvSpPr/>
          <p:nvPr/>
        </p:nvSpPr>
        <p:spPr>
          <a:xfrm>
            <a:off x="3892775" y="2716200"/>
            <a:ext cx="495900" cy="18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1551150" y="2716200"/>
            <a:ext cx="495900" cy="18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9"/>
          <p:cNvGrpSpPr/>
          <p:nvPr/>
        </p:nvGrpSpPr>
        <p:grpSpPr>
          <a:xfrm>
            <a:off x="7011519" y="1502542"/>
            <a:ext cx="1620900" cy="1823100"/>
            <a:chOff x="6492900" y="2944800"/>
            <a:chExt cx="1620900" cy="1823100"/>
          </a:xfrm>
        </p:grpSpPr>
        <p:grpSp>
          <p:nvGrpSpPr>
            <p:cNvPr id="151" name="Google Shape;151;p19"/>
            <p:cNvGrpSpPr/>
            <p:nvPr/>
          </p:nvGrpSpPr>
          <p:grpSpPr>
            <a:xfrm>
              <a:off x="7040488" y="3283575"/>
              <a:ext cx="525725" cy="1484325"/>
              <a:chOff x="1339600" y="3174775"/>
              <a:chExt cx="525725" cy="1484325"/>
            </a:xfrm>
          </p:grpSpPr>
          <p:pic>
            <p:nvPicPr>
              <p:cNvPr id="152" name="Google Shape;152;p19"/>
              <p:cNvPicPr preferRelativeResize="0"/>
              <p:nvPr/>
            </p:nvPicPr>
            <p:blipFill rotWithShape="1">
              <a:blip r:embed="rId3">
                <a:alphaModFix/>
              </a:blip>
              <a:srcRect l="38434" t="34374" r="37906"/>
              <a:stretch/>
            </p:blipFill>
            <p:spPr>
              <a:xfrm>
                <a:off x="1339600" y="3627725"/>
                <a:ext cx="495775" cy="1031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19"/>
              <p:cNvPicPr preferRelativeResize="0"/>
              <p:nvPr/>
            </p:nvPicPr>
            <p:blipFill rotWithShape="1">
              <a:blip r:embed="rId4">
                <a:alphaModFix/>
              </a:blip>
              <a:srcRect l="40046" t="6152" r="36837" b="65764"/>
              <a:stretch/>
            </p:blipFill>
            <p:spPr>
              <a:xfrm>
                <a:off x="1369550" y="3174775"/>
                <a:ext cx="495775" cy="452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4" name="Google Shape;154;p19"/>
            <p:cNvSpPr txBox="1"/>
            <p:nvPr/>
          </p:nvSpPr>
          <p:spPr>
            <a:xfrm>
              <a:off x="6492900" y="2944800"/>
              <a:ext cx="1620900" cy="3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Example Filters</a:t>
              </a:r>
              <a:endParaRPr b="1"/>
            </a:p>
          </p:txBody>
        </p:sp>
      </p:grpSp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72800"/>
          <a:stretch/>
        </p:blipFill>
        <p:spPr>
          <a:xfrm>
            <a:off x="1897913" y="1852675"/>
            <a:ext cx="4779625" cy="16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2194560" y="4693150"/>
            <a:ext cx="451314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" sz="1000" dirty="0" err="1"/>
              <a:t>Kunihiko</a:t>
            </a:r>
            <a:r>
              <a:rPr lang="en" sz="1000" dirty="0"/>
              <a:t> Fukushima. “</a:t>
            </a:r>
            <a:r>
              <a:rPr lang="en" sz="1000" dirty="0" err="1"/>
              <a:t>Neocognitron</a:t>
            </a:r>
            <a:r>
              <a:rPr lang="en" sz="1000" dirty="0"/>
              <a:t>: A self-organizing neural network model for a mechanism of pattern recognition unaffected by shift in position”. 1980.</a:t>
            </a: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57" name="Google Shape;157;p19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26222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layers; </a:t>
            </a:r>
            <a:r>
              <a:rPr lang="en-US" dirty="0" err="1"/>
              <a:t>ReLU</a:t>
            </a:r>
            <a:r>
              <a:rPr lang="en-US" dirty="0"/>
              <a:t>, Pooling, </a:t>
            </a:r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ReLU</a:t>
            </a:r>
            <a:r>
              <a:rPr lang="en-US" dirty="0"/>
              <a:t> (Rectified Linear Unit) is one of the simplest non-linear transfer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Google Shape;163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003366" y="922225"/>
                <a:ext cx="3651884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800" dirty="0"/>
                  <a:t>Remember step and sigmoid: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N</a:t>
                </a:r>
                <a:r>
                  <a:rPr lang="en-US" sz="1800" dirty="0"/>
                  <a:t>onlinearity prevents collapsing.</a:t>
                </a:r>
              </a:p>
              <a:p>
                <a:pPr marL="0" indent="0">
                  <a:buSzPts val="1100"/>
                </a:pPr>
                <a:r>
                  <a:rPr lang="en-US" dirty="0"/>
                  <a:t>Transfer function #3: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b="1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b="1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800" dirty="0"/>
                  <a:t>Simple (fast). What is derivative?</a:t>
                </a:r>
              </a:p>
              <a:p>
                <a:pPr marL="0" lvl="0" indent="0">
                  <a:buSzPts val="1100"/>
                </a:pPr>
                <a:r>
                  <a:rPr lang="en-US" sz="1800" dirty="0"/>
                  <a:t>Can you re-write using max?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" dirty="0"/>
                  <a:t> </a:t>
                </a:r>
                <a:r>
                  <a:rPr lang="en" sz="1600" dirty="0"/>
                  <a:t>max(______, ______)</a:t>
                </a:r>
                <a:endParaRPr sz="1800" dirty="0"/>
              </a:p>
            </p:txBody>
          </p:sp>
        </mc:Choice>
        <mc:Fallback xmlns="">
          <p:sp>
            <p:nvSpPr>
              <p:cNvPr id="163" name="Google Shape;163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3366" y="922225"/>
                <a:ext cx="3651884" cy="3770700"/>
              </a:xfrm>
              <a:prstGeom prst="rect">
                <a:avLst/>
              </a:prstGeom>
              <a:blipFill>
                <a:blip r:embed="rId3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Google Shape;165;p20"/>
          <p:cNvSpPr txBox="1"/>
          <p:nvPr/>
        </p:nvSpPr>
        <p:spPr>
          <a:xfrm>
            <a:off x="3305398" y="4793833"/>
            <a:ext cx="3510566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CC0, </a:t>
            </a: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https://en.wikipedia.org/w/index.php?curid=48817276</a:t>
            </a:r>
            <a:r>
              <a:rPr lang="en" sz="1000" dirty="0"/>
              <a:t> </a:t>
            </a:r>
            <a:endParaRPr sz="1000" dirty="0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0283" y="2767192"/>
            <a:ext cx="2578850" cy="7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35694-28B1-7B4B-8714-0FC7A711F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760" y="1447821"/>
            <a:ext cx="527908" cy="419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B2BBE-52D1-6640-BF0E-4249DD843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195" y="1458020"/>
            <a:ext cx="544203" cy="438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EF4ECF-D01E-5C48-9956-A5495F2A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417" y="1019206"/>
            <a:ext cx="3025233" cy="23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9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Pooling fights an increase of dimensionality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5634549" y="987528"/>
            <a:ext cx="3250976" cy="239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Since we learn multiple filters at each level, the dimensionality would continue to increase. The solution is to </a:t>
            </a:r>
            <a:r>
              <a:rPr lang="en" sz="1800" i="1" dirty="0"/>
              <a:t>pool</a:t>
            </a:r>
            <a:r>
              <a:rPr lang="en" sz="1800" dirty="0"/>
              <a:t> data at each layer and </a:t>
            </a:r>
            <a:r>
              <a:rPr lang="en" sz="1800" dirty="0" err="1"/>
              <a:t>downsample</a:t>
            </a:r>
            <a:r>
              <a:rPr lang="en" sz="1800" dirty="0"/>
              <a:t>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Types:</a:t>
            </a:r>
            <a:endParaRPr sz="18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Max-pooling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Average-pooling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Subsampling only 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002" y="925714"/>
            <a:ext cx="3946899" cy="228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1969001" y="3095675"/>
            <a:ext cx="35139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/>
              <a:t>Example of </a:t>
            </a:r>
            <a:r>
              <a:rPr lang="en" sz="1600" i="1" dirty="0"/>
              <a:t>max-pooling.</a:t>
            </a:r>
            <a:r>
              <a:rPr lang="en" sz="1600" dirty="0"/>
              <a:t> </a:t>
            </a:r>
            <a:endParaRPr sz="1600" dirty="0"/>
          </a:p>
        </p:txBody>
      </p:sp>
      <p:sp>
        <p:nvSpPr>
          <p:cNvPr id="175" name="Google Shape;175;p21"/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https://commons.wikimedia.org/wiki/File:Max_pooling.png#filelinks</a:t>
            </a:r>
            <a:r>
              <a:rPr lang="en" sz="1000" dirty="0"/>
              <a:t>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94832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turns a layer's values into a "probability distribution"</a:t>
            </a:r>
          </a:p>
        </p:txBody>
      </p:sp>
      <p:pic>
        <p:nvPicPr>
          <p:cNvPr id="4" name="Google Shape;102;p13">
            <a:extLst>
              <a:ext uri="{FF2B5EF4-FFF2-40B4-BE49-F238E27FC236}">
                <a16:creationId xmlns:a16="http://schemas.microsoft.com/office/drawing/2014/main" id="{450BDF4B-1734-C54E-9D8C-0746F0B590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0027" t="18080"/>
          <a:stretch/>
        </p:blipFill>
        <p:spPr>
          <a:xfrm>
            <a:off x="6907762" y="992504"/>
            <a:ext cx="1936843" cy="26838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4196" y="992505"/>
            <a:ext cx="498764" cy="5889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4.3</a:t>
            </a:r>
          </a:p>
          <a:p>
            <a:pPr>
              <a:spcBef>
                <a:spcPts val="0"/>
              </a:spcBef>
            </a:pP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1.1</a:t>
            </a:r>
          </a:p>
          <a:p>
            <a:pPr>
              <a:spcBef>
                <a:spcPts val="0"/>
              </a:spcBef>
            </a:pP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-3.0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201C9A-0048-D046-8E83-14362860F9E4}"/>
                  </a:ext>
                </a:extLst>
              </p:cNvPr>
              <p:cNvSpPr txBox="1"/>
              <p:nvPr/>
            </p:nvSpPr>
            <p:spPr>
              <a:xfrm>
                <a:off x="2434590" y="920201"/>
                <a:ext cx="4360910" cy="416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Which vehicle is it?</a:t>
                </a:r>
              </a:p>
              <a:p>
                <a:r>
                  <a:rPr lang="en-US" sz="1800" dirty="0"/>
                  <a:t>Car! Because </a:t>
                </a:r>
                <a:r>
                  <a:rPr lang="en-US" sz="1800" dirty="0" err="1"/>
                  <a:t>argmax</a:t>
                </a:r>
                <a:r>
                  <a:rPr lang="en-US" sz="1800" baseline="-25000" dirty="0" err="1"/>
                  <a:t>i</a:t>
                </a:r>
                <a:r>
                  <a:rPr lang="en-US" sz="1800" dirty="0"/>
                  <a:t>(</a:t>
                </a:r>
                <a:r>
                  <a:rPr lang="en-US" sz="1800" dirty="0" err="1"/>
                  <a:t>out</a:t>
                </a:r>
                <a:r>
                  <a:rPr lang="en-US" sz="1800" baseline="-25000" dirty="0" err="1"/>
                  <a:t>i</a:t>
                </a:r>
                <a:r>
                  <a:rPr lang="en-US" sz="1800" dirty="0"/>
                  <a:t>) = index 1, so (1,0,0,….)</a:t>
                </a:r>
              </a:p>
              <a:p>
                <a:r>
                  <a:rPr lang="en-US" sz="1800" dirty="0"/>
                  <a:t>But we'd lose the measure of </a:t>
                </a:r>
                <a:r>
                  <a:rPr lang="en-US" sz="1800" i="1" dirty="0"/>
                  <a:t>confidence </a:t>
                </a:r>
                <a:r>
                  <a:rPr lang="en-US" sz="1800" dirty="0"/>
                  <a:t>in the output.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Use the </a:t>
                </a:r>
                <a:r>
                  <a:rPr lang="en-US" sz="1800" i="1" dirty="0" err="1"/>
                  <a:t>soft</a:t>
                </a:r>
                <a:r>
                  <a:rPr lang="en-US" sz="1800" dirty="0" err="1"/>
                  <a:t>max</a:t>
                </a:r>
                <a:r>
                  <a:rPr lang="en-US" sz="1800" dirty="0"/>
                  <a:t>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Easy to show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they sum to 1, just like probabilities.</a:t>
                </a:r>
              </a:p>
              <a:p>
                <a:br>
                  <a:rPr lang="en-US" sz="1800" b="0" dirty="0"/>
                </a:br>
                <a:r>
                  <a:rPr lang="en-US" sz="1800" b="0" dirty="0"/>
                  <a:t>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(4.3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 1.1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 −3.0)=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73.70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76.75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3.00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76.75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0.05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76.75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=(0.960, 0.039, 0.001)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201C9A-0048-D046-8E83-14362860F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90" y="920201"/>
                <a:ext cx="4360910" cy="4169796"/>
              </a:xfrm>
              <a:prstGeom prst="rect">
                <a:avLst/>
              </a:prstGeom>
              <a:blipFill>
                <a:blip r:embed="rId3"/>
                <a:stretch>
                  <a:fillRect l="-1117" t="-877" r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6D71B1-32CA-6D48-BA2C-64917F3C6C43}"/>
              </a:ext>
            </a:extLst>
          </p:cNvPr>
          <p:cNvSpPr txBox="1">
            <a:spLocks/>
          </p:cNvSpPr>
          <p:nvPr/>
        </p:nvSpPr>
        <p:spPr>
          <a:xfrm>
            <a:off x="7863840" y="908771"/>
            <a:ext cx="720090" cy="58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0.960</a:t>
            </a:r>
          </a:p>
          <a:p>
            <a:pPr>
              <a:spcBef>
                <a:spcPts val="0"/>
              </a:spcBef>
            </a:pP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0.039</a:t>
            </a:r>
          </a:p>
          <a:p>
            <a:pPr>
              <a:spcBef>
                <a:spcPts val="0"/>
              </a:spcBef>
            </a:pPr>
            <a:r>
              <a:rPr lang="en-US" sz="900" b="1" dirty="0">
                <a:latin typeface="Consolas" panose="020B0609020204030204" pitchFamily="49" charset="0"/>
                <a:cs typeface="Consolas" panose="020B0609020204030204" pitchFamily="49" charset="0"/>
              </a:rPr>
              <a:t> 0.001</a:t>
            </a:r>
          </a:p>
        </p:txBody>
      </p:sp>
    </p:spTree>
    <p:extLst>
      <p:ext uri="{BB962C8B-B14F-4D97-AF65-F5344CB8AC3E}">
        <p14:creationId xmlns:p14="http://schemas.microsoft.com/office/powerpoint/2010/main" val="21026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dirty="0">
                <a:solidFill>
                  <a:srgbClr val="7F1416"/>
                </a:solidFill>
              </a:rPr>
              <a:t>Putting it all together: </a:t>
            </a:r>
            <a:br>
              <a:rPr lang="en" sz="2400" dirty="0">
                <a:solidFill>
                  <a:srgbClr val="7F1416"/>
                </a:solidFill>
              </a:rPr>
            </a:br>
            <a:r>
              <a:rPr lang="en" sz="2400" dirty="0">
                <a:solidFill>
                  <a:srgbClr val="7F1416"/>
                </a:solidFill>
              </a:rPr>
              <a:t>{</a:t>
            </a:r>
            <a:r>
              <a:rPr lang="en-US" dirty="0"/>
              <a:t>Convolution, </a:t>
            </a:r>
            <a:r>
              <a:rPr lang="en-US" dirty="0" err="1"/>
              <a:t>ReLU</a:t>
            </a:r>
            <a:r>
              <a:rPr lang="en-US" dirty="0"/>
              <a:t>, Pooling}</a:t>
            </a:r>
            <a:r>
              <a:rPr lang="en-US" baseline="30000" dirty="0"/>
              <a:t>N</a:t>
            </a:r>
            <a:r>
              <a:rPr lang="en-US" dirty="0"/>
              <a:t>, Fully-connected, </a:t>
            </a:r>
            <a:r>
              <a:rPr lang="en-US" dirty="0" err="1"/>
              <a:t>Softmax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4450658" y="3784974"/>
            <a:ext cx="4572669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Newer architectures also use dropout, batch-normalization, and skip-connections between layers. </a:t>
            </a:r>
            <a:endParaRPr sz="1800" dirty="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868" y="1234225"/>
            <a:ext cx="6500228" cy="2196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13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deep learning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Background: we are detecting sunsets using the classical image recognition paradigm  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2951018" y="3827742"/>
            <a:ext cx="6192982" cy="1315758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400" dirty="0"/>
              <a:t>Build model (choose kernel, C)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400" dirty="0"/>
              <a:t>Train (quadratic programming optimization with Lagrange </a:t>
            </a:r>
            <a:r>
              <a:rPr lang="en" sz="1400" dirty="0" err="1"/>
              <a:t>mult</a:t>
            </a:r>
            <a:r>
              <a:rPr lang="en-US" sz="1400" dirty="0" err="1"/>
              <a:t>ipliers</a:t>
            </a:r>
            <a:r>
              <a:rPr lang="en-US" sz="1400" dirty="0"/>
              <a:t> bounded by </a:t>
            </a:r>
            <a:r>
              <a:rPr lang="en-US" sz="1400" dirty="0" err="1"/>
              <a:t>BoxConstraints</a:t>
            </a:r>
            <a:r>
              <a:rPr lang="en" sz="1400" dirty="0"/>
              <a:t>)</a:t>
            </a:r>
            <a:endParaRPr sz="14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400" dirty="0"/>
              <a:t>Predict the class of a new vector by taking the weighted sum of functions of the distances of the vector to the support vectors </a:t>
            </a:r>
            <a:endParaRPr sz="1400" dirty="0"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96" y="1010478"/>
            <a:ext cx="891025" cy="65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9"/>
          <p:cNvCxnSpPr/>
          <p:nvPr/>
        </p:nvCxnSpPr>
        <p:spPr>
          <a:xfrm>
            <a:off x="3230246" y="1185654"/>
            <a:ext cx="228090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9"/>
          <p:cNvCxnSpPr>
            <a:stCxn id="40" idx="3"/>
            <a:endCxn id="41" idx="3"/>
          </p:cNvCxnSpPr>
          <p:nvPr/>
        </p:nvCxnSpPr>
        <p:spPr>
          <a:xfrm rot="10800000" flipH="1">
            <a:off x="2400477" y="2577066"/>
            <a:ext cx="3004500" cy="5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9"/>
          <p:cNvSpPr/>
          <p:nvPr/>
        </p:nvSpPr>
        <p:spPr>
          <a:xfrm>
            <a:off x="2306671" y="1185666"/>
            <a:ext cx="923700" cy="1973100"/>
          </a:xfrm>
          <a:prstGeom prst="cube">
            <a:avLst>
              <a:gd name="adj" fmla="val 796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5355746" y="1641966"/>
            <a:ext cx="155400" cy="9351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511146" y="1641954"/>
            <a:ext cx="786900" cy="3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9"/>
          <p:cNvCxnSpPr>
            <a:stCxn id="41" idx="3"/>
          </p:cNvCxnSpPr>
          <p:nvPr/>
        </p:nvCxnSpPr>
        <p:spPr>
          <a:xfrm rot="10800000" flipH="1">
            <a:off x="5404996" y="2086566"/>
            <a:ext cx="893100" cy="49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9"/>
          <p:cNvSpPr/>
          <p:nvPr/>
        </p:nvSpPr>
        <p:spPr>
          <a:xfrm>
            <a:off x="6249446" y="1961191"/>
            <a:ext cx="155400" cy="1596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3348621" y="1516566"/>
            <a:ext cx="1712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Human- engineered feature extraction </a:t>
            </a:r>
            <a:endParaRPr sz="1600"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230246" y="3158766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Grid-based Color moments</a:t>
            </a:r>
            <a:endParaRPr sz="1600"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764121" y="3311166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384x256x3</a:t>
            </a:r>
            <a:endParaRPr sz="1600"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5039996" y="2702466"/>
            <a:ext cx="7869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7x7x6</a:t>
            </a:r>
            <a:br>
              <a:rPr lang="en" sz="1600"/>
            </a:br>
            <a:r>
              <a:rPr lang="en" sz="1600"/>
              <a:t>=294</a:t>
            </a:r>
            <a:endParaRPr sz="1600"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5511146" y="1391166"/>
            <a:ext cx="13458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/>
              <a:t>Classifier </a:t>
            </a:r>
            <a:br>
              <a:rPr lang="en" sz="1600" dirty="0"/>
            </a:br>
            <a:r>
              <a:rPr lang="en" sz="1600" dirty="0"/>
              <a:t>(1</a:t>
            </a:r>
            <a:r>
              <a:rPr lang="en-US" sz="1600" dirty="0"/>
              <a:t>hidden</a:t>
            </a:r>
            <a:r>
              <a:rPr lang="en" sz="1600" dirty="0"/>
              <a:t> layer)</a:t>
            </a:r>
            <a:endParaRPr sz="1600"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5636596" y="2273441"/>
            <a:ext cx="10035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Support vector machine</a:t>
            </a:r>
            <a:endParaRPr sz="16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496096" y="1864266"/>
            <a:ext cx="15102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Class [-1, 1]</a:t>
            </a:r>
            <a:endParaRPr sz="1600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 rot="-5400000">
            <a:off x="4337296" y="1727316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feature vector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7966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While deep learning is a "new" paradigm in machine learning…</a:t>
            </a:r>
            <a:endParaRPr sz="2400" dirty="0">
              <a:solidFill>
                <a:srgbClr val="7F1416"/>
              </a:solidFill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288" y="1040130"/>
            <a:ext cx="6464088" cy="218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86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… it is really just an old idea that is now practical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2293750" y="922225"/>
            <a:ext cx="65919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In 2012, a deep network was used to win the </a:t>
            </a:r>
            <a:r>
              <a:rPr lang="en" sz="1800" b="1" dirty="0"/>
              <a:t>ImageNet Large Scale Visual Recognition Challenge</a:t>
            </a:r>
            <a:r>
              <a:rPr lang="en" sz="1800" dirty="0"/>
              <a:t> (14M annotated images), bringing the top-5 error rate down from the previous 26.1% to 15.3%.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Deep networks keep winning and improving each year.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Why?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Faster hardware (GPUs)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Access to more training data</a:t>
            </a:r>
            <a:r>
              <a:rPr lang="en-US" sz="1800" dirty="0"/>
              <a:t> (www)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Algorithmic advances</a:t>
            </a:r>
            <a:endParaRPr sz="1800"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2125980" y="4221275"/>
            <a:ext cx="4465920" cy="92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3"/>
              </a:rPr>
              <a:t>www.deeplearningbook.org/</a:t>
            </a:r>
            <a:endParaRPr sz="1000" dirty="0">
              <a:solidFill>
                <a:srgbClr val="1F1F1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F1F1F"/>
                </a:solidFill>
              </a:rPr>
              <a:t>Olga </a:t>
            </a:r>
            <a:r>
              <a:rPr lang="en" sz="1000" dirty="0" err="1">
                <a:solidFill>
                  <a:srgbClr val="1F1F1F"/>
                </a:solidFill>
              </a:rPr>
              <a:t>Russakovsky</a:t>
            </a:r>
            <a:r>
              <a:rPr lang="en" sz="1000" dirty="0">
                <a:solidFill>
                  <a:srgbClr val="1F1F1F"/>
                </a:solidFill>
              </a:rPr>
              <a:t>*, Jia Deng*, Hao </a:t>
            </a:r>
            <a:r>
              <a:rPr lang="en" sz="1000" dirty="0" err="1">
                <a:solidFill>
                  <a:srgbClr val="1F1F1F"/>
                </a:solidFill>
              </a:rPr>
              <a:t>Su</a:t>
            </a:r>
            <a:r>
              <a:rPr lang="en" sz="1000" dirty="0">
                <a:solidFill>
                  <a:srgbClr val="1F1F1F"/>
                </a:solidFill>
              </a:rPr>
              <a:t>, Jonathan Krause, Sanjeev Satheesh, Sean Ma, </a:t>
            </a:r>
            <a:r>
              <a:rPr lang="en" sz="1000" dirty="0" err="1">
                <a:solidFill>
                  <a:srgbClr val="1F1F1F"/>
                </a:solidFill>
              </a:rPr>
              <a:t>Zhiheng</a:t>
            </a:r>
            <a:r>
              <a:rPr lang="en" sz="1000" dirty="0">
                <a:solidFill>
                  <a:srgbClr val="1F1F1F"/>
                </a:solidFill>
              </a:rPr>
              <a:t> Huang, Andrej </a:t>
            </a:r>
            <a:r>
              <a:rPr lang="en" sz="1000" dirty="0" err="1">
                <a:solidFill>
                  <a:srgbClr val="1F1F1F"/>
                </a:solidFill>
              </a:rPr>
              <a:t>Karpathy</a:t>
            </a:r>
            <a:r>
              <a:rPr lang="en" sz="1000" dirty="0">
                <a:solidFill>
                  <a:srgbClr val="1F1F1F"/>
                </a:solidFill>
              </a:rPr>
              <a:t>, Aditya Khosla, Michael Bernstein, Alexander C. Berg and Li Fei-Fei. </a:t>
            </a:r>
            <a:r>
              <a:rPr lang="en" sz="1000" b="1" dirty="0">
                <a:solidFill>
                  <a:srgbClr val="1F1F1F"/>
                </a:solidFill>
              </a:rPr>
              <a:t>ImageNet Large Scale Visual Recognition Challenge</a:t>
            </a:r>
            <a:r>
              <a:rPr lang="en" sz="1000" dirty="0">
                <a:solidFill>
                  <a:srgbClr val="1F1F1F"/>
                </a:solidFill>
              </a:rPr>
              <a:t>. </a:t>
            </a:r>
            <a:r>
              <a:rPr lang="en" sz="1000" i="1" dirty="0">
                <a:solidFill>
                  <a:srgbClr val="1F1F1F"/>
                </a:solidFill>
              </a:rPr>
              <a:t>IJCV,</a:t>
            </a:r>
            <a:r>
              <a:rPr lang="en" sz="1000" dirty="0">
                <a:solidFill>
                  <a:srgbClr val="1F1F1F"/>
                </a:solidFill>
              </a:rPr>
              <a:t> 2015.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6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and stochastic gradient descent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00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Back to the big picture</a:t>
            </a:r>
            <a:endParaRPr sz="2400" dirty="0">
              <a:solidFill>
                <a:srgbClr val="7F1416"/>
              </a:solidFill>
            </a:endParaRPr>
          </a:p>
        </p:txBody>
      </p:sp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634" y="982249"/>
            <a:ext cx="5876016" cy="17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5"/>
          <p:cNvSpPr txBox="1">
            <a:spLocks noGrp="1"/>
          </p:cNvSpPr>
          <p:nvPr>
            <p:ph type="body" idx="1"/>
          </p:nvPr>
        </p:nvSpPr>
        <p:spPr>
          <a:xfrm>
            <a:off x="5251265" y="3028610"/>
            <a:ext cx="3804900" cy="15852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Build model (many layers)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Train (</a:t>
            </a:r>
            <a:r>
              <a:rPr lang="en" sz="1600" b="1" dirty="0"/>
              <a:t>gradient descent</a:t>
            </a:r>
            <a:r>
              <a:rPr lang="en-US" sz="1600" b="1" dirty="0"/>
              <a:t> </a:t>
            </a:r>
            <a:r>
              <a:rPr lang="en-US" sz="1600" dirty="0"/>
              <a:t>to minimize loss function</a:t>
            </a:r>
            <a:r>
              <a:rPr lang="en" sz="1600" dirty="0"/>
              <a:t>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Predict the class of a new vector by forward propagation through the network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32925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Recall that gradient </a:t>
            </a:r>
            <a:r>
              <a:rPr lang="en" dirty="0"/>
              <a:t>d</a:t>
            </a:r>
            <a:r>
              <a:rPr lang="en" sz="2400" dirty="0">
                <a:solidFill>
                  <a:srgbClr val="7F1416"/>
                </a:solidFill>
              </a:rPr>
              <a:t>escent is used to find a local optimum of </a:t>
            </a:r>
            <a:r>
              <a:rPr lang="en" dirty="0"/>
              <a:t>the loss </a:t>
            </a:r>
            <a:r>
              <a:rPr lang="en" sz="2400" dirty="0">
                <a:solidFill>
                  <a:srgbClr val="7F1416"/>
                </a:solidFill>
              </a:rPr>
              <a:t>function </a:t>
            </a:r>
            <a:endParaRPr sz="2400" dirty="0">
              <a:solidFill>
                <a:srgbClr val="7F141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Google Shape;189;p2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026500" y="1200150"/>
                <a:ext cx="6660300" cy="3725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Recall that the loss J depends on the training data, comparing the label to the forward-calculated output. 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So each weight gets a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for </a:t>
                </a:r>
                <a:r>
                  <a:rPr lang="en-US" b="1" dirty="0">
                    <a:ea typeface="Cambria Math" panose="02040503050406030204" pitchFamily="18" charset="0"/>
                  </a:rPr>
                  <a:t>each </a:t>
                </a:r>
                <a:r>
                  <a:rPr lang="en-US" dirty="0">
                    <a:ea typeface="Cambria Math" panose="02040503050406030204" pitchFamily="18" charset="0"/>
                  </a:rPr>
                  <a:t>training example.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Define an epoch as 1 pass through all the training data.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So in one epoch, we compute many little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sum them, and then add them to w in a single monolithic update. 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Simple…</a:t>
                </a:r>
              </a:p>
            </p:txBody>
          </p:sp>
        </mc:Choice>
        <mc:Fallback xmlns="">
          <p:sp>
            <p:nvSpPr>
              <p:cNvPr id="189" name="Google Shape;189;p2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26500" y="1200150"/>
                <a:ext cx="6660300" cy="3725700"/>
              </a:xfrm>
              <a:prstGeom prst="rect">
                <a:avLst/>
              </a:prstGeom>
              <a:blipFill>
                <a:blip r:embed="rId3"/>
                <a:stretch>
                  <a:fillRect l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38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2194560" y="1200150"/>
            <a:ext cx="64922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…b</a:t>
            </a:r>
            <a:r>
              <a:rPr lang="en" sz="1800" dirty="0"/>
              <a:t>ut what if the training set is large? You don't get the benefit of the updates until the next epoch.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Stochastic gradient descent divides the training data into many </a:t>
            </a:r>
            <a:r>
              <a:rPr lang="en" sz="1800" b="1" dirty="0"/>
              <a:t>mini-batches</a:t>
            </a:r>
            <a:r>
              <a:rPr lang="en" sz="1800" dirty="0"/>
              <a:t>, which are far smaller than the whole data set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Trains faster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Often converges much faster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So 1 </a:t>
            </a:r>
            <a:r>
              <a:rPr lang="en" sz="1800" i="1" dirty="0"/>
              <a:t>epoch</a:t>
            </a:r>
            <a:r>
              <a:rPr lang="en" sz="1800" dirty="0"/>
              <a:t> is made of many </a:t>
            </a:r>
            <a:r>
              <a:rPr lang="en" sz="1800" i="1" dirty="0"/>
              <a:t>mini-batches</a:t>
            </a:r>
            <a:r>
              <a:rPr lang="en" sz="1800" dirty="0"/>
              <a:t>.</a:t>
            </a:r>
            <a:endParaRPr sz="1800" dirty="0"/>
          </a:p>
        </p:txBody>
      </p:sp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Stochastic Gradient Descent is used more often</a:t>
            </a:r>
            <a:endParaRPr sz="2400" dirty="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0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 and validation 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Training a neural network 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2738810" y="868145"/>
            <a:ext cx="533531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Inputs: </a:t>
            </a:r>
            <a:endParaRPr sz="18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the training set (set of images)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the network architecture (an array of layers)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the options that include hyper-parameters:</a:t>
            </a:r>
            <a:endParaRPr sz="1800" dirty="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options = </a:t>
            </a:r>
            <a:r>
              <a:rPr lang="en" sz="900" dirty="0" err="1">
                <a:latin typeface="Consolas"/>
                <a:ea typeface="Consolas"/>
                <a:cs typeface="Consolas"/>
                <a:sym typeface="Consolas"/>
              </a:rPr>
              <a:t>trainingOptions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900" b="1" dirty="0"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900" b="1" dirty="0" err="1">
                <a:latin typeface="Consolas"/>
                <a:ea typeface="Consolas"/>
                <a:cs typeface="Consolas"/>
                <a:sym typeface="Consolas"/>
              </a:rPr>
              <a:t>sgdm</a:t>
            </a:r>
            <a:r>
              <a:rPr lang="en" sz="900" b="1" dirty="0"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b="1" dirty="0">
                <a:latin typeface="Consolas"/>
                <a:ea typeface="Consolas"/>
                <a:cs typeface="Consolas"/>
                <a:sym typeface="Consolas"/>
              </a:rPr>
              <a:t>MiniBatchSize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',32,...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900" b="1" dirty="0">
                <a:latin typeface="Consolas"/>
                <a:ea typeface="Consolas"/>
                <a:cs typeface="Consolas"/>
                <a:sym typeface="Consolas"/>
              </a:rPr>
              <a:t>'MaxEpochs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',4,...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b="1" dirty="0">
                <a:latin typeface="Consolas"/>
                <a:ea typeface="Consolas"/>
                <a:cs typeface="Consolas"/>
                <a:sym typeface="Consolas"/>
              </a:rPr>
              <a:t>InitialLearnRate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',1e-4,...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'VerboseFrequency',1,...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dirty="0" err="1">
                <a:latin typeface="Consolas"/>
                <a:ea typeface="Consolas"/>
                <a:cs typeface="Consolas"/>
                <a:sym typeface="Consolas"/>
              </a:rPr>
              <a:t>Plots','training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-progress',...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dirty="0" err="1">
                <a:latin typeface="Consolas"/>
                <a:ea typeface="Consolas"/>
                <a:cs typeface="Consolas"/>
                <a:sym typeface="Consolas"/>
              </a:rPr>
              <a:t>ValidationData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',</a:t>
            </a:r>
            <a:r>
              <a:rPr lang="en" sz="900" dirty="0" err="1">
                <a:latin typeface="Consolas"/>
                <a:ea typeface="Consolas"/>
                <a:cs typeface="Consolas"/>
                <a:sym typeface="Consolas"/>
              </a:rPr>
              <a:t>validateImages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,...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    '</a:t>
            </a:r>
            <a:r>
              <a:rPr lang="en" sz="900" dirty="0" err="1">
                <a:latin typeface="Consolas"/>
                <a:ea typeface="Consolas"/>
                <a:cs typeface="Consolas"/>
                <a:sym typeface="Consolas"/>
              </a:rPr>
              <a:t>ValidationFrequency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',</a:t>
            </a:r>
            <a:r>
              <a:rPr lang="en" sz="900" dirty="0" err="1">
                <a:latin typeface="Consolas"/>
                <a:ea typeface="Consolas"/>
                <a:cs typeface="Consolas"/>
                <a:sym typeface="Consolas"/>
              </a:rPr>
              <a:t>numIterationsPerEpoch</a:t>
            </a:r>
            <a:r>
              <a:rPr lang="en" sz="9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9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Output: a trained network (with learned </a:t>
            </a:r>
            <a:r>
              <a:rPr lang="en" sz="1800" b="1" dirty="0"/>
              <a:t>weights</a:t>
            </a:r>
            <a:r>
              <a:rPr lang="en" sz="1800" dirty="0"/>
              <a:t>) </a:t>
            </a:r>
            <a:endParaRPr sz="1800" dirty="0"/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220" y="2286000"/>
            <a:ext cx="2686050" cy="148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90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F1416"/>
                </a:solidFill>
              </a:rPr>
              <a:t>Training a neural network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2336532" y="922225"/>
            <a:ext cx="3947468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Why do we split our data into 3 sets?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/>
              <a:t>We learn something from each one!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72" y="1597036"/>
            <a:ext cx="1775460" cy="18477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2847" y="1435327"/>
            <a:ext cx="2078181" cy="26355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72847" y="2026032"/>
            <a:ext cx="2078181" cy="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72847" y="2360778"/>
            <a:ext cx="207818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2847" y="1444008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2846" y="1987900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Validation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2845" y="2854728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975497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343925" y="27440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Reminder: Basic neural network architecture</a:t>
            </a:r>
            <a:endParaRPr sz="2400">
              <a:solidFill>
                <a:srgbClr val="7F1416"/>
              </a:solidFill>
            </a:endParaRPr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638" y="1234950"/>
            <a:ext cx="4418675" cy="28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/>
        </p:nvSpPr>
        <p:spPr>
          <a:xfrm>
            <a:off x="2161308" y="4763025"/>
            <a:ext cx="4455623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4" invalidUrl="http://tx.shu.edu.tw/~purplewoo/Literature/!DataAnalysis/three activation functions.files/NN1.gif"/>
              </a:rPr>
              <a:t>http://tx.shu.edu.tw/~purplewoo/Literature/!DataAnalysis/three%20activation%20functions.files/NN1.gif</a:t>
            </a:r>
            <a:r>
              <a:rPr lang="en" sz="1000" dirty="0"/>
              <a:t> </a:t>
            </a:r>
            <a:endParaRPr sz="1000" dirty="0"/>
          </a:p>
        </p:txBody>
      </p:sp>
      <p:sp>
        <p:nvSpPr>
          <p:cNvPr id="60" name="Google Shape;60;p10"/>
          <p:cNvSpPr txBox="1"/>
          <p:nvPr/>
        </p:nvSpPr>
        <p:spPr>
          <a:xfrm>
            <a:off x="8242568" y="2260461"/>
            <a:ext cx="7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Width</a:t>
            </a:r>
            <a:endParaRPr dirty="0"/>
          </a:p>
        </p:txBody>
      </p:sp>
      <p:sp>
        <p:nvSpPr>
          <p:cNvPr id="61" name="Google Shape;61;p10"/>
          <p:cNvSpPr txBox="1"/>
          <p:nvPr/>
        </p:nvSpPr>
        <p:spPr>
          <a:xfrm>
            <a:off x="5143050" y="4382625"/>
            <a:ext cx="786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</a:t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 rot="10800000">
            <a:off x="8069821" y="1992000"/>
            <a:ext cx="229113" cy="1352700"/>
          </a:xfrm>
          <a:prstGeom prst="leftBrace">
            <a:avLst>
              <a:gd name="adj1" fmla="val 8333"/>
              <a:gd name="adj2" fmla="val 65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/>
          <p:nvPr/>
        </p:nvSpPr>
        <p:spPr>
          <a:xfrm rot="-5400000">
            <a:off x="5524800" y="2192500"/>
            <a:ext cx="577800" cy="4018500"/>
          </a:xfrm>
          <a:prstGeom prst="leftBrace">
            <a:avLst>
              <a:gd name="adj1" fmla="val 8333"/>
              <a:gd name="adj2" fmla="val 4214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1558013" y="1495814"/>
            <a:ext cx="1930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Each neuron p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 = f(</a:t>
            </a:r>
            <a:r>
              <a:rPr lang="en" b="1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 a layer is </a:t>
            </a:r>
            <a:r>
              <a:rPr lang="en" b="1" dirty="0"/>
              <a:t>p</a:t>
            </a:r>
            <a:r>
              <a:rPr lang="en" dirty="0"/>
              <a:t> = f(</a:t>
            </a:r>
            <a:r>
              <a:rPr lang="en" b="1" dirty="0"/>
              <a:t>x</a:t>
            </a:r>
            <a:r>
              <a:rPr lang="en" dirty="0"/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948250" y="919713"/>
            <a:ext cx="56793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“Shallow” net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94445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Building a CNN from Layers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4046220" y="922225"/>
            <a:ext cx="483943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Different languages allow you to do this.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You can build one in MATLAB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Uses Layer objects.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Learn from examples: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hlinkClick r:id="rId3"/>
              </a:rPr>
              <a:t>https://www.mathworks.com/help/deeplearning/ug/create-simple-deep-learning-network-for-classification.html</a:t>
            </a:r>
            <a:r>
              <a:rPr lang="en-US" sz="1400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Do you have enough data to train it?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That tiny net has &gt; 6000 weights</a:t>
            </a:r>
          </a:p>
          <a:p>
            <a:r>
              <a:rPr lang="en-US" dirty="0"/>
              <a:t>		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analyzeNetwork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(layers)</a:t>
            </a:r>
            <a:endParaRPr lang="en-US" sz="1400" dirty="0">
              <a:latin typeface="Consolas" panose="020B0609020204030204" pitchFamily="49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</a:t>
            </a:r>
            <a:r>
              <a:rPr lang="en-US" dirty="0" err="1"/>
              <a:t>AlexNet</a:t>
            </a:r>
            <a:r>
              <a:rPr lang="en-US" dirty="0"/>
              <a:t> has 61M weights.</a:t>
            </a:r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D305132-366E-4D6A-8622-502DC5285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00" y="1005406"/>
            <a:ext cx="3349037" cy="24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Importing a CNN 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4046220" y="922225"/>
            <a:ext cx="483943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Different languages allow you to do this.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You can import one from another package like </a:t>
            </a:r>
            <a:r>
              <a:rPr lang="en-US" sz="1800" dirty="0" err="1"/>
              <a:t>Keras</a:t>
            </a:r>
            <a:r>
              <a:rPr lang="en-US" sz="1800" dirty="0"/>
              <a:t>/</a:t>
            </a:r>
            <a:r>
              <a:rPr lang="en-US" sz="1800" dirty="0" err="1"/>
              <a:t>Tensorflow</a:t>
            </a:r>
            <a:r>
              <a:rPr lang="en-US" sz="1800" dirty="0"/>
              <a:t> or </a:t>
            </a:r>
            <a:r>
              <a:rPr lang="en-US" sz="1800" dirty="0" err="1"/>
              <a:t>PyTorch</a:t>
            </a:r>
            <a:r>
              <a:rPr lang="en-US" sz="1800" dirty="0"/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Still: do you have enough data to train it?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Learning: Leveraging pre-trained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71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Limitations of CNNs 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4046220" y="922225"/>
            <a:ext cx="483943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Deep learning </a:t>
            </a:r>
            <a:r>
              <a:rPr lang="en" dirty="0"/>
              <a:t>can be</a:t>
            </a:r>
            <a:r>
              <a:rPr lang="en" sz="1800" dirty="0"/>
              <a:t> a black box - the learned weights are often not intuitive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They require LOTS of training data.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Need many, many (millions) images to get good accuracy when training from scratch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9477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Overcoming limitations: transfer learning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60" name="Google Shape;360;p39"/>
          <p:cNvSpPr txBox="1">
            <a:spLocks noGrp="1"/>
          </p:cNvSpPr>
          <p:nvPr>
            <p:ph type="body" idx="1"/>
          </p:nvPr>
        </p:nvSpPr>
        <p:spPr>
          <a:xfrm>
            <a:off x="2800350" y="922225"/>
            <a:ext cx="596646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Some researchers have released their trained networks. </a:t>
            </a:r>
            <a:endParaRPr sz="1800" dirty="0"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err="1"/>
              <a:t>AlexNet</a:t>
            </a:r>
            <a:r>
              <a:rPr lang="en" sz="1800" dirty="0"/>
              <a:t>,</a:t>
            </a:r>
            <a:r>
              <a:rPr lang="en" sz="1800" b="1" dirty="0"/>
              <a:t> </a:t>
            </a:r>
            <a:r>
              <a:rPr lang="en" sz="1800" b="1" dirty="0" err="1"/>
              <a:t>GoogleNet</a:t>
            </a:r>
            <a:r>
              <a:rPr lang="en" sz="1800" dirty="0"/>
              <a:t>, </a:t>
            </a:r>
            <a:r>
              <a:rPr lang="en" sz="1800" b="1" dirty="0" err="1"/>
              <a:t>ResNet</a:t>
            </a:r>
            <a:r>
              <a:rPr lang="en-US" sz="1800" b="1" dirty="0"/>
              <a:t>-x</a:t>
            </a:r>
            <a:r>
              <a:rPr lang="en" sz="1800" dirty="0"/>
              <a:t>, or </a:t>
            </a:r>
            <a:r>
              <a:rPr lang="en" sz="1800" b="1" dirty="0"/>
              <a:t>VGG-19</a:t>
            </a:r>
            <a:r>
              <a:rPr lang="en" sz="1800" dirty="0"/>
              <a:t>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Why would we do this? # images, speed, accuracy.</a:t>
            </a:r>
            <a:endParaRPr sz="18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Can you use them directly?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" sz="1800"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i="1" dirty="0"/>
              <a:t>Transfer</a:t>
            </a:r>
            <a:r>
              <a:rPr lang="en" sz="1800" dirty="0"/>
              <a:t>: Can you swap out and re-train only the classification layers for your problem?</a:t>
            </a:r>
          </a:p>
          <a:p>
            <a:pPr marL="571500" lvl="1" indent="0">
              <a:buSzPts val="1800"/>
              <a:buNone/>
            </a:pPr>
            <a:r>
              <a:rPr lang="en" sz="1600" dirty="0"/>
              <a:t>If the filters learned in t</a:t>
            </a:r>
            <a:r>
              <a:rPr lang="en-US" sz="1600" dirty="0"/>
              <a:t>he</a:t>
            </a:r>
            <a:r>
              <a:rPr lang="en" sz="1600" dirty="0"/>
              <a:t> early, convolutional layers are decent, why take the time to re-train them from scratch?</a:t>
            </a:r>
            <a:endParaRPr sz="1600" dirty="0"/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75" y="922225"/>
            <a:ext cx="2438875" cy="137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698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pre-trained networks: Feature extraction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4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Overcoming limitations: feature extraction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60" name="Google Shape;360;p39"/>
          <p:cNvSpPr txBox="1">
            <a:spLocks noGrp="1"/>
          </p:cNvSpPr>
          <p:nvPr>
            <p:ph type="body" idx="1"/>
          </p:nvPr>
        </p:nvSpPr>
        <p:spPr>
          <a:xfrm>
            <a:off x="2800350" y="2366009"/>
            <a:ext cx="5966460" cy="2326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3"/>
            </a:pPr>
            <a:r>
              <a:rPr lang="en" sz="1800" dirty="0"/>
              <a:t>Can you run the </a:t>
            </a:r>
            <a:r>
              <a:rPr lang="en" sz="1800" i="1" dirty="0"/>
              <a:t>feature extraction</a:t>
            </a:r>
            <a:r>
              <a:rPr lang="en" sz="1800" dirty="0"/>
              <a:t> part only and save the activations as features?</a:t>
            </a:r>
            <a:endParaRPr lang="en" dirty="0"/>
          </a:p>
          <a:p>
            <a:pPr marL="571500" lvl="1" indent="0">
              <a:buSzPts val="1800"/>
              <a:buNone/>
            </a:pPr>
            <a:r>
              <a:rPr lang="en" sz="1800" dirty="0"/>
              <a:t>Example: replace the 294 LST features with 4096 </a:t>
            </a:r>
            <a:r>
              <a:rPr lang="en" sz="1800" dirty="0" err="1"/>
              <a:t>AlexNet</a:t>
            </a:r>
            <a:r>
              <a:rPr lang="en" sz="1800" dirty="0"/>
              <a:t> features? Why not use an SVM?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endParaRPr lang="en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 startAt="4"/>
            </a:pPr>
            <a:r>
              <a:rPr lang="en" sz="1800" dirty="0"/>
              <a:t>Last resort: start from scratch?</a:t>
            </a:r>
            <a:endParaRPr sz="1800" dirty="0"/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600" y="879575"/>
            <a:ext cx="2438875" cy="137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844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intro and applications to signal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89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lab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The options of {pre-trained net, transfer-learning, </a:t>
            </a:r>
            <a:br>
              <a:rPr lang="en-US" dirty="0"/>
            </a:br>
            <a:r>
              <a:rPr lang="en-US" dirty="0"/>
              <a:t>feature-extraction, or your-own-net} are the basis for the next lab and the sunset detector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MATLAB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29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h5.googleusercontent.com/hqZcuZkxmIP070ztTg5SS7rfyIOBkrLYc4g5faTA5hXP6IVbQU1V5xrOvhJHgDG6YwpC3rHufDAVOYnllhhvuAi5r9EqqR-EbICNU--ftxjlmJMCjj4Y_0Kb-DN8cK-6uVm9JHYJjM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3613" r="7370" b="50869"/>
          <a:stretch/>
        </p:blipFill>
        <p:spPr bwMode="auto">
          <a:xfrm rot="16200000">
            <a:off x="-319287" y="2577769"/>
            <a:ext cx="2778635" cy="5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849" y="1443268"/>
            <a:ext cx="119495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176735" y="1443268"/>
            <a:ext cx="233793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6317678" y="1193026"/>
            <a:ext cx="114300" cy="327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3755025" y="2413283"/>
            <a:ext cx="501364" cy="81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48319" y="2126001"/>
            <a:ext cx="218208" cy="1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5305129" y="2603982"/>
            <a:ext cx="752777" cy="4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1594931" y="2756183"/>
            <a:ext cx="202703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3099418" y="2756183"/>
            <a:ext cx="487409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4440173" y="2671491"/>
            <a:ext cx="681171" cy="29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6691081" y="1999987"/>
            <a:ext cx="114300" cy="170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706507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/>
          <p:cNvSpPr/>
          <p:nvPr/>
        </p:nvSpPr>
        <p:spPr>
          <a:xfrm>
            <a:off x="743719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7607365" y="2382452"/>
            <a:ext cx="1378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50" dirty="0">
                <a:solidFill>
                  <a:srgbClr val="595959"/>
                </a:solidFill>
              </a:rPr>
              <a:t>0.00 Hi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0.17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0.83 Small-peak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0.00 Peak</a:t>
            </a:r>
            <a:endParaRPr lang="en-US" sz="1050" dirty="0"/>
          </a:p>
        </p:txBody>
      </p:sp>
      <p:sp>
        <p:nvSpPr>
          <p:cNvPr id="44" name="Rectangle 43"/>
          <p:cNvSpPr/>
          <p:nvPr/>
        </p:nvSpPr>
        <p:spPr>
          <a:xfrm>
            <a:off x="3153449" y="4586048"/>
            <a:ext cx="2635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Each box is a matrix of weights or intermediate values (of neurons) </a:t>
            </a:r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4567" y="137398"/>
            <a:ext cx="8512233" cy="58306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7F1416"/>
                </a:solidFill>
              </a:rPr>
              <a:t>CNNs aren't just for images: </a:t>
            </a:r>
            <a:br>
              <a:rPr lang="en-US" sz="2000" dirty="0">
                <a:solidFill>
                  <a:srgbClr val="7F1416"/>
                </a:solidFill>
              </a:rPr>
            </a:br>
            <a:r>
              <a:rPr lang="en-US" sz="2000" dirty="0">
                <a:solidFill>
                  <a:srgbClr val="7F1416"/>
                </a:solidFill>
              </a:rPr>
              <a:t>They can classify 1D signals, like chromatograms, as well. </a:t>
            </a:r>
          </a:p>
        </p:txBody>
      </p:sp>
    </p:spTree>
    <p:extLst>
      <p:ext uri="{BB962C8B-B14F-4D97-AF65-F5344CB8AC3E}">
        <p14:creationId xmlns:p14="http://schemas.microsoft.com/office/powerpoint/2010/main" val="283831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Background: We could swap out the SVM for a traditional (shallow) neural network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2261062" y="3866663"/>
            <a:ext cx="6883492" cy="12945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Build model (1-2 fully-connected hidden network layers)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Train (backpropagation to minimize loss function)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Predict the class of a new vector by extracting features and forward-propagating the features through the neural network…</a:t>
            </a:r>
            <a:endParaRPr sz="1600" dirty="0"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321" y="996144"/>
            <a:ext cx="891025" cy="65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1"/>
          <p:cNvCxnSpPr/>
          <p:nvPr/>
        </p:nvCxnSpPr>
        <p:spPr>
          <a:xfrm>
            <a:off x="3221932" y="1171320"/>
            <a:ext cx="2280900" cy="4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1"/>
          <p:cNvCxnSpPr>
            <a:stCxn id="75" idx="3"/>
            <a:endCxn id="76" idx="3"/>
          </p:cNvCxnSpPr>
          <p:nvPr/>
        </p:nvCxnSpPr>
        <p:spPr>
          <a:xfrm rot="10800000" flipH="1">
            <a:off x="2417102" y="2562732"/>
            <a:ext cx="3004500" cy="5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1"/>
          <p:cNvSpPr/>
          <p:nvPr/>
        </p:nvSpPr>
        <p:spPr>
          <a:xfrm>
            <a:off x="2323296" y="1171332"/>
            <a:ext cx="923700" cy="1973100"/>
          </a:xfrm>
          <a:prstGeom prst="cube">
            <a:avLst>
              <a:gd name="adj" fmla="val 7968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5372371" y="1627632"/>
            <a:ext cx="155400" cy="9351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5527771" y="1627620"/>
            <a:ext cx="786900" cy="3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1"/>
          <p:cNvCxnSpPr>
            <a:stCxn id="76" idx="3"/>
          </p:cNvCxnSpPr>
          <p:nvPr/>
        </p:nvCxnSpPr>
        <p:spPr>
          <a:xfrm rot="10800000" flipH="1">
            <a:off x="5421621" y="2072232"/>
            <a:ext cx="893100" cy="49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1"/>
          <p:cNvSpPr/>
          <p:nvPr/>
        </p:nvSpPr>
        <p:spPr>
          <a:xfrm>
            <a:off x="6266071" y="1946857"/>
            <a:ext cx="155400" cy="159600"/>
          </a:xfrm>
          <a:prstGeom prst="cube">
            <a:avLst>
              <a:gd name="adj" fmla="val 366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3365246" y="1502232"/>
            <a:ext cx="17121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Human- engineered feature extraction </a:t>
            </a:r>
            <a:endParaRPr sz="1600"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246871" y="3144432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Grid-based Color moments</a:t>
            </a:r>
            <a:endParaRPr sz="1600"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1780746" y="3296832"/>
            <a:ext cx="17121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384x256x3</a:t>
            </a:r>
            <a:endParaRPr sz="160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5056621" y="2688132"/>
            <a:ext cx="7869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7x7x6</a:t>
            </a:r>
            <a:br>
              <a:rPr lang="en" sz="1600"/>
            </a:br>
            <a:r>
              <a:rPr lang="en" sz="1600"/>
              <a:t>=294</a:t>
            </a:r>
            <a:endParaRPr sz="1600"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5527771" y="1376832"/>
            <a:ext cx="13458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Classifier </a:t>
            </a:r>
            <a:br>
              <a:rPr lang="en" sz="1600"/>
            </a:br>
            <a:r>
              <a:rPr lang="en" sz="1600"/>
              <a:t>(1-3 layers)</a:t>
            </a:r>
            <a:endParaRPr sz="160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5653221" y="2259107"/>
            <a:ext cx="10035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/>
              <a:t>Neural net</a:t>
            </a:r>
            <a:endParaRPr sz="1600" b="1"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512721" y="1849932"/>
            <a:ext cx="12162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Class (0-1)</a:t>
            </a:r>
            <a:endParaRPr sz="1600"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-5400000">
            <a:off x="4471626" y="1772496"/>
            <a:ext cx="1526568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/>
              <a:t>feature vector</a:t>
            </a:r>
            <a:endParaRPr sz="1600" dirty="0"/>
          </a:p>
        </p:txBody>
      </p:sp>
      <p:sp>
        <p:nvSpPr>
          <p:cNvPr id="20" name="Google Shape;71;p11"/>
          <p:cNvSpPr txBox="1">
            <a:spLocks/>
          </p:cNvSpPr>
          <p:nvPr/>
        </p:nvSpPr>
        <p:spPr>
          <a:xfrm>
            <a:off x="5827357" y="3115557"/>
            <a:ext cx="3318700" cy="713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indent="-342900">
              <a:spcBef>
                <a:spcPts val="0"/>
              </a:spcBef>
              <a:buSzPts val="1600"/>
              <a:buFont typeface="+mj-lt"/>
              <a:buAutoNum type="arabicPeriod" startAt="4"/>
            </a:pPr>
            <a:r>
              <a:rPr lang="en-US" sz="1600" dirty="0"/>
              <a:t>…but our choice of features may limit accuracy</a:t>
            </a:r>
            <a:endParaRPr lang="en" sz="1600" dirty="0"/>
          </a:p>
        </p:txBody>
      </p:sp>
    </p:spTree>
    <p:extLst>
      <p:ext uri="{BB962C8B-B14F-4D97-AF65-F5344CB8AC3E}">
        <p14:creationId xmlns:p14="http://schemas.microsoft.com/office/powerpoint/2010/main" val="11526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h5.googleusercontent.com/hqZcuZkxmIP070ztTg5SS7rfyIOBkrLYc4g5faTA5hXP6IVbQU1V5xrOvhJHgDG6YwpC3rHufDAVOYnllhhvuAi5r9EqqR-EbICNU--ftxjlmJMCjj4Y_0Kb-DN8cK-6uVm9JHYJjM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3613" r="7370" b="50869"/>
          <a:stretch/>
        </p:blipFill>
        <p:spPr bwMode="auto">
          <a:xfrm rot="16200000">
            <a:off x="-319287" y="2577769"/>
            <a:ext cx="2778635" cy="5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849" y="1443268"/>
            <a:ext cx="119495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176735" y="1443268"/>
            <a:ext cx="233793" cy="277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6317678" y="1193026"/>
            <a:ext cx="114300" cy="327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3755025" y="2413283"/>
            <a:ext cx="501364" cy="81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48319" y="2126001"/>
            <a:ext cx="218208" cy="1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5305129" y="2603982"/>
            <a:ext cx="752777" cy="4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1594931" y="2756183"/>
            <a:ext cx="202703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3099418" y="2756183"/>
            <a:ext cx="487409" cy="12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4440173" y="2671491"/>
            <a:ext cx="681171" cy="29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6691081" y="1999987"/>
            <a:ext cx="114300" cy="1704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706507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7"/>
          <p:cNvSpPr/>
          <p:nvPr/>
        </p:nvSpPr>
        <p:spPr>
          <a:xfrm>
            <a:off x="7437195" y="2368928"/>
            <a:ext cx="113563" cy="9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7607365" y="2382452"/>
            <a:ext cx="1378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050" dirty="0">
                <a:solidFill>
                  <a:srgbClr val="595959"/>
                </a:solidFill>
              </a:rPr>
              <a:t>0.00 Hi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0.17 No-peak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0.83 Small-peak</a:t>
            </a:r>
            <a:br>
              <a:rPr lang="en-US" sz="1050" dirty="0">
                <a:solidFill>
                  <a:srgbClr val="595959"/>
                </a:solidFill>
              </a:rPr>
            </a:br>
            <a:r>
              <a:rPr lang="en-US" sz="1050" dirty="0">
                <a:solidFill>
                  <a:srgbClr val="595959"/>
                </a:solidFill>
              </a:rPr>
              <a:t>0.00 Peak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744373" y="4245467"/>
            <a:ext cx="1653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Convolution: learn (3x1) filters x16, </a:t>
            </a:r>
            <a:r>
              <a:rPr lang="en-US" sz="1200" dirty="0" err="1">
                <a:solidFill>
                  <a:srgbClr val="595959"/>
                </a:solidFill>
                <a:latin typeface="Arial" charset="0"/>
              </a:rPr>
              <a:t>ReLU</a:t>
            </a:r>
            <a:r>
              <a:rPr lang="en-US" sz="1200" dirty="0">
                <a:solidFill>
                  <a:srgbClr val="595959"/>
                </a:solidFill>
                <a:latin typeface="Arial" charset="0"/>
              </a:rPr>
              <a:t> (nonlinear)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96282" y="2966632"/>
            <a:ext cx="0" cy="1255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69118" y="2966632"/>
            <a:ext cx="0" cy="1255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49771" y="4245467"/>
            <a:ext cx="821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Max-pool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071361" y="4245467"/>
            <a:ext cx="116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Conv (3x16)x32, </a:t>
            </a:r>
            <a:br>
              <a:rPr lang="en-US" sz="1200" dirty="0"/>
            </a:br>
            <a:r>
              <a:rPr lang="en-US" sz="1200" dirty="0" err="1"/>
              <a:t>ReLU</a:t>
            </a:r>
            <a:r>
              <a:rPr lang="en-US" sz="1200" dirty="0"/>
              <a:t>, MP</a:t>
            </a:r>
            <a:endParaRPr lang="en-US" sz="1200" dirty="0">
              <a:solidFill>
                <a:srgbClr val="595959"/>
              </a:solidFill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90000" y="2966632"/>
            <a:ext cx="0" cy="12552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3164" y="3096487"/>
            <a:ext cx="7827" cy="11254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27940" y="2881940"/>
            <a:ext cx="284904" cy="13399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34305" y="4239106"/>
            <a:ext cx="116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Conv (3x32)x64, </a:t>
            </a:r>
            <a:br>
              <a:rPr lang="en-US" sz="1200" dirty="0"/>
            </a:br>
            <a:r>
              <a:rPr lang="en-US" sz="1200" dirty="0" err="1"/>
              <a:t>ReLU</a:t>
            </a:r>
            <a:r>
              <a:rPr lang="en-US" sz="1200" dirty="0"/>
              <a:t>, MP</a:t>
            </a:r>
            <a:endParaRPr lang="en-US" sz="1200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2084" y="4328051"/>
            <a:ext cx="723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>
                <a:solidFill>
                  <a:srgbClr val="595959"/>
                </a:solidFill>
                <a:latin typeface="Arial" charset="0"/>
              </a:rPr>
              <a:t>Flatten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9" idx="0"/>
          </p:cNvCxnSpPr>
          <p:nvPr/>
        </p:nvCxnSpPr>
        <p:spPr>
          <a:xfrm flipH="1" flipV="1">
            <a:off x="6971956" y="2902073"/>
            <a:ext cx="20790" cy="14112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518702" y="2923637"/>
            <a:ext cx="64431" cy="1389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34734" y="4313323"/>
            <a:ext cx="11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Fully-connected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064496" y="4011865"/>
            <a:ext cx="866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rgbClr val="595959"/>
                </a:solidFill>
                <a:latin typeface="Arial" charset="0"/>
              </a:rPr>
              <a:t>Softmax</a:t>
            </a:r>
            <a:endParaRPr lang="en-US" sz="12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329793" y="2832582"/>
            <a:ext cx="4775" cy="11792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73100" y="1147006"/>
            <a:ext cx="626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100x1</a:t>
            </a:r>
            <a:endParaRPr lang="en-US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1945941" y="1147006"/>
            <a:ext cx="802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>
                <a:solidFill>
                  <a:srgbClr val="595959"/>
                </a:solidFill>
                <a:latin typeface="Arial" charset="0"/>
              </a:rPr>
              <a:t>100x16</a:t>
            </a:r>
            <a:endParaRPr lang="en-US" sz="1200" b="1" dirty="0"/>
          </a:p>
        </p:txBody>
      </p:sp>
      <p:sp>
        <p:nvSpPr>
          <p:cNvPr id="52" name="Rectangle 51"/>
          <p:cNvSpPr/>
          <p:nvPr/>
        </p:nvSpPr>
        <p:spPr>
          <a:xfrm>
            <a:off x="2585102" y="1853934"/>
            <a:ext cx="66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50x16</a:t>
            </a:r>
            <a:endParaRPr lang="en-US" sz="1200" b="1" dirty="0"/>
          </a:p>
        </p:txBody>
      </p:sp>
      <p:sp>
        <p:nvSpPr>
          <p:cNvPr id="53" name="Rectangle 52"/>
          <p:cNvSpPr/>
          <p:nvPr/>
        </p:nvSpPr>
        <p:spPr>
          <a:xfrm>
            <a:off x="3721430" y="2122987"/>
            <a:ext cx="66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25x32</a:t>
            </a:r>
            <a:endParaRPr lang="en-US" sz="1200" b="1" dirty="0"/>
          </a:p>
        </p:txBody>
      </p:sp>
      <p:sp>
        <p:nvSpPr>
          <p:cNvPr id="54" name="Rectangle 53"/>
          <p:cNvSpPr/>
          <p:nvPr/>
        </p:nvSpPr>
        <p:spPr>
          <a:xfrm>
            <a:off x="5401277" y="2327462"/>
            <a:ext cx="662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12x64</a:t>
            </a:r>
            <a:endParaRPr lang="en-US" sz="1200" b="1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3473117" y="2320556"/>
            <a:ext cx="127636" cy="50669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Rectangle 55"/>
          <p:cNvSpPr/>
          <p:nvPr/>
        </p:nvSpPr>
        <p:spPr>
          <a:xfrm>
            <a:off x="3126139" y="4890606"/>
            <a:ext cx="1677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Extract Features 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6151656" y="4867949"/>
            <a:ext cx="1296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595959"/>
                </a:solidFill>
                <a:latin typeface="Arial" charset="0"/>
              </a:rPr>
              <a:t>Classify</a:t>
            </a:r>
            <a:endParaRPr lang="en-US" sz="1200" dirty="0"/>
          </a:p>
        </p:txBody>
      </p:sp>
      <p:sp>
        <p:nvSpPr>
          <p:cNvPr id="58" name="Left Brace 57"/>
          <p:cNvSpPr/>
          <p:nvPr/>
        </p:nvSpPr>
        <p:spPr>
          <a:xfrm rot="16200000">
            <a:off x="6905622" y="4131913"/>
            <a:ext cx="114299" cy="14737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ectangle 41"/>
          <p:cNvSpPr/>
          <p:nvPr/>
        </p:nvSpPr>
        <p:spPr>
          <a:xfrm>
            <a:off x="6187595" y="947825"/>
            <a:ext cx="503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768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6606553" y="1679796"/>
            <a:ext cx="422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rgbClr val="595959"/>
                </a:solidFill>
                <a:latin typeface="Arial" charset="0"/>
              </a:rPr>
              <a:t>30</a:t>
            </a:r>
            <a:endParaRPr lang="en-US" sz="1200" b="1" dirty="0"/>
          </a:p>
        </p:txBody>
      </p:sp>
      <p:sp>
        <p:nvSpPr>
          <p:cNvPr id="44" name="Rectangle 43"/>
          <p:cNvSpPr/>
          <p:nvPr/>
        </p:nvSpPr>
        <p:spPr>
          <a:xfrm>
            <a:off x="7022303" y="2095298"/>
            <a:ext cx="226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>
                <a:solidFill>
                  <a:srgbClr val="595959"/>
                </a:solidFill>
                <a:latin typeface="Arial" charset="0"/>
              </a:rPr>
              <a:t>4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59912" y="3758664"/>
            <a:ext cx="8391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Boutell and Julian, </a:t>
            </a:r>
            <a:r>
              <a:rPr lang="en-US" sz="1000" dirty="0">
                <a:hlinkClick r:id="rId4" invalidUrl="https://www.msacl.org/view_abstract/view_abstract_in_program.php?id=722&amp;event=2019 US"/>
              </a:rPr>
              <a:t>MSACL 2019</a:t>
            </a:r>
            <a:endParaRPr lang="en-US" sz="10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74567" y="205978"/>
            <a:ext cx="8512233" cy="583069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rgbClr val="7F1416"/>
                </a:solidFill>
              </a:rPr>
              <a:t>Note: </a:t>
            </a:r>
            <a:r>
              <a:rPr lang="en-US" sz="2000" dirty="0">
                <a:solidFill>
                  <a:srgbClr val="7F1416"/>
                </a:solidFill>
              </a:rPr>
              <a:t>CNNs can classify 1D signals, like chromatograms, as well. </a:t>
            </a:r>
          </a:p>
        </p:txBody>
      </p:sp>
    </p:spTree>
    <p:extLst>
      <p:ext uri="{BB962C8B-B14F-4D97-AF65-F5344CB8AC3E}">
        <p14:creationId xmlns:p14="http://schemas.microsoft.com/office/powerpoint/2010/main" val="2831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/>
      <p:bldP spid="24" grpId="0"/>
      <p:bldP spid="25" grpId="0"/>
      <p:bldP spid="31" grpId="0"/>
      <p:bldP spid="32" grpId="0"/>
      <p:bldP spid="50" grpId="0"/>
      <p:bldP spid="51" grpId="0"/>
      <p:bldP spid="52" grpId="0"/>
      <p:bldP spid="53" grpId="0"/>
      <p:bldP spid="54" grpId="0"/>
      <p:bldP spid="48" grpId="0" animBg="1"/>
      <p:bldP spid="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have been applied to other domains as well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/>
              <a:t>Speech recognition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Music generation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But other network architectures have been developed to handle time-series data of variable length, like language models: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Recurrent nets, LSTM, transformers 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45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and convolutional neural nets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Deep learning is a vague term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5835534" y="922225"/>
            <a:ext cx="3192087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“Deep” networks typically have 10+ layers.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For example, 25, 144, or 177 (we’ll use some of these!)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That’s many weights to learn.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And more choices of architectures.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Should layers be fully connected?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How to train them fast enough?</a:t>
            </a:r>
            <a:endParaRPr sz="1800" dirty="0"/>
          </a:p>
        </p:txBody>
      </p:sp>
      <p:sp>
        <p:nvSpPr>
          <p:cNvPr id="94" name="Google Shape;94;p12"/>
          <p:cNvSpPr txBox="1"/>
          <p:nvPr/>
        </p:nvSpPr>
        <p:spPr>
          <a:xfrm>
            <a:off x="2518757" y="4757709"/>
            <a:ext cx="4397340" cy="3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Fig: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https://www.slideshare.net/Geeks_Lab/aibigdata-lab-2016-transfer-learning</a:t>
            </a:r>
            <a:r>
              <a:rPr lang="en" sz="1000" dirty="0"/>
              <a:t> </a:t>
            </a:r>
            <a:endParaRPr sz="1000" dirty="0"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601" y="1030681"/>
            <a:ext cx="3732200" cy="21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6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7F1416"/>
                </a:solidFill>
              </a:rPr>
              <a:t>Deep </a:t>
            </a:r>
            <a:r>
              <a:rPr lang="en" sz="2400">
                <a:solidFill>
                  <a:srgbClr val="7F1416"/>
                </a:solidFill>
              </a:rPr>
              <a:t>learning is a new paradigm in machine learning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82581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Deep networks learn both </a:t>
            </a:r>
            <a:r>
              <a:rPr lang="en" sz="1800" b="1"/>
              <a:t>which features to use </a:t>
            </a:r>
            <a:r>
              <a:rPr lang="en" sz="1800"/>
              <a:t>and how to classify them.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There are millions of parameters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436" y="1904791"/>
            <a:ext cx="6429851" cy="21723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2310938" y="4807925"/>
            <a:ext cx="4451912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1000" dirty="0"/>
              <a:t>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63212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Image classification network layers come in several types</a:t>
            </a:r>
            <a:endParaRPr sz="2400">
              <a:solidFill>
                <a:srgbClr val="7F1416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627500" y="922225"/>
            <a:ext cx="426480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Convolution, ReLU, Pooling</a:t>
            </a:r>
            <a:endParaRPr sz="1800"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182" y="1945178"/>
            <a:ext cx="6621043" cy="2194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2402378" y="4807925"/>
            <a:ext cx="4360472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https://www.mathworks.com/discovery/convolutional-neural-network.html</a:t>
            </a:r>
            <a:r>
              <a:rPr lang="en" sz="1000" dirty="0"/>
              <a:t>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99289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441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15696</TotalTime>
  <Words>2003</Words>
  <Application>Microsoft Office PowerPoint</Application>
  <PresentationFormat>On-screen Show (16:9)</PresentationFormat>
  <Paragraphs>271</Paragraphs>
  <Slides>42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Consolas</vt:lpstr>
      <vt:lpstr>Tahoma</vt:lpstr>
      <vt:lpstr>Simple Light</vt:lpstr>
      <vt:lpstr>Deep Learning and  Convolutional Neural Networks</vt:lpstr>
      <vt:lpstr>Background: we are detecting sunsets using the classical image recognition paradigm  </vt:lpstr>
      <vt:lpstr>Reminder: Basic neural network architecture</vt:lpstr>
      <vt:lpstr>Background: We could swap out the SVM for a traditional (shallow) neural network</vt:lpstr>
      <vt:lpstr>Deep learning and convolutional neural nets</vt:lpstr>
      <vt:lpstr>Deep learning is a vague term</vt:lpstr>
      <vt:lpstr>Deep learning is a new paradigm in machine learning</vt:lpstr>
      <vt:lpstr>Image classification network layers come in several types</vt:lpstr>
      <vt:lpstr>Convolution</vt:lpstr>
      <vt:lpstr>Convolution of filters with input</vt:lpstr>
      <vt:lpstr>Convolution of filters with input</vt:lpstr>
      <vt:lpstr>Convolution of filters with input</vt:lpstr>
      <vt:lpstr>Convolutional layers learn familiar features</vt:lpstr>
      <vt:lpstr>Other layers; ReLU, Pooling, Softmax</vt:lpstr>
      <vt:lpstr>ReLU (Rectified Linear Unit) is one of the simplest non-linear transfer functions.</vt:lpstr>
      <vt:lpstr>Pooling fights an increase of dimensionality</vt:lpstr>
      <vt:lpstr>Softmax turns a layer's values into a "probability distribution"</vt:lpstr>
      <vt:lpstr>Putting it all together:  {Convolution, ReLU, Pooling}N, Fully-connected, Softmax</vt:lpstr>
      <vt:lpstr>Why deep learning now?</vt:lpstr>
      <vt:lpstr>While deep learning is a "new" paradigm in machine learning…</vt:lpstr>
      <vt:lpstr>… it is really just an old idea that is now practical</vt:lpstr>
      <vt:lpstr>Gradient descent and stochastic gradient descent</vt:lpstr>
      <vt:lpstr>Back to the big picture</vt:lpstr>
      <vt:lpstr>Recall that gradient descent is used to find a local optimum of the loss function </vt:lpstr>
      <vt:lpstr>Stochastic Gradient Descent is used more often</vt:lpstr>
      <vt:lpstr>Hyperparameters and validation sets</vt:lpstr>
      <vt:lpstr>Training a neural network </vt:lpstr>
      <vt:lpstr>Training a neural network</vt:lpstr>
      <vt:lpstr>Building a CNN</vt:lpstr>
      <vt:lpstr>Building a CNN from Layers</vt:lpstr>
      <vt:lpstr>Importing a CNN </vt:lpstr>
      <vt:lpstr>Transfer Learning: Leveraging pre-trained networks</vt:lpstr>
      <vt:lpstr>Limitations of CNNs </vt:lpstr>
      <vt:lpstr>Overcoming limitations: transfer learning</vt:lpstr>
      <vt:lpstr>Leveraging pre-trained networks: Feature extraction</vt:lpstr>
      <vt:lpstr>Overcoming limitations: feature extraction</vt:lpstr>
      <vt:lpstr>Lab intro and applications to signal processing</vt:lpstr>
      <vt:lpstr>Next lab</vt:lpstr>
      <vt:lpstr>CNNs aren't just for images:  They can classify 1D signals, like chromatograms, as well. </vt:lpstr>
      <vt:lpstr>Note: CNNs can classify 1D signals, like chromatograms, as well. </vt:lpstr>
      <vt:lpstr>CNNs have been applied to other domains as well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167</cp:revision>
  <dcterms:modified xsi:type="dcterms:W3CDTF">2020-12-22T16:49:03Z</dcterms:modified>
</cp:coreProperties>
</file>