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3"/>
  </p:notesMasterIdLst>
  <p:sldIdLst>
    <p:sldId id="256" r:id="rId2"/>
    <p:sldId id="351" r:id="rId3"/>
    <p:sldId id="345" r:id="rId4"/>
    <p:sldId id="383" r:id="rId5"/>
    <p:sldId id="356" r:id="rId6"/>
    <p:sldId id="373" r:id="rId7"/>
    <p:sldId id="384" r:id="rId8"/>
    <p:sldId id="385" r:id="rId9"/>
    <p:sldId id="357" r:id="rId10"/>
    <p:sldId id="339" r:id="rId11"/>
    <p:sldId id="358" r:id="rId12"/>
    <p:sldId id="386" r:id="rId13"/>
    <p:sldId id="389" r:id="rId14"/>
    <p:sldId id="398" r:id="rId15"/>
    <p:sldId id="381" r:id="rId16"/>
    <p:sldId id="390" r:id="rId17"/>
    <p:sldId id="395" r:id="rId18"/>
    <p:sldId id="387" r:id="rId19"/>
    <p:sldId id="391" r:id="rId20"/>
    <p:sldId id="392" r:id="rId21"/>
    <p:sldId id="362" r:id="rId22"/>
    <p:sldId id="388" r:id="rId23"/>
    <p:sldId id="396" r:id="rId24"/>
    <p:sldId id="341" r:id="rId25"/>
    <p:sldId id="397" r:id="rId26"/>
    <p:sldId id="393" r:id="rId27"/>
    <p:sldId id="399" r:id="rId28"/>
    <p:sldId id="394" r:id="rId29"/>
    <p:sldId id="400" r:id="rId30"/>
    <p:sldId id="369" r:id="rId31"/>
    <p:sldId id="401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4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22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19:30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2635 1408,'-4'-4'608,"8"2"-480,-4-2-672,4 1-256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667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563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13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635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7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23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3447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261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934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78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40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509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555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551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449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931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229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272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da.first.fraunhofer.de/~anton/softwar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Finding the max margin classifier is an optimization problem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338397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Our goal </a:t>
                </a:r>
                <a:r>
                  <a:rPr lang="en-US" dirty="0" err="1"/>
                  <a:t>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subject to constraints: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SzPts val="1100"/>
                </a:pPr>
                <a:r>
                  <a:rPr lang="en-US" b="0" dirty="0"/>
                  <a:t>Shorthand: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</a:t>
                </a:r>
                <a:r>
                  <a:rPr lang="en-US" b="0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3383973" cy="3770700"/>
              </a:xfrm>
              <a:prstGeom prst="rect">
                <a:avLst/>
              </a:prstGeom>
              <a:blipFill>
                <a:blip r:embed="rId3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514;p54">
                <a:extLst>
                  <a:ext uri="{FF2B5EF4-FFF2-40B4-BE49-F238E27FC236}">
                    <a16:creationId xmlns:a16="http://schemas.microsoft.com/office/drawing/2014/main" id="{9968B864-096F-4B46-A2B9-E973C1DEB4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8823" y="972595"/>
                <a:ext cx="3086100" cy="31983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○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■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●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SzPts val="1100"/>
                </a:pPr>
                <a:r>
                  <a:rPr lang="en-US" dirty="0"/>
                  <a:t>This also can be formulated as:</a:t>
                </a:r>
              </a:p>
              <a:p>
                <a:pPr mar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Subject to constraints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This is a "quadratic programming" problem.</a:t>
                </a:r>
              </a:p>
            </p:txBody>
          </p:sp>
        </mc:Choice>
        <mc:Fallback xmlns="">
          <p:sp>
            <p:nvSpPr>
              <p:cNvPr id="10" name="Google Shape;514;p54">
                <a:extLst>
                  <a:ext uri="{FF2B5EF4-FFF2-40B4-BE49-F238E27FC236}">
                    <a16:creationId xmlns:a16="http://schemas.microsoft.com/office/drawing/2014/main" id="{9968B864-096F-4B46-A2B9-E973C1DE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23" y="972595"/>
                <a:ext cx="3086100" cy="3198309"/>
              </a:xfrm>
              <a:prstGeom prst="rect">
                <a:avLst/>
              </a:prstGeom>
              <a:blipFill>
                <a:blip r:embed="rId4"/>
                <a:stretch>
                  <a:fillRect l="-2049" r="-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3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Soft-margin 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Max-margin classifiers are very sensitive to noise: </a:t>
            </a:r>
            <a:b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</a:t>
            </a:r>
            <a:r>
              <a:rPr lang="en-US" dirty="0"/>
              <a:t>noisy training example can wreck* the margin!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*shrink or make impossible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Allow non-perfect classification of training data by adding </a:t>
                </a:r>
                <a:r>
                  <a:rPr lang="en-US" i="1" dirty="0"/>
                  <a:t>slack</a:t>
                </a:r>
                <a:r>
                  <a:rPr lang="en-US" dirty="0"/>
                  <a:t> variables: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subject to constraints: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3"/>
                <a:stretch>
                  <a:fillRect l="-1569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5A16076-28EF-D04D-A21A-A03D051D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09" y="1093931"/>
            <a:ext cx="2996046" cy="31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how the slack variables work.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70864" y="933843"/>
                <a:ext cx="3014786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b="0" dirty="0"/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…</m:t>
                    </m:r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70864" y="933843"/>
                <a:ext cx="3014786" cy="3770700"/>
              </a:xfrm>
              <a:prstGeom prst="rect">
                <a:avLst/>
              </a:prstGeom>
              <a:blipFill>
                <a:blip r:embed="rId3"/>
                <a:stretch>
                  <a:fillRect l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nonseparable">
            <a:extLst>
              <a:ext uri="{FF2B5EF4-FFF2-40B4-BE49-F238E27FC236}">
                <a16:creationId xmlns:a16="http://schemas.microsoft.com/office/drawing/2014/main" id="{5DCAA482-DD60-2649-A1F0-B8035EE9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654" y="933843"/>
            <a:ext cx="3991895" cy="29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267FC1F-78A1-9341-8A24-63256242105B}"/>
                  </a:ext>
                </a:extLst>
              </p:cNvPr>
              <p:cNvSpPr/>
              <p:nvPr/>
            </p:nvSpPr>
            <p:spPr>
              <a:xfrm>
                <a:off x="2167299" y="3721283"/>
                <a:ext cx="3849037" cy="1289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Hyperplane: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−10.5)=0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>
                  <a:buSzPts val="1100"/>
                </a:pPr>
                <a:r>
                  <a:rPr lang="en-US" dirty="0"/>
                  <a:t>(4,8) is on margin so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Know </a:t>
                </a:r>
                <a:r>
                  <a:rPr lang="en-US" b="1" dirty="0"/>
                  <a:t>w</a:t>
                </a:r>
                <a:r>
                  <a:rPr lang="en-US" dirty="0"/>
                  <a:t>, b, M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can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267FC1F-78A1-9341-8A24-632562421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299" y="3721283"/>
                <a:ext cx="3849037" cy="1289969"/>
              </a:xfrm>
              <a:prstGeom prst="rect">
                <a:avLst/>
              </a:prstGeom>
              <a:blipFill>
                <a:blip r:embed="rId5"/>
                <a:stretch>
                  <a:fillRect l="-658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examples with slack &gt; 0 are also support vectors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870864" y="933843"/>
            <a:ext cx="3014786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In this example, which are SVs?</a:t>
            </a:r>
          </a:p>
        </p:txBody>
      </p:sp>
      <p:pic>
        <p:nvPicPr>
          <p:cNvPr id="4" name="Picture 6" descr="nonseparable">
            <a:extLst>
              <a:ext uri="{FF2B5EF4-FFF2-40B4-BE49-F238E27FC236}">
                <a16:creationId xmlns:a16="http://schemas.microsoft.com/office/drawing/2014/main" id="{5DCAA482-DD60-2649-A1F0-B8035EE9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654" y="933843"/>
            <a:ext cx="3991895" cy="29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1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parameter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9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"box parameter", C, is a hyperparameter you can tune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If C is 0 or small, it can overfit. Relaxing some can fit more smoothly.</a:t>
                </a:r>
              </a:p>
              <a:p>
                <a:pPr marL="0" lvl="0" indent="0">
                  <a:buSzPts val="1100"/>
                </a:pPr>
                <a:r>
                  <a:rPr lang="en-US" sz="1600" dirty="0">
                    <a:sym typeface="Wingdings" pitchFamily="2" charset="2"/>
                  </a:rPr>
                  <a:t></a:t>
                </a:r>
                <a:r>
                  <a:rPr lang="en-US" sz="1600" dirty="0"/>
                  <a:t> How to determine? Test various values of C and check accuracy of the classifier on a validation set. </a:t>
                </a:r>
              </a:p>
            </p:txBody>
          </p:sp>
        </mc:Choice>
        <mc:Fallback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3"/>
                <a:stretch>
                  <a:fillRect l="-1569" r="-784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nonseparable">
            <a:extLst>
              <a:ext uri="{FF2B5EF4-FFF2-40B4-BE49-F238E27FC236}">
                <a16:creationId xmlns:a16="http://schemas.microsoft.com/office/drawing/2014/main" id="{00F3A4B3-0C49-4AE2-A4ED-F0FF1BD2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654" y="933843"/>
            <a:ext cx="3991895" cy="29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55D102-F525-43B6-88B1-816A1EE80C42}"/>
                  </a:ext>
                </a:extLst>
              </p14:cNvPr>
              <p14:cNvContentPartPr/>
              <p14:nvPr/>
            </p14:nvContentPartPr>
            <p14:xfrm>
              <a:off x="2143595" y="2055592"/>
              <a:ext cx="3240" cy="5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55D102-F525-43B6-88B1-816A1EE80C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4595" y="2046592"/>
                <a:ext cx="2088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962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3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Can we enlarge the feature space to separate the data more cleanly?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Cover’s Theorem from information theory says that we can map </a:t>
                </a:r>
                <a:r>
                  <a:rPr lang="en-US" dirty="0" err="1"/>
                  <a:t>nonseparable</a:t>
                </a:r>
                <a:r>
                  <a:rPr lang="en-US" dirty="0"/>
                  <a:t> data in the feature space to a new space where the data is separable, with high probability, if: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mapping is nonlinear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new space has a higher dimension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The mapping is called a </a:t>
                </a:r>
                <a:r>
                  <a:rPr lang="en-US" b="1" dirty="0"/>
                  <a:t>kernel function</a:t>
                </a:r>
                <a:r>
                  <a:rPr lang="en-US" dirty="0"/>
                  <a:t>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Replace each instance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in the optimization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Lots of math would follow to show it works</a:t>
                </a:r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  <a:blipFill>
                <a:blip r:embed="rId3"/>
                <a:stretch>
                  <a:fillRect l="-567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93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Can we enlarge the feature space to separate the data more cleanly?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Cover’s Theorem from information theory says that we can map </a:t>
                </a:r>
                <a:r>
                  <a:rPr lang="en-US" dirty="0" err="1"/>
                  <a:t>nonseparable</a:t>
                </a:r>
                <a:r>
                  <a:rPr lang="en-US" dirty="0"/>
                  <a:t> data in the feature space to a new space where the data is separable, with high probability, if: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mapping is nonlinear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new space has a higher dimension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The mapping is called a </a:t>
                </a:r>
                <a:r>
                  <a:rPr lang="en-US" b="1" dirty="0"/>
                  <a:t>kernel function</a:t>
                </a:r>
                <a:r>
                  <a:rPr lang="en-US" dirty="0"/>
                  <a:t>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Replace each instance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in the optimization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Lots of math would follow to show it works</a:t>
                </a:r>
              </a:p>
              <a:p>
                <a:pPr marL="0" lvl="0" indent="0">
                  <a:buSzPts val="1100"/>
                </a:pPr>
                <a:r>
                  <a:rPr lang="en-US" b="1" dirty="0"/>
                  <a:t>Example</a:t>
                </a:r>
                <a:r>
                  <a:rPr lang="en-US" dirty="0"/>
                  <a:t>: XOR is not linearly separable. </a:t>
                </a:r>
                <a:br>
                  <a:rPr lang="en-US" dirty="0"/>
                </a:br>
                <a:r>
                  <a:rPr lang="en-US" dirty="0"/>
                  <a:t>But can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by adding a dimension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  <a:blipFill>
                <a:blip r:embed="rId3"/>
                <a:stretch>
                  <a:fillRect l="-567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building a binary classifier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8" y="904974"/>
            <a:ext cx="3471421" cy="3751868"/>
          </a:xfrm>
        </p:spPr>
        <p:txBody>
          <a:bodyPr/>
          <a:lstStyle/>
          <a:p>
            <a:r>
              <a:rPr lang="en-US" dirty="0"/>
              <a:t>Find any hyperplane to separate 2 classes </a:t>
            </a:r>
          </a:p>
          <a:p>
            <a:r>
              <a:rPr lang="en-US" dirty="0"/>
              <a:t>	Ex: (A,B,C vs D,E,F)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Find the </a:t>
            </a:r>
            <a:r>
              <a:rPr lang="en-US" i="1" dirty="0"/>
              <a:t>best </a:t>
            </a:r>
            <a:r>
              <a:rPr lang="en-US" dirty="0"/>
              <a:t>hyperplane to separate 2 classes. </a:t>
            </a:r>
          </a:p>
          <a:p>
            <a:r>
              <a:rPr lang="en-US" dirty="0"/>
              <a:t>Make </a:t>
            </a:r>
            <a:r>
              <a:rPr lang="en-US" i="1" dirty="0"/>
              <a:t>more robust</a:t>
            </a:r>
            <a:r>
              <a:rPr lang="en-US" dirty="0"/>
              <a:t> by softening the separation requirement</a:t>
            </a:r>
          </a:p>
          <a:p>
            <a:r>
              <a:rPr lang="en-US" i="1" dirty="0"/>
              <a:t>Enlarge </a:t>
            </a:r>
            <a:r>
              <a:rPr lang="en-US" dirty="0"/>
              <a:t>the feature space to separate more cleanly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E8ADC9-5985-8E42-9135-148114D7BAB6}"/>
              </a:ext>
            </a:extLst>
          </p:cNvPr>
          <p:cNvSpPr txBox="1">
            <a:spLocks/>
          </p:cNvSpPr>
          <p:nvPr/>
        </p:nvSpPr>
        <p:spPr>
          <a:xfrm>
            <a:off x="5824738" y="2214229"/>
            <a:ext cx="2758158" cy="2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(support vectors)</a:t>
            </a:r>
          </a:p>
          <a:p>
            <a:endParaRPr lang="en-US" dirty="0"/>
          </a:p>
          <a:p>
            <a:r>
              <a:rPr lang="en-US" dirty="0"/>
              <a:t>(using slack variables)</a:t>
            </a:r>
          </a:p>
          <a:p>
            <a:endParaRPr lang="en-US" dirty="0"/>
          </a:p>
          <a:p>
            <a:r>
              <a:rPr lang="en-US" dirty="0"/>
              <a:t>(using a kernel function)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F9568-B900-4A43-B385-E0278F6884F3}"/>
              </a:ext>
            </a:extLst>
          </p:cNvPr>
          <p:cNvSpPr/>
          <p:nvPr/>
        </p:nvSpPr>
        <p:spPr>
          <a:xfrm>
            <a:off x="3127663" y="4656842"/>
            <a:ext cx="3687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Following </a:t>
            </a:r>
            <a:r>
              <a:rPr lang="en-US" sz="1050" dirty="0" err="1"/>
              <a:t>ch</a:t>
            </a:r>
            <a:r>
              <a:rPr lang="en-US" sz="1050" dirty="0"/>
              <a:t> 9 of </a:t>
            </a:r>
            <a:r>
              <a:rPr lang="en-US" sz="1050" dirty="0">
                <a:hlinkClick r:id="rId2"/>
              </a:rPr>
              <a:t>http://faculty.marshall.usc.edu/gareth-james/ISL/ISLR%20Seventh%20Printing.pdf</a:t>
            </a:r>
            <a:r>
              <a:rPr lang="en-US" sz="105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328D7-2D9C-9C4B-AE9C-997DCC1B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65" y="972033"/>
            <a:ext cx="1328513" cy="12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Can we enlarge the feature space to separate the data more cleanly?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b="1" dirty="0"/>
                  <a:t>Example</a:t>
                </a:r>
                <a:r>
                  <a:rPr lang="en-US" dirty="0"/>
                  <a:t>: XOR is not linearly separable. </a:t>
                </a:r>
                <a:br>
                  <a:rPr lang="en-US" dirty="0"/>
                </a:br>
                <a:r>
                  <a:rPr lang="en-US" dirty="0"/>
                  <a:t>But can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by adding a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Once project up to 3D,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separate with plane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Plotting:</a:t>
                </a:r>
              </a:p>
              <a:p>
                <a:pPr marL="0" indent="0">
                  <a:buSzPts val="11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Back in 2D space gives: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8A8F9CE-B91C-4545-9C65-E965783F5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0" y="2368157"/>
            <a:ext cx="19177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RBF Kernel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3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choice of kernel functions depending on the complexity of </a:t>
            </a:r>
            <a:r>
              <a:rPr lang="en-US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problem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13265" y="933843"/>
                <a:ext cx="6672386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Easy? Use polynomial kernel with dimension p: 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Harder? (Most image rec problems). Use radial-basis function (RBF) kernel with 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p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are hyper-parameters that also need to be optimized using accuracy on a validation set.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13265" y="933843"/>
                <a:ext cx="6672386" cy="3770700"/>
              </a:xfrm>
              <a:prstGeom prst="rect">
                <a:avLst/>
              </a:prstGeom>
              <a:blipFill>
                <a:blip r:embed="rId3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1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demos of max margin classifier and kernel functions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60757" y="933843"/>
            <a:ext cx="3224893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Courtesy of </a:t>
            </a:r>
            <a:r>
              <a:rPr lang="en-US" dirty="0">
                <a:hlinkClick r:id="rId3"/>
              </a:rPr>
              <a:t>http://ida.first.fraunhofer.de/~anton/software.html</a:t>
            </a:r>
            <a:r>
              <a:rPr lang="en-US" dirty="0"/>
              <a:t>  (GNU public license).</a:t>
            </a:r>
          </a:p>
          <a:p>
            <a:pPr marL="0" lvl="0" indent="0">
              <a:buSzPts val="1100"/>
            </a:pPr>
            <a:r>
              <a:rPr lang="en-US" dirty="0"/>
              <a:t>I used this SVM package for many years until MATLAB created an excellent package.</a:t>
            </a:r>
          </a:p>
          <a:p>
            <a:pPr marL="0" lvl="0" indent="0">
              <a:buSzPts val="1100"/>
            </a:pPr>
            <a:r>
              <a:rPr lang="en-US" dirty="0"/>
              <a:t>Then I updated his demo to use it.</a:t>
            </a:r>
          </a:p>
          <a:p>
            <a:pPr marL="0" lvl="0" indent="0">
              <a:buSzPts val="1100"/>
            </a:pPr>
            <a:r>
              <a:rPr lang="en-US" dirty="0"/>
              <a:t>Understanding the basics of this demo is step 1 of the next lab.</a:t>
            </a:r>
          </a:p>
          <a:p>
            <a:pPr marL="0" lvl="0" indent="0">
              <a:buSzPts val="1100"/>
            </a:pPr>
            <a:endParaRPr lang="en-US" dirty="0"/>
          </a:p>
        </p:txBody>
      </p:sp>
      <p:pic>
        <p:nvPicPr>
          <p:cNvPr id="8" name="Picture 6" descr="nonseparable">
            <a:extLst>
              <a:ext uri="{FF2B5EF4-FFF2-40B4-BE49-F238E27FC236}">
                <a16:creationId xmlns:a16="http://schemas.microsoft.com/office/drawing/2014/main" id="{4E41D914-E0C0-BF4C-9FD7-60C603A1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422" y="1163782"/>
            <a:ext cx="3325090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40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8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 1: </a:t>
            </a:r>
            <a:r>
              <a:rPr lang="en" dirty="0"/>
              <a:t>only the support vectors are used in classification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We could move or remove the non-support vectors and the hyperplane wouldn't change.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training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come from solving the optimization problem.</a:t>
                </a:r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3"/>
                <a:stretch>
                  <a:fillRect l="-1701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nonseparable">
            <a:extLst>
              <a:ext uri="{FF2B5EF4-FFF2-40B4-BE49-F238E27FC236}">
                <a16:creationId xmlns:a16="http://schemas.microsoft.com/office/drawing/2014/main" id="{4738E2AF-C86D-914F-B25F-D282F377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422" y="1163782"/>
            <a:ext cx="3325090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FC2431-31D5-7541-9A86-E8C35C8168FA}"/>
                  </a:ext>
                </a:extLst>
              </p:cNvPr>
              <p:cNvSpPr/>
              <p:nvPr/>
            </p:nvSpPr>
            <p:spPr>
              <a:xfrm>
                <a:off x="4567600" y="3794158"/>
                <a:ext cx="4330362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lv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 a support vector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iff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 0.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FC2431-31D5-7541-9A86-E8C35C816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00" y="3794158"/>
                <a:ext cx="4330362" cy="461665"/>
              </a:xfrm>
              <a:prstGeom prst="rect">
                <a:avLst/>
              </a:prstGeom>
              <a:blipFill>
                <a:blip r:embed="rId5"/>
                <a:stretch>
                  <a:fillRect t="-10526" r="-17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4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 2: linear boundaries in kernel space give nonlinear boundaries in feature space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60757" y="933843"/>
            <a:ext cx="3224893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Note that a hyperplane (which, by definition, is </a:t>
            </a:r>
            <a:r>
              <a:rPr lang="en-US" i="1" dirty="0"/>
              <a:t>linear</a:t>
            </a:r>
            <a:r>
              <a:rPr lang="en-US" dirty="0"/>
              <a:t>) in the new space </a:t>
            </a:r>
            <a:br>
              <a:rPr lang="en-US" dirty="0"/>
            </a:br>
            <a:r>
              <a:rPr lang="en-US" dirty="0"/>
              <a:t>= a nonlinear boundary in the feature space</a:t>
            </a:r>
          </a:p>
          <a:p>
            <a:pPr marL="0" lvl="0" indent="0">
              <a:buSzPts val="1100"/>
            </a:pPr>
            <a:r>
              <a:rPr lang="en-US" dirty="0"/>
              <a:t>Remember XOR.</a:t>
            </a:r>
          </a:p>
        </p:txBody>
      </p:sp>
      <p:pic>
        <p:nvPicPr>
          <p:cNvPr id="5" name="Picture 4" descr="gaussian8">
            <a:extLst>
              <a:ext uri="{FF2B5EF4-FFF2-40B4-BE49-F238E27FC236}">
                <a16:creationId xmlns:a16="http://schemas.microsoft.com/office/drawing/2014/main" id="{3BBC9467-BE09-9E4D-930C-19599F2F9D7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96" y="1115509"/>
            <a:ext cx="3251602" cy="243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050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Google Shape;513;p5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9550" y="62375"/>
                <a:ext cx="8636100" cy="817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0" dirty="0">
                    <a:solidFill>
                      <a:srgbClr val="7F141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Key point 3: The kernel width, </a:t>
                </a:r>
                <a14:m>
                  <m:oMath xmlns:m="http://schemas.openxmlformats.org/officeDocument/2006/math">
                    <m:r>
                      <a:rPr lang="en" sz="2400" b="0" i="1" dirty="0" smtClean="0">
                        <a:solidFill>
                          <a:srgbClr val="7F14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" sz="2400" b="0" dirty="0">
                    <a:solidFill>
                      <a:srgbClr val="7F141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is a powerful hyperparameter</a:t>
                </a:r>
                <a:endParaRPr sz="2400" b="0" dirty="0">
                  <a:solidFill>
                    <a:srgbClr val="7F141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3" name="Google Shape;513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550" y="62375"/>
                <a:ext cx="8636100" cy="817200"/>
              </a:xfrm>
              <a:prstGeom prst="rect">
                <a:avLst/>
              </a:prstGeom>
              <a:blipFill>
                <a:blip r:embed="rId3"/>
                <a:stretch>
                  <a:fillRect l="-1129" t="-12687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affects the classifier.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As distance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between points increases, K(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 decreases.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>
                  <a:buSzPts val="1100"/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controls how fast K tapers off.</a:t>
                </a:r>
              </a:p>
              <a:p>
                <a:pPr marL="0" lvl="0" indent="0">
                  <a:buSzPts val="1100"/>
                </a:pPr>
                <a:r>
                  <a:rPr lang="en-US" sz="1600" dirty="0"/>
                  <a:t>Large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: underfits the training set</a:t>
                </a:r>
              </a:p>
              <a:p>
                <a:pPr marL="0" indent="0">
                  <a:buSzPts val="1100"/>
                </a:pPr>
                <a:r>
                  <a:rPr lang="en-US" sz="1600" dirty="0"/>
                  <a:t>Small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: fits the training set closely, but can also overfit. </a:t>
                </a:r>
              </a:p>
              <a:p>
                <a:pPr marL="0" lvl="0" indent="0">
                  <a:buSzPts val="1100"/>
                </a:pPr>
                <a:r>
                  <a:rPr lang="en-US" sz="1600" dirty="0"/>
                  <a:t>How to choose?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4"/>
                <a:stretch>
                  <a:fillRect l="-156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C5D6854-3292-4D4D-99D2-4217437F6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979" y="2356788"/>
            <a:ext cx="1477935" cy="1204007"/>
          </a:xfrm>
          <a:prstGeom prst="rect">
            <a:avLst/>
          </a:prstGeom>
        </p:spPr>
      </p:pic>
      <p:pic>
        <p:nvPicPr>
          <p:cNvPr id="7" name="Picture 6" descr="gaussian8">
            <a:extLst>
              <a:ext uri="{FF2B5EF4-FFF2-40B4-BE49-F238E27FC236}">
                <a16:creationId xmlns:a16="http://schemas.microsoft.com/office/drawing/2014/main" id="{13D8A03D-A86D-48C5-8CA9-A37A0B7C740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6593" y="3649954"/>
            <a:ext cx="1712450" cy="12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3FF8C-E49F-40BA-8877-1C3C37503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979" y="1025614"/>
            <a:ext cx="1477935" cy="11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1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3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separate feature space into 2 regions with a hyperplane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52171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If the feature space has d dimensions, a hyperplane is a flat subspace of d-1 dimensions.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If d=2,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(a line)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In general, it is: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(bold=vector)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Red line to left: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0.8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0.6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)=(6,2)</m:t>
                    </m:r>
                  </m:oMath>
                </a14:m>
                <a:r>
                  <a:rPr lang="en-US" sz="1600" dirty="0"/>
                  <a:t> is on the hyperplane.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521711"/>
              </a:xfrm>
              <a:prstGeom prst="rect">
                <a:avLst/>
              </a:prstGeom>
              <a:blipFill>
                <a:blip r:embed="rId3"/>
                <a:stretch>
                  <a:fillRect b="-1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AD64E7EF-ECCF-8F47-9C1D-2C2800DAD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87" y="972033"/>
            <a:ext cx="2425163" cy="22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1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Lab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9585" y="904974"/>
            <a:ext cx="4049317" cy="3751868"/>
          </a:xfrm>
        </p:spPr>
        <p:txBody>
          <a:bodyPr/>
          <a:lstStyle/>
          <a:p>
            <a:r>
              <a:rPr lang="en-US" dirty="0"/>
              <a:t>Find hyperparameters that give decent accuracy on a related dataset.</a:t>
            </a:r>
          </a:p>
          <a:p>
            <a:r>
              <a:rPr lang="en-US" dirty="0"/>
              <a:t>Calculate the accuracy, TPR, FPR </a:t>
            </a:r>
          </a:p>
          <a:p>
            <a:r>
              <a:rPr lang="en-US" dirty="0"/>
              <a:t>How many support vectors does your classifier use?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DB28DD-2C8E-CB4D-8479-581853477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5097" y="975767"/>
            <a:ext cx="4394835" cy="38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180303" y="62375"/>
            <a:ext cx="8817735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Key: if weight vector is a unit vector, then </a:t>
            </a:r>
            <a:r>
              <a:rPr lang="en-US" sz="2400" b="1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400" b="1" baseline="3000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b="1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+b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distance.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84501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1600" dirty="0"/>
                  <a:t>=1, then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gives the signed distance to the hyperplane.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This gives a </a:t>
                </a:r>
                <a:r>
                  <a:rPr lang="en-US" sz="1600" b="1" dirty="0"/>
                  <a:t>basic classifier</a:t>
                </a:r>
                <a:r>
                  <a:rPr lang="en-US" sz="1600" dirty="0"/>
                  <a:t>: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classify </a:t>
                </a:r>
                <a:r>
                  <a:rPr lang="en-US" sz="1600" b="1" dirty="0"/>
                  <a:t>x</a:t>
                </a:r>
                <a:r>
                  <a:rPr lang="en-US" sz="1600" dirty="0"/>
                  <a:t> as positive (+1).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classify </a:t>
                </a:r>
                <a:r>
                  <a:rPr lang="en-US" sz="1600" b="1" dirty="0"/>
                  <a:t>x</a:t>
                </a:r>
                <a:r>
                  <a:rPr lang="en-US" sz="1600" dirty="0"/>
                  <a:t> as negative (-1).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(If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then x is on the boundary.)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600" dirty="0"/>
                  <a:t>, the distance to the boundary gives confidence in the classification. 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845018"/>
              </a:xfrm>
              <a:prstGeom prst="rect">
                <a:avLst/>
              </a:prstGeom>
              <a:blipFill>
                <a:blip r:embed="rId3"/>
                <a:stretch>
                  <a:fillRect r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id="{42C69DD6-4027-B042-B202-E4A196D23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87" y="972033"/>
            <a:ext cx="2425163" cy="226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438686-C6C0-7546-804A-5EDBA412AD9D}"/>
                  </a:ext>
                </a:extLst>
              </p:cNvPr>
              <p:cNvSpPr/>
              <p:nvPr/>
            </p:nvSpPr>
            <p:spPr>
              <a:xfrm>
                <a:off x="2247899" y="3581539"/>
                <a:ext cx="55903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Ex: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=0.8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+0.6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1600" dirty="0"/>
                  <a:t>. Does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1600" dirty="0"/>
                  <a:t>=1?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What is class of point E(8,2)? Point B(0,3)?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438686-C6C0-7546-804A-5EDBA412A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99" y="3581539"/>
                <a:ext cx="5590308" cy="757130"/>
              </a:xfrm>
              <a:prstGeom prst="rect">
                <a:avLst/>
              </a:prstGeom>
              <a:blipFill>
                <a:blip r:embed="rId5"/>
                <a:stretch>
                  <a:fillRect l="-680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9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margin 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there is more than 1 separating hyperplane, which is best?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899" y="874927"/>
            <a:ext cx="2843646" cy="25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But if the data is separable, there are many separating hyperplanes…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Which would you choose?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7" name="Picture 4" descr="hyperplane">
            <a:extLst>
              <a:ext uri="{FF2B5EF4-FFF2-40B4-BE49-F238E27FC236}">
                <a16:creationId xmlns:a16="http://schemas.microsoft.com/office/drawing/2014/main" id="{FE2779D4-A527-CD4F-AE9F-E4B230A8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19" y="915774"/>
            <a:ext cx="2849456" cy="213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ine 5">
            <a:extLst>
              <a:ext uri="{FF2B5EF4-FFF2-40B4-BE49-F238E27FC236}">
                <a16:creationId xmlns:a16="http://schemas.microsoft.com/office/drawing/2014/main" id="{D34446CC-B388-F14C-8CB7-CA43A40D1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134" y="1068173"/>
            <a:ext cx="1835665" cy="19846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83D98110-47A3-C243-AEDF-F29726EE2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0920" y="1068173"/>
            <a:ext cx="377934" cy="176854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">
            <a:extLst>
              <a:ext uri="{FF2B5EF4-FFF2-40B4-BE49-F238E27FC236}">
                <a16:creationId xmlns:a16="http://schemas.microsoft.com/office/drawing/2014/main" id="{85833216-6846-CB47-A70C-637F9E31B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9894" y="1068173"/>
            <a:ext cx="0" cy="17685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CC478504-A01A-8942-ABD7-AEBBE2871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5493" y="1036159"/>
            <a:ext cx="1774201" cy="18005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there is more than 1 separating hyperplane, which is best?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899" y="874927"/>
            <a:ext cx="3754232" cy="4268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“best” hyperplane is the one that maximizes the "margin" between the classes. </a:t>
            </a:r>
            <a:br>
              <a:rPr lang="en-US" dirty="0"/>
            </a:br>
            <a:r>
              <a:rPr lang="en-US" sz="1400" dirty="0"/>
              <a:t>Margin = "no-man's land" </a:t>
            </a:r>
            <a:br>
              <a:rPr lang="en-US" sz="1400" dirty="0"/>
            </a:br>
            <a:r>
              <a:rPr lang="en-US" sz="1400" dirty="0"/>
              <a:t>M = distance from hyperplane to margin edge.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Some training points will always lie on the margin. These are called “support vectors”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	#2,4,9 to the left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Why does this name make sense intuitively?</a:t>
            </a:r>
          </a:p>
        </p:txBody>
      </p:sp>
      <p:pic>
        <p:nvPicPr>
          <p:cNvPr id="4" name="Picture 12" descr="SVs">
            <a:extLst>
              <a:ext uri="{FF2B5EF4-FFF2-40B4-BE49-F238E27FC236}">
                <a16:creationId xmlns:a16="http://schemas.microsoft.com/office/drawing/2014/main" id="{B6E6C2DF-4658-6F47-95C0-1C23FDA2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01" y="874927"/>
            <a:ext cx="2851249" cy="21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>
            <a:extLst>
              <a:ext uri="{FF2B5EF4-FFF2-40B4-BE49-F238E27FC236}">
                <a16:creationId xmlns:a16="http://schemas.microsoft.com/office/drawing/2014/main" id="{3D32A2C4-5222-B944-B556-B6E9E6B77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758" y="1076824"/>
            <a:ext cx="1588554" cy="1710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B0D5CFFC-6BA0-574E-AB41-2FA80EAF2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1078" y="1027327"/>
            <a:ext cx="1588554" cy="1710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48847517-C98B-DC4E-8DE0-509B1B20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200" y="1096063"/>
            <a:ext cx="1588554" cy="17107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A2DF4C93-47CB-B944-BB09-0A5CAB0D71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3929" y="3541927"/>
            <a:ext cx="142562" cy="14765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8F8F6-D34F-1040-8FEC-A183A2D03C85}"/>
              </a:ext>
            </a:extLst>
          </p:cNvPr>
          <p:cNvSpPr txBox="1"/>
          <p:nvPr/>
        </p:nvSpPr>
        <p:spPr>
          <a:xfrm>
            <a:off x="6599210" y="1100361"/>
            <a:ext cx="1144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margin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F0F20DE-7EE3-9A4D-98C9-F33418A3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911" y="3541927"/>
            <a:ext cx="162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Symbol" pitchFamily="2" charset="2"/>
              </a:rPr>
              <a:t>r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8691D8E-C463-1B40-B1D2-E5739414CB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1365" y="3541927"/>
            <a:ext cx="285125" cy="2851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228D81DB-ABA2-154E-AF78-D50FF3189A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4262" y="2462645"/>
            <a:ext cx="138485" cy="1506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C985-FFF2-7E4C-862E-55AF56650DF9}"/>
              </a:ext>
            </a:extLst>
          </p:cNvPr>
          <p:cNvSpPr txBox="1"/>
          <p:nvPr/>
        </p:nvSpPr>
        <p:spPr>
          <a:xfrm>
            <a:off x="8156803" y="2501870"/>
            <a:ext cx="380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826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SVs">
            <a:extLst>
              <a:ext uri="{FF2B5EF4-FFF2-40B4-BE49-F238E27FC236}">
                <a16:creationId xmlns:a16="http://schemas.microsoft.com/office/drawing/2014/main" id="{614411A9-3E6A-2142-B0AF-C85F33AF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01" y="874927"/>
            <a:ext cx="2851249" cy="21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we call them "support" vectors?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899" y="874927"/>
            <a:ext cx="3799610" cy="25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support vectors are the toughest to classify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What would happen to the decision boundary if we moved or removed one of them, say #4?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 different margin would have maximal width!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53D0C80B-B932-B848-AD0D-817235977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663" y="1076823"/>
            <a:ext cx="446810" cy="1710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C6C70C81-03DF-A14D-BB71-D3AF90233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531" y="1097605"/>
            <a:ext cx="396278" cy="166125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CFB59-420C-7548-B79E-95DF53BD265D}"/>
              </a:ext>
            </a:extLst>
          </p:cNvPr>
          <p:cNvSpPr/>
          <p:nvPr/>
        </p:nvSpPr>
        <p:spPr>
          <a:xfrm>
            <a:off x="7158314" y="1236518"/>
            <a:ext cx="308265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64F2495B-C395-4B4E-A247-A27CB4EA6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3929" y="3541927"/>
            <a:ext cx="142562" cy="14765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EB02AA69-5354-D644-B131-152481C38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3385" y="1097604"/>
            <a:ext cx="396278" cy="16899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of max margin 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06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13689</TotalTime>
  <Words>1491</Words>
  <Application>Microsoft Macintosh PowerPoint</Application>
  <PresentationFormat>On-screen Show (16:9)</PresentationFormat>
  <Paragraphs>181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Symbol</vt:lpstr>
      <vt:lpstr>Tahoma</vt:lpstr>
      <vt:lpstr>Simple Light</vt:lpstr>
      <vt:lpstr>Support Vector Machines</vt:lpstr>
      <vt:lpstr>Outline: building a binary classifier </vt:lpstr>
      <vt:lpstr>We separate feature space into 2 regions with a hyperplane</vt:lpstr>
      <vt:lpstr>Key: if weight vector is a unit vector, then wTx+b is a distance.</vt:lpstr>
      <vt:lpstr>Max margin classifier</vt:lpstr>
      <vt:lpstr>If there is more than 1 separating hyperplane, which is best?</vt:lpstr>
      <vt:lpstr>If there is more than 1 separating hyperplane, which is best?</vt:lpstr>
      <vt:lpstr>Why do we call them "support" vectors?</vt:lpstr>
      <vt:lpstr>Formulation of max margin classifier</vt:lpstr>
      <vt:lpstr>Finding the max margin classifier is an optimization problem</vt:lpstr>
      <vt:lpstr>Soft-margin classifier</vt:lpstr>
      <vt:lpstr>Max-margin classifiers are very sensitive to noise:  One noisy training example can wreck* the margin! </vt:lpstr>
      <vt:lpstr>Note how the slack variables work.</vt:lpstr>
      <vt:lpstr>Training examples with slack &gt; 0 are also support vectors</vt:lpstr>
      <vt:lpstr>Box parameter</vt:lpstr>
      <vt:lpstr>The "box parameter", C, is a hyperparameter you can tune</vt:lpstr>
      <vt:lpstr>Kernel functions</vt:lpstr>
      <vt:lpstr>Can we enlarge the feature space to separate the data more cleanly?</vt:lpstr>
      <vt:lpstr>Can we enlarge the feature space to separate the data more cleanly?</vt:lpstr>
      <vt:lpstr>Can we enlarge the feature space to separate the data more cleanly?</vt:lpstr>
      <vt:lpstr>RBF Kernel</vt:lpstr>
      <vt:lpstr>You have a choice of kernel functions depending on the complexity of the problem</vt:lpstr>
      <vt:lpstr>Demo</vt:lpstr>
      <vt:lpstr>Visual demos of max margin classifier and kernel functions</vt:lpstr>
      <vt:lpstr>Demo recap</vt:lpstr>
      <vt:lpstr>Key point 1: only the support vectors are used in classification</vt:lpstr>
      <vt:lpstr>Key point 2: linear boundaries in kernel space give nonlinear boundaries in feature space</vt:lpstr>
      <vt:lpstr>Key point 3: The kernel width, σ, is a powerful hyperparameter</vt:lpstr>
      <vt:lpstr>Lab Intro</vt:lpstr>
      <vt:lpstr>SVM Lab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131</cp:revision>
  <dcterms:modified xsi:type="dcterms:W3CDTF">2020-12-18T02:09:22Z</dcterms:modified>
</cp:coreProperties>
</file>