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1.xml" ContentType="application/inkml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48"/>
  </p:notesMasterIdLst>
  <p:sldIdLst>
    <p:sldId id="256" r:id="rId2"/>
    <p:sldId id="320" r:id="rId3"/>
    <p:sldId id="344" r:id="rId4"/>
    <p:sldId id="322" r:id="rId5"/>
    <p:sldId id="323" r:id="rId6"/>
    <p:sldId id="324" r:id="rId7"/>
    <p:sldId id="321" r:id="rId8"/>
    <p:sldId id="329" r:id="rId9"/>
    <p:sldId id="334" r:id="rId10"/>
    <p:sldId id="330" r:id="rId11"/>
    <p:sldId id="331" r:id="rId12"/>
    <p:sldId id="332" r:id="rId13"/>
    <p:sldId id="333" r:id="rId14"/>
    <p:sldId id="336" r:id="rId15"/>
    <p:sldId id="335" r:id="rId16"/>
    <p:sldId id="325" r:id="rId17"/>
    <p:sldId id="326" r:id="rId18"/>
    <p:sldId id="337" r:id="rId19"/>
    <p:sldId id="327" r:id="rId20"/>
    <p:sldId id="328" r:id="rId21"/>
    <p:sldId id="338" r:id="rId22"/>
    <p:sldId id="345" r:id="rId23"/>
    <p:sldId id="339" r:id="rId24"/>
    <p:sldId id="340" r:id="rId25"/>
    <p:sldId id="341" r:id="rId26"/>
    <p:sldId id="351" r:id="rId27"/>
    <p:sldId id="342" r:id="rId28"/>
    <p:sldId id="346" r:id="rId29"/>
    <p:sldId id="352" r:id="rId30"/>
    <p:sldId id="347" r:id="rId31"/>
    <p:sldId id="353" r:id="rId32"/>
    <p:sldId id="348" r:id="rId33"/>
    <p:sldId id="360" r:id="rId34"/>
    <p:sldId id="349" r:id="rId35"/>
    <p:sldId id="354" r:id="rId36"/>
    <p:sldId id="361" r:id="rId37"/>
    <p:sldId id="355" r:id="rId38"/>
    <p:sldId id="362" r:id="rId39"/>
    <p:sldId id="359" r:id="rId40"/>
    <p:sldId id="363" r:id="rId41"/>
    <p:sldId id="356" r:id="rId42"/>
    <p:sldId id="357" r:id="rId43"/>
    <p:sldId id="364" r:id="rId44"/>
    <p:sldId id="358" r:id="rId45"/>
    <p:sldId id="365" r:id="rId46"/>
    <p:sldId id="350" r:id="rId47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49"/>
    </p:embeddedFont>
    <p:embeddedFont>
      <p:font typeface="Consolas" panose="020B0609020204030204" pitchFamily="49" charset="0"/>
      <p:regular r:id="rId50"/>
      <p:bold r:id="rId51"/>
      <p:italic r:id="rId52"/>
      <p:boldItalic r:id="rId53"/>
    </p:embeddedFont>
    <p:embeddedFont>
      <p:font typeface="Tahoma" panose="020B0604030504040204" pitchFamily="34" charset="0"/>
      <p:regular r:id="rId54"/>
      <p:bold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416"/>
    <a:srgbClr val="FFF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0"/>
    <p:restoredTop sz="94663"/>
  </p:normalViewPr>
  <p:slideViewPr>
    <p:cSldViewPr snapToGrid="0" snapToObjects="1">
      <p:cViewPr varScale="1">
        <p:scale>
          <a:sx n="127" d="100"/>
          <a:sy n="127" d="100"/>
        </p:scale>
        <p:origin x="184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29T18:41:34.5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5906 2633 228 0,'5'0'88'0,"-3"0"-69"0,-2 0 0 0,0 0-7 16,0 0-8-16,0 0-1 0,-2 0 1 16,-3 0 0-1,-1 0-2-15,-10 0 1 0,-2 0 0 16,-9-8-1-16,-7 4-2 0,-14-3 1 16,-7 0 1-16,-11 0 3 15,-3-5 2-15,-21 5 1 16,-5-3 2-16,-3-1 4 15,-13 4 1-15,-8-1-2 16,-3-3 0-16,-18 1-5 16,5-1 0-16,-8 4-3 15,-11-5 0-15,1-2-3 16,-14 4-2-16,11-2 3 16,-5 1 0-16,-3-3-4 15,5 2-1-15,-2 2 1 0,4-1 2 16,12 8 6-16,-6-1 4 15,8 4 5-15,14 0 2 16,4 4-7-16,1-1-2 16,13 4-7-16,13 0-4 15,0 5 1-15,16-5 2 16,3 7-35-16,12-10-15 16,14-4-101-1</inkml:trace>
  <inkml:trace contextRef="#ctx0" brushRef="#br0" timeOffset="6603.4">5903 4707 228 0,'3'-5'88'0,"-6"10"-69"15,6-10 2-15,-3 5-5 0,5-2-11 16,0-3-1-16,0 5-2 16,3-2-2-16,0-3 1 15,3 3 3-15,2-3 2 0,3 0 2 16,2 3 0-16,4 2 2 15,-1-5 4-15,0 3-4 16,0-3 0-16,3 5-4 16,2 0-1-16,1 0-1 15,5 5 0-15,-3-3-2 16,8 3 1-16,0 2 0 16,2-2 1-16,1-3 0 15,3 5 2-15,1-2-3 0,-6-3-2 16,1-2 2-16,4 7 2 15,-1-2-2-15,6-3 0 16,4-2 1-16,1 5 0 16,0-5 0-16,-2 7 2 15,-1 0-3-15,3-2 0 16,0-3-1-16,0 5 1 16,-3-2-2-16,-3-3-1 15,-2 3 3-15,-2 2 0 16,-4-2 3-16,-2-3 3 15,-5 3-6-15,0-3-4 16,-3-2 0-16,0 7 0 16,3-7-10-16,5 5-5 0,5-3-39 15,6 5-16-15,8-2-60 16</inkml:trace>
  <inkml:trace contextRef="#ctx0" brushRef="#br0" timeOffset="8672.86">8329 4756 252 0,'-3'0'96'0,"3"0"-75"0,3-7 1 0,5 7-5 16,0-2-12-16,3-3-1 15,4-2-2-15,9 5 1 16,8-8-2-16,2 8-1 0,6-3 1 16,2-2 1-16,1 5 3 15,4-3 0-15,9 5 0 16,5-7 1-16,2 0 3 16,1 0 7-16,-1 0 4 15,11 0-6-15,11-5-1 16,0 3-5-16,-1-3 0 0,9 0-5 15,8-2-2-15,-1 5 0 16,1-3-1-16,7 7 0 16,-2 3 2-16,-6 2-3 15,-4 2 0-15,4 3-1 16,-2-3-2-16,-5 8 3 16,-6-3 2-16,-8 2-2 15,1-2-2-15,-3 5-16 16,-6-5-5-16,-8 0-26 15,-4 5-10-15,-9-5-59 16</inkml:trace>
  <inkml:trace contextRef="#ctx0" brushRef="#br0" timeOffset="60378.44">6284 7698 340 0,'10'-40'126'0,"-7"22"-98"0,5-4 10 0,-3 11-3 0,3 1-16 16,3-1-1-16,5-8-15 16,10 9-6-16,6-1 1 15,5 3-4-15,3 4-1 0,2 1-1 16,3-1 0-16,5 4-2 15,6 0-1-15,2 0 3 16,-2 0 3-16,-1 0 3 16,-2 0 1-16,0 0 3 15,-5 0 1-15,-6 0-17 16,-2-7-7-16,-3 0-39 16,0 0-14-16,0 2-47 15</inkml:trace>
  <inkml:trace contextRef="#ctx0" brushRef="#br0" timeOffset="60875.11">8591 7531 336 0,'0'3'126'0,"5"-3"-98"0,9 4-1 16,-4 4-6-16,6-4-17 16,5 3-5-16,6 0-2 15,7 0 2-15,11 0 0 16,3 1 1-16,2-6 2 0,0-2 12 16,3-2 6-16,11 2 5 15,12-8 4-15,4 1-4 16,4-4-3-16,14 4-10 15,11-5-5-15,-1 5-7 16,11 0 0-16,6 0-2 16,-9 4 0-16,-5 3-11 0,6 0-5 15,-6 3-8 1,-11 4-1-16,-7 0-24 16,-8 5-7-16,-1 6-92 15</inkml:trace>
  <inkml:trace contextRef="#ctx0" brushRef="#br0" timeOffset="79025.36">9337 12339 372 0,'5'-15'140'0,"3"11"-109"0,3-3-4 0,-3 7-8 16,2-3-17-1,6-1-1-15,0-3-3 0,5 4-2 16,3-1 3-16,5 4 9 0,6-3 4 15,10 3-3-15,5 0-3 16,6 3-3-16,4 1 0 16,17 3 0-16,5 3 1 15,3 1-2-15,-1 1-2 16,-2 2-10-16,6-4-4 0,-6 2-13 16,-5-1-3-1,-6-4-28-15,-8-4-11 0,-10-3-67 16</inkml:trace>
  <inkml:trace contextRef="#ctx0" brushRef="#br0" timeOffset="79475.69">12711 12447 408 0,'5'-3'154'0,"3"-1"-120"0,5-6-10 0,-5 6-12 16,5-6-28-16,8-2-4 15,16 1-8-15,11-3-2 16,8 7 16-16,4 2 7 0,7 2 8 15,7 3 6-15,0 0 4 0,0 0-6 16,-5 0-3-16,-3-7-17 16,5 3-7-16,6-3-47 15,0 0-17-15,-3-3-33 16</inkml:trace>
  <inkml:trace contextRef="#ctx0" brushRef="#br0" timeOffset="79790.85">15584 12390 428 0,'24'7'162'0,"-14"-4"-126"0,9 9 1 0,-9-8-9 15,12 3-16-15,7 0 1 16,5-4-15-16,6-3-5 16,7 0 3-16,12-7-3 0,17 0 2 0,12 0 1 15,4-1 2-15,14 4-10 16,13-3-4-1,3 7-52-15,18 11-20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e20010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2e20010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Both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1007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08580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11332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31164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74431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2202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77668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89523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13331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8215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346878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88712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28202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619274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93181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66148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734476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27766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41080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895647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68695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385838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68633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900722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59601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099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115703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68023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921823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358489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941358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3353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883835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250169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651727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19953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444228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032241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618891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3602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11309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63847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4990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20214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8371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reuer.info/_/rsrc/1311740880043/home/colorspace/colorspace_01.jpg?height=209px&amp;width=462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getreuer.info/_/rsrc/1311740880043/home/colorspace/colorspace_01.jpg?height=209px&amp;width=462px" TargetMode="External"/><Relationship Id="rId7" Type="http://schemas.openxmlformats.org/officeDocument/2006/relationships/hyperlink" Target="http://en.wikipedia.org/wiki/Image:HSV_cylinder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en.wikipedia.org/wiki/Image:HSV_cone.jpg" TargetMode="Externa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en.wikipedia.org/wiki/HSL_and_HSV#Hue_and_chroma" TargetMode="External"/><Relationship Id="rId7" Type="http://schemas.openxmlformats.org/officeDocument/2006/relationships/hyperlink" Target="http://en.wikipedia.org/wiki/Image:HSV_cone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getreuer.info/_/rsrc/1311740880043/home/colorspace/colorspace_01.jpg?height=209px&amp;width=462px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15.png"/><Relationship Id="rId9" Type="http://schemas.openxmlformats.org/officeDocument/2006/relationships/hyperlink" Target="http://en.wikipedia.org/wiki/Image:HSV_cylinder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picker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rpicker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.cmu.edu/pub_files/pub4/ohta_y_1980_1/ohta_y_1980_1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favpng.com/png_view/space-rgb-color-model-rgb-color-space-png/c2YBj7e1" TargetMode="External"/><Relationship Id="rId4" Type="http://schemas.openxmlformats.org/officeDocument/2006/relationships/hyperlink" Target="https://hd.media.mit.edu/tech-reports/TR-445.pdf" TargetMode="External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/index.php?title=File%3ASRGB_gamut_within_CIELUV_color_space_mesh.web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pn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customXml" Target="../ink/ink1.xml"/><Relationship Id="rId4" Type="http://schemas.openxmlformats.org/officeDocument/2006/relationships/hyperlink" Target="https://commons.wikimedia.org/wiki/File:DilationErosion.pn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bstrusegoose.com/22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v.bowdenweb.com/css/colors/i/rgb-color-space-visualized-as-a-cube-msdn.png" TargetMode="External"/><Relationship Id="rId5" Type="http://schemas.openxmlformats.org/officeDocument/2006/relationships/hyperlink" Target="http://xstitch.zachrattner.com/Images/RGBCube.png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/>
          <p:nvPr/>
        </p:nvSpPr>
        <p:spPr>
          <a:xfrm>
            <a:off x="4790650" y="4635175"/>
            <a:ext cx="4353300" cy="50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8"/>
          <p:cNvSpPr/>
          <p:nvPr/>
        </p:nvSpPr>
        <p:spPr>
          <a:xfrm>
            <a:off x="137350" y="627925"/>
            <a:ext cx="8869200" cy="46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457200" y="1185950"/>
            <a:ext cx="8229600" cy="20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0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 Recognition: Color and Morphology</a:t>
            </a:r>
            <a:endParaRPr sz="18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 b="0" dirty="0">
                <a:solidFill>
                  <a:srgbClr val="666666"/>
                </a:solidFill>
              </a:rPr>
            </a:br>
            <a:r>
              <a:rPr lang="en" sz="1800" b="0" dirty="0">
                <a:solidFill>
                  <a:srgbClr val="66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 Boutell</a:t>
            </a:r>
            <a:endParaRPr sz="1800" b="0" dirty="0">
              <a:solidFill>
                <a:srgbClr val="666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HSV (or HSL, H</a:t>
            </a: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SI, HSB</a:t>
            </a: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space is more intuitive…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4937761" y="1103545"/>
            <a:ext cx="3947890" cy="1306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Vertical axis is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(lightness, intensity, brightness). How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 or dark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color?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Distance from that axis is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saturation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How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vibrant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color?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Angle around the axis is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It’s a physical property: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wavelength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 frequency (location on the color spectrum)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Google Shape;514;p54">
            <a:extLst>
              <a:ext uri="{FF2B5EF4-FFF2-40B4-BE49-F238E27FC236}">
                <a16:creationId xmlns:a16="http://schemas.microsoft.com/office/drawing/2014/main" id="{C4A4AB47-FA1F-1747-9701-D2B1E0A13455}"/>
              </a:ext>
            </a:extLst>
          </p:cNvPr>
          <p:cNvSpPr txBox="1">
            <a:spLocks/>
          </p:cNvSpPr>
          <p:nvPr/>
        </p:nvSpPr>
        <p:spPr>
          <a:xfrm>
            <a:off x="2061555" y="4645626"/>
            <a:ext cx="4720680" cy="43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>
              <a:buNone/>
            </a:pPr>
            <a:r>
              <a:rPr lang="en-US" sz="700" dirty="0"/>
              <a:t>Wikipedia, </a:t>
            </a:r>
            <a:r>
              <a:rPr lang="en-US" sz="700" dirty="0">
                <a:hlinkClick r:id="rId3"/>
              </a:rPr>
              <a:t>http://www.getreuer.info/_/rsrc/1311740880043/home/colorspace/colorspace_01.jpg?height=209px&amp;width=462px</a:t>
            </a:r>
            <a:r>
              <a:rPr lang="en-US" sz="700" dirty="0"/>
              <a:t> </a:t>
            </a:r>
          </a:p>
        </p:txBody>
      </p:sp>
      <p:pic>
        <p:nvPicPr>
          <p:cNvPr id="8" name="Picture 2" descr="http://www.getreuer.info/_/rsrc/1311740880043/home/colorspace/colorspace_01.jpg?height=209px&amp;width=462px">
            <a:extLst>
              <a:ext uri="{FF2B5EF4-FFF2-40B4-BE49-F238E27FC236}">
                <a16:creationId xmlns:a16="http://schemas.microsoft.com/office/drawing/2014/main" id="{4A6D5599-967A-6243-85CD-D98D9BBA5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8"/>
          <a:stretch/>
        </p:blipFill>
        <p:spPr bwMode="auto">
          <a:xfrm>
            <a:off x="1832386" y="1005584"/>
            <a:ext cx="2247900" cy="177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953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HSV (or HSL, H</a:t>
            </a: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SI, HSB</a:t>
            </a: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space is more intuitive…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4937761" y="1103545"/>
            <a:ext cx="3947890" cy="1306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Vertical axis is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(lightness, intensity, brightness). How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 or dark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color?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Distance from that axis is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saturation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How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vibrant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color?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Angle around the axis is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hue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It’s a physical property: 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wavelength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 frequency (location on the color spectrum)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compress or expand extremes.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 = 0°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color is (H,S,V) = (180°, 75, 25)?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 and V are in [0,100]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Google Shape;514;p54">
            <a:extLst>
              <a:ext uri="{FF2B5EF4-FFF2-40B4-BE49-F238E27FC236}">
                <a16:creationId xmlns:a16="http://schemas.microsoft.com/office/drawing/2014/main" id="{C4A4AB47-FA1F-1747-9701-D2B1E0A13455}"/>
              </a:ext>
            </a:extLst>
          </p:cNvPr>
          <p:cNvSpPr txBox="1">
            <a:spLocks/>
          </p:cNvSpPr>
          <p:nvPr/>
        </p:nvSpPr>
        <p:spPr>
          <a:xfrm>
            <a:off x="2061555" y="4645626"/>
            <a:ext cx="4720680" cy="43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>
              <a:buNone/>
            </a:pPr>
            <a:r>
              <a:rPr lang="en-US" sz="700" dirty="0"/>
              <a:t>Wikipedia, </a:t>
            </a:r>
            <a:r>
              <a:rPr lang="en-US" sz="700" dirty="0">
                <a:hlinkClick r:id="rId3"/>
              </a:rPr>
              <a:t>http://www.getreuer.info/_/rsrc/1311740880043/home/colorspace/colorspace_01.jpg?height=209px&amp;width=462px</a:t>
            </a:r>
            <a:r>
              <a:rPr lang="en-US" sz="700" dirty="0"/>
              <a:t> </a:t>
            </a:r>
          </a:p>
        </p:txBody>
      </p:sp>
      <p:pic>
        <p:nvPicPr>
          <p:cNvPr id="8" name="Picture 2" descr="http://www.getreuer.info/_/rsrc/1311740880043/home/colorspace/colorspace_01.jpg?height=209px&amp;width=462px">
            <a:extLst>
              <a:ext uri="{FF2B5EF4-FFF2-40B4-BE49-F238E27FC236}">
                <a16:creationId xmlns:a16="http://schemas.microsoft.com/office/drawing/2014/main" id="{4A6D5599-967A-6243-85CD-D98D9BBA5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8"/>
          <a:stretch/>
        </p:blipFill>
        <p:spPr bwMode="auto">
          <a:xfrm>
            <a:off x="1832386" y="1005584"/>
            <a:ext cx="2247900" cy="177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SV color space as a conical object">
            <a:hlinkClick r:id="rId5" tooltip="HSV color space as a conical object"/>
            <a:extLst>
              <a:ext uri="{FF2B5EF4-FFF2-40B4-BE49-F238E27FC236}">
                <a16:creationId xmlns:a16="http://schemas.microsoft.com/office/drawing/2014/main" id="{F16C6F4E-00C8-8D4F-BDCC-A5348ACFF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85490" y="2924582"/>
            <a:ext cx="1079691" cy="809768"/>
          </a:xfrm>
          <a:prstGeom prst="rect">
            <a:avLst/>
          </a:prstGeom>
          <a:noFill/>
        </p:spPr>
      </p:pic>
      <p:pic>
        <p:nvPicPr>
          <p:cNvPr id="11" name="Picture 12" descr="HSV color space as a cylindrical object">
            <a:hlinkClick r:id="rId7" tooltip="HSV color space as a cylindrical object"/>
            <a:extLst>
              <a:ext uri="{FF2B5EF4-FFF2-40B4-BE49-F238E27FC236}">
                <a16:creationId xmlns:a16="http://schemas.microsoft.com/office/drawing/2014/main" id="{625FC0DB-60AD-9F4F-BEE9-A5AA62A77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85489" y="3795419"/>
            <a:ext cx="1079691" cy="809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1296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Intuitive! But you need to handle hue wrap-around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937761" y="1103544"/>
                <a:ext cx="3947890" cy="339497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In polar coordinates,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0=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𝜋</m:t>
                    </m:r>
                  </m:oMath>
                </a14:m>
                <a:endParaRPr lang="en-US" sz="1400" b="0" dirty="0">
                  <a:latin typeface="Tahoma" panose="020B0604030504040204" pitchFamily="34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  <a:p>
                <a:pPr marL="0" lvl="0" indent="0">
                  <a:buClr>
                    <a:srgbClr val="000000"/>
                  </a:buClr>
                  <a:buSzPts val="11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𝜖</m:t>
                    </m:r>
                  </m:oMath>
                </a14:m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(orangish-red) and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𝜋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− 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𝜖</m:t>
                    </m:r>
                  </m:oMath>
                </a14:m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(purplish-red) should be close (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2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𝜖</m:t>
                    </m:r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≈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0</m:t>
                    </m:r>
                  </m:oMath>
                </a14:m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but</a:t>
                </a:r>
                <a:r>
                  <a:rPr lang="en-US" sz="14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en-US" sz="14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𝜋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 − 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𝜖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𝜖</m:t>
                        </m:r>
                      </m:e>
                    </m:d>
                    <m:r>
                      <a:rPr lang="en-US" sz="1400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≈</m:t>
                    </m:r>
                    <m:r>
                      <a:rPr lang="en-US" sz="1400" b="0" i="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el-GR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π</m:t>
                    </m:r>
                  </m:oMath>
                </a14:m>
                <a:endPara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buClr>
                    <a:srgbClr val="000000"/>
                  </a:buClr>
                  <a:buSzPts val="1100"/>
                  <a:buNone/>
                </a:pPr>
                <a:endPara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buClr>
                    <a:srgbClr val="000000"/>
                  </a:buClr>
                  <a:buSzPts val="1100"/>
                  <a:buNone/>
                </a:pPr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Machine learning algorithms don’t handle wraparound by default</a:t>
                </a:r>
              </a:p>
              <a:p>
                <a:pPr marL="0" lvl="0" indent="0">
                  <a:buClr>
                    <a:srgbClr val="000000"/>
                  </a:buClr>
                  <a:buSzPts val="1100"/>
                  <a:buNone/>
                </a:pPr>
                <a:endPara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buClr>
                    <a:srgbClr val="000000"/>
                  </a:buClr>
                  <a:buSzPts val="1100"/>
                  <a:buNone/>
                </a:pPr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And the conversion is nonlinear:</a:t>
                </a:r>
              </a:p>
              <a:p>
                <a:pPr marL="0" lvl="0" indent="0">
                  <a:buClr>
                    <a:srgbClr val="000000"/>
                  </a:buClr>
                  <a:buSzPts val="1100"/>
                  <a:buNone/>
                </a:pPr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hlinkClick r:id="rId3"/>
                  </a:rPr>
                  <a:t>https://en.wikipedia.org/wiki/HSL_and_HSV#Hue_and_chroma</a:t>
                </a:r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lvl="0" indent="0">
                  <a:buClr>
                    <a:srgbClr val="000000"/>
                  </a:buClr>
                  <a:buSzPts val="1100"/>
                  <a:buNone/>
                </a:pPr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Use MATLAB’s </a:t>
                </a:r>
                <a:r>
                  <a:rPr lang="en-US" sz="1400" dirty="0">
                    <a:latin typeface="Consolas" panose="020B0609020204030204" pitchFamily="49" charset="0"/>
                    <a:ea typeface="Tahoma" panose="020B0604030504040204" pitchFamily="34" charset="0"/>
                    <a:cs typeface="Consolas" panose="020B0609020204030204" pitchFamily="49" charset="0"/>
                  </a:rPr>
                  <a:t>rgb2hsv(</a:t>
                </a:r>
                <a:r>
                  <a:rPr lang="en-US" sz="1400" dirty="0" err="1">
                    <a:latin typeface="Consolas" panose="020B0609020204030204" pitchFamily="49" charset="0"/>
                    <a:ea typeface="Tahoma" panose="020B0604030504040204" pitchFamily="34" charset="0"/>
                    <a:cs typeface="Consolas" panose="020B0609020204030204" pitchFamily="49" charset="0"/>
                  </a:rPr>
                  <a:t>img</a:t>
                </a:r>
                <a:r>
                  <a:rPr lang="en-US" sz="1400" dirty="0">
                    <a:latin typeface="Consolas" panose="020B0609020204030204" pitchFamily="49" charset="0"/>
                    <a:ea typeface="Tahoma" panose="020B0604030504040204" pitchFamily="34" charset="0"/>
                    <a:cs typeface="Consolas" panose="020B0609020204030204" pitchFamily="49" charset="0"/>
                  </a:rPr>
                  <a:t>)</a:t>
                </a:r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function.</a:t>
                </a:r>
                <a:endParaRPr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37761" y="1103544"/>
                <a:ext cx="3947890" cy="3394977"/>
              </a:xfrm>
              <a:prstGeom prst="rect">
                <a:avLst/>
              </a:prstGeom>
              <a:blipFill>
                <a:blip r:embed="rId4"/>
                <a:stretch>
                  <a:fillRect l="-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Google Shape;514;p54">
            <a:extLst>
              <a:ext uri="{FF2B5EF4-FFF2-40B4-BE49-F238E27FC236}">
                <a16:creationId xmlns:a16="http://schemas.microsoft.com/office/drawing/2014/main" id="{C4A4AB47-FA1F-1747-9701-D2B1E0A13455}"/>
              </a:ext>
            </a:extLst>
          </p:cNvPr>
          <p:cNvSpPr txBox="1">
            <a:spLocks/>
          </p:cNvSpPr>
          <p:nvPr/>
        </p:nvSpPr>
        <p:spPr>
          <a:xfrm>
            <a:off x="2061555" y="4645626"/>
            <a:ext cx="4720680" cy="43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>
              <a:buNone/>
            </a:pPr>
            <a:r>
              <a:rPr lang="en-US" sz="700" dirty="0"/>
              <a:t>Wikipedia, </a:t>
            </a:r>
            <a:r>
              <a:rPr lang="en-US" sz="700" dirty="0">
                <a:hlinkClick r:id="rId5"/>
              </a:rPr>
              <a:t>http://www.getreuer.info/_/rsrc/1311740880043/home/colorspace/colorspace_01.jpg?height=209px&amp;width=462px</a:t>
            </a:r>
            <a:r>
              <a:rPr lang="en-US" sz="700" dirty="0"/>
              <a:t> </a:t>
            </a:r>
          </a:p>
        </p:txBody>
      </p:sp>
      <p:pic>
        <p:nvPicPr>
          <p:cNvPr id="8" name="Picture 2" descr="http://www.getreuer.info/_/rsrc/1311740880043/home/colorspace/colorspace_01.jpg?height=209px&amp;width=462px">
            <a:extLst>
              <a:ext uri="{FF2B5EF4-FFF2-40B4-BE49-F238E27FC236}">
                <a16:creationId xmlns:a16="http://schemas.microsoft.com/office/drawing/2014/main" id="{4A6D5599-967A-6243-85CD-D98D9BBA5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8"/>
          <a:stretch/>
        </p:blipFill>
        <p:spPr bwMode="auto">
          <a:xfrm>
            <a:off x="1832386" y="1005584"/>
            <a:ext cx="2247900" cy="177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SV color space as a conical object">
            <a:hlinkClick r:id="rId7" tooltip="HSV color space as a conical object"/>
            <a:extLst>
              <a:ext uri="{FF2B5EF4-FFF2-40B4-BE49-F238E27FC236}">
                <a16:creationId xmlns:a16="http://schemas.microsoft.com/office/drawing/2014/main" id="{F16C6F4E-00C8-8D4F-BDCC-A5348ACFF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85490" y="2924582"/>
            <a:ext cx="1079691" cy="809768"/>
          </a:xfrm>
          <a:prstGeom prst="rect">
            <a:avLst/>
          </a:prstGeom>
          <a:noFill/>
        </p:spPr>
      </p:pic>
      <p:pic>
        <p:nvPicPr>
          <p:cNvPr id="11" name="Picture 12" descr="HSV color space as a cylindrical object">
            <a:hlinkClick r:id="rId9" tooltip="HSV color space as a cylindrical object"/>
            <a:extLst>
              <a:ext uri="{FF2B5EF4-FFF2-40B4-BE49-F238E27FC236}">
                <a16:creationId xmlns:a16="http://schemas.microsoft.com/office/drawing/2014/main" id="{625FC0DB-60AD-9F4F-BEE9-A5AA62A77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85489" y="3795419"/>
            <a:ext cx="1079691" cy="809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7863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it’s nice for human-learned features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789649" y="931359"/>
            <a:ext cx="6096001" cy="16975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http://www.colorpicker.com/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277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it’s nice for human-learned features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789649" y="931359"/>
            <a:ext cx="6096001" cy="16975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http://www.colorpicker.com/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Zooming in on a fruit to learn how orange is an orange…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 dirty="0" err="1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imtool</a:t>
            </a:r>
            <a:r>
              <a:rPr lang="en-US" sz="1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img</a:t>
            </a:r>
            <a:r>
              <a:rPr lang="en-US" sz="1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); figure; </a:t>
            </a:r>
            <a:r>
              <a:rPr lang="en-US" sz="1400" dirty="0" err="1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imtool</a:t>
            </a:r>
            <a:r>
              <a:rPr lang="en-US" sz="1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(rgb2hsv(</a:t>
            </a:r>
            <a:r>
              <a:rPr lang="en-US" sz="1400" dirty="0" err="1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img</a:t>
            </a:r>
            <a:r>
              <a:rPr lang="en-US" sz="1400" dirty="0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));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Observe; orange could be (h=0.04-0.09, s=0.85-1,v=0.4-0.7)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1F5D65-2685-854A-B616-66635FDBD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000" y="2763150"/>
            <a:ext cx="5325650" cy="183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84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 spaces: LST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39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LST color space is friendlier to ML </a:t>
            </a:r>
            <a:r>
              <a:rPr lang="en" sz="2400" b="0" dirty="0" err="1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algorith</a:t>
            </a: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5075844" y="874927"/>
            <a:ext cx="3809805" cy="36317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Separates L (lightness) from color:</a:t>
            </a:r>
          </a:p>
          <a:p>
            <a:pPr marL="457200" lvl="1" indent="0">
              <a:spcBef>
                <a:spcPts val="600"/>
              </a:spcBef>
              <a:buClr>
                <a:srgbClr val="000000"/>
              </a:buClr>
              <a:buSzPts val="1100"/>
              <a:buNone/>
            </a:pPr>
            <a:r>
              <a:rPr lang="e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L: intensity/lightness</a:t>
            </a:r>
          </a:p>
          <a:p>
            <a:pPr marL="457200" lvl="1" indent="0">
              <a:spcBef>
                <a:spcPts val="600"/>
              </a:spcBef>
              <a:buClr>
                <a:srgbClr val="000000"/>
              </a:buClr>
              <a:buSzPts val="1100"/>
              <a:buNone/>
            </a:pPr>
            <a:r>
              <a:rPr lang="e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S: red vs blue</a:t>
            </a:r>
          </a:p>
          <a:p>
            <a:pPr marL="457200" lvl="1" indent="0">
              <a:spcBef>
                <a:spcPts val="600"/>
              </a:spcBef>
              <a:buClr>
                <a:srgbClr val="000000"/>
              </a:buClr>
              <a:buSzPts val="1100"/>
              <a:buNone/>
            </a:pPr>
            <a:r>
              <a:rPr lang="e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T: green vs magenta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Friendly:</a:t>
            </a:r>
          </a:p>
          <a:p>
            <a:pPr marL="457200" lvl="1" indent="0">
              <a:buClr>
                <a:srgbClr val="000000"/>
              </a:buClr>
              <a:buSzPts val="1100"/>
              <a:buNone/>
            </a:pPr>
            <a:r>
              <a:rPr lang="e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Linear, so fast</a:t>
            </a:r>
          </a:p>
          <a:p>
            <a:pPr marL="457200" lvl="1" indent="0">
              <a:buClr>
                <a:srgbClr val="000000"/>
              </a:buClr>
              <a:buSzPts val="1100"/>
              <a:buNone/>
            </a:pPr>
            <a:r>
              <a:rPr lang="e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Rectangular, so no wraparound.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 connections</a:t>
            </a: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457200" lvl="1" indent="0">
              <a:buClr>
                <a:srgbClr val="000000"/>
              </a:buClr>
              <a:buSzPts val="1100"/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 in LST = _ in HSV </a:t>
            </a:r>
          </a:p>
          <a:p>
            <a:pPr marL="457200" lvl="1" indent="0">
              <a:buClr>
                <a:srgbClr val="000000"/>
              </a:buClr>
              <a:buSzPts val="1100"/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the S are different</a:t>
            </a:r>
            <a:r>
              <a:rPr lang="e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lvl="1" indent="0">
              <a:buClr>
                <a:srgbClr val="000000"/>
              </a:buClr>
              <a:buSzPts val="1100"/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LST are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 components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RGB space (more later)</a:t>
            </a:r>
            <a:endParaRPr lang="e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Clr>
                <a:srgbClr val="000000"/>
              </a:buClr>
              <a:buSzPts val="1100"/>
              <a:buNone/>
            </a:pPr>
            <a:endParaRPr lang="en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F7BD03-0D94-9B48-906D-9EA783D19CA8}"/>
              </a:ext>
            </a:extLst>
          </p:cNvPr>
          <p:cNvSpPr/>
          <p:nvPr/>
        </p:nvSpPr>
        <p:spPr>
          <a:xfrm>
            <a:off x="2378689" y="4485893"/>
            <a:ext cx="4572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700" dirty="0"/>
              <a:t>Y. I. </a:t>
            </a:r>
            <a:r>
              <a:rPr lang="en-US" sz="700" dirty="0" err="1"/>
              <a:t>Ohta</a:t>
            </a:r>
            <a:r>
              <a:rPr lang="en-US" sz="700" dirty="0"/>
              <a:t>, T. </a:t>
            </a:r>
            <a:r>
              <a:rPr lang="en-US" sz="700" dirty="0" err="1"/>
              <a:t>Kanade</a:t>
            </a:r>
            <a:r>
              <a:rPr lang="en-US" sz="700" dirty="0"/>
              <a:t>, and T. Sakai, Color information for region segmentation, Computer Graphics and Image Processing, Vol. 13, pp. 222-241, 1980. </a:t>
            </a:r>
            <a:r>
              <a:rPr lang="en-US" sz="700" dirty="0">
                <a:hlinkClick r:id="rId3"/>
              </a:rPr>
              <a:t>http://www.ri.cmu.edu/pub_files/pub4/ohta_y_1980_1/ohta_y_1980_1.pdf</a:t>
            </a:r>
            <a:r>
              <a:rPr lang="en-US" sz="700" dirty="0"/>
              <a:t>  </a:t>
            </a:r>
          </a:p>
          <a:p>
            <a:pPr algn="r"/>
            <a:r>
              <a:rPr lang="en-US" sz="700" dirty="0">
                <a:hlinkClick r:id="rId4"/>
              </a:rPr>
              <a:t>https://hd.media.mit.edu/tech-reports/TR-445.pdf</a:t>
            </a:r>
            <a:r>
              <a:rPr lang="en-US" sz="700" dirty="0"/>
              <a:t>  </a:t>
            </a:r>
          </a:p>
          <a:p>
            <a:pPr algn="r"/>
            <a:r>
              <a:rPr lang="en-US" sz="700" dirty="0">
                <a:hlinkClick r:id="rId5"/>
              </a:rPr>
              <a:t>https://favpng.com/png_view/space-rgb-color-model-rgb-color-space-png/c2YBj7e1</a:t>
            </a:r>
            <a:r>
              <a:rPr lang="en-US" sz="700" dirty="0"/>
              <a:t>  </a:t>
            </a:r>
          </a:p>
        </p:txBody>
      </p:sp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35F5CF7F-C70F-D14D-96CC-0EA58F852F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70" y="1028497"/>
            <a:ext cx="2184400" cy="1460500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B99FB1-0E2E-0F41-BA3E-E07EB5C94BE4}"/>
              </a:ext>
            </a:extLst>
          </p:cNvPr>
          <p:cNvCxnSpPr>
            <a:cxnSpLocks/>
          </p:cNvCxnSpPr>
          <p:nvPr/>
        </p:nvCxnSpPr>
        <p:spPr bwMode="auto">
          <a:xfrm>
            <a:off x="3323292" y="1126416"/>
            <a:ext cx="304800" cy="1219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FDCC0F-B26C-694A-95E9-E37229D6A488}"/>
              </a:ext>
            </a:extLst>
          </p:cNvPr>
          <p:cNvCxnSpPr>
            <a:cxnSpLocks/>
          </p:cNvCxnSpPr>
          <p:nvPr/>
        </p:nvCxnSpPr>
        <p:spPr bwMode="auto">
          <a:xfrm flipH="1">
            <a:off x="3413735" y="1651626"/>
            <a:ext cx="214357" cy="1864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C3026C-F9A2-4E42-9D5F-3E0D0649C76E}"/>
              </a:ext>
            </a:extLst>
          </p:cNvPr>
          <p:cNvCxnSpPr>
            <a:cxnSpLocks/>
          </p:cNvCxnSpPr>
          <p:nvPr/>
        </p:nvCxnSpPr>
        <p:spPr bwMode="auto">
          <a:xfrm flipV="1">
            <a:off x="2866092" y="1651626"/>
            <a:ext cx="1172289" cy="2408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35187C4-024E-E24A-B5BF-0287EE367CFC}"/>
              </a:ext>
            </a:extLst>
          </p:cNvPr>
          <p:cNvSpPr txBox="1"/>
          <p:nvPr/>
        </p:nvSpPr>
        <p:spPr>
          <a:xfrm>
            <a:off x="3566937" y="2253883"/>
            <a:ext cx="5476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98A359-1F6D-CC4D-8752-29BCB835F0A8}"/>
              </a:ext>
            </a:extLst>
          </p:cNvPr>
          <p:cNvSpPr txBox="1"/>
          <p:nvPr/>
        </p:nvSpPr>
        <p:spPr>
          <a:xfrm>
            <a:off x="2486134" y="1736016"/>
            <a:ext cx="53235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21DA2-67F1-2F4C-899D-A612A18D8ACC}"/>
              </a:ext>
            </a:extLst>
          </p:cNvPr>
          <p:cNvSpPr txBox="1"/>
          <p:nvPr/>
        </p:nvSpPr>
        <p:spPr>
          <a:xfrm>
            <a:off x="3519234" y="1377007"/>
            <a:ext cx="5476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0CE6F2-4F75-3549-9A00-4C80EADD5CBD}"/>
                  </a:ext>
                </a:extLst>
              </p:cNvPr>
              <p:cNvSpPr txBox="1"/>
              <p:nvPr/>
            </p:nvSpPr>
            <p:spPr>
              <a:xfrm>
                <a:off x="2429846" y="2682440"/>
                <a:ext cx="2184400" cy="5683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0CE6F2-4F75-3549-9A00-4C80EADD5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846" y="2682440"/>
                <a:ext cx="2184400" cy="568361"/>
              </a:xfrm>
              <a:prstGeom prst="rect">
                <a:avLst/>
              </a:prstGeom>
              <a:blipFill>
                <a:blip r:embed="rId9"/>
                <a:stretch>
                  <a:fillRect t="-444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739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color spaces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5421723" y="1024710"/>
            <a:ext cx="3463927" cy="14000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L*U*V* (or CIELUV), L*a*b*, etc.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Here’s RGB inside Luv: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Nonlinear stretch so distances better match human perception.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000000"/>
              </a:buClr>
              <a:buSzPts val="1100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 science is a whole field!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1EF7E638-8355-AE4D-AF00-5FAA11A6C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20" y="612320"/>
            <a:ext cx="3633107" cy="363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C1596C-5568-CE46-910C-6687C7CD35FA}"/>
              </a:ext>
            </a:extLst>
          </p:cNvPr>
          <p:cNvSpPr/>
          <p:nvPr/>
        </p:nvSpPr>
        <p:spPr>
          <a:xfrm>
            <a:off x="2518998" y="4714770"/>
            <a:ext cx="4355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SzPts val="1100"/>
            </a:pPr>
            <a:r>
              <a:rPr lang="en-US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https://upload.wikimedia.org/wikipedia/commons/thumb/e/e8/SRGB_gamut_within_CIELUV_color_space_isosurface.png/1200px-SRGB_gamut_within_CIELUV_color_space_isosurface.png</a:t>
            </a:r>
          </a:p>
          <a:p>
            <a:pPr lvl="0" algn="r">
              <a:buSzPts val="1100"/>
            </a:pPr>
            <a:r>
              <a:rPr lang="en-US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https://commons.wikimedia.org/w/index.php?title=File%3ASRGB_gamut_within_CIELUV_color_space_mesh.webm</a:t>
            </a:r>
            <a:r>
              <a:rPr lang="en-US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86746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Summarizing colors: features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395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 features: Histograms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5690506" y="874927"/>
            <a:ext cx="3195143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Distribution of colors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(Sample to left is for intensities only)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</a:t>
            </a:r>
          </a:p>
          <a:p>
            <a:pPr marL="457200" lvl="1" indent="0">
              <a:buClr>
                <a:srgbClr val="000000"/>
              </a:buClr>
              <a:buSzPts val="1100"/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Quantizes data, but still keeps lots of info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</a:t>
            </a:r>
          </a:p>
          <a:p>
            <a:pPr marL="457200" lvl="1" indent="0">
              <a:buClr>
                <a:srgbClr val="000000"/>
              </a:buClr>
              <a:buSzPts val="1100"/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compare two images? Histogram intersection (Swain and Ballard)</a:t>
            </a:r>
          </a:p>
          <a:p>
            <a:pPr marL="457200" lvl="1" indent="0">
              <a:buClr>
                <a:srgbClr val="000000"/>
              </a:buClr>
              <a:buSzPts val="1100"/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Spatial info gone (if scramble…)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7" descr="MattGrayHistogram">
            <a:extLst>
              <a:ext uri="{FF2B5EF4-FFF2-40B4-BE49-F238E27FC236}">
                <a16:creationId xmlns:a16="http://schemas.microsoft.com/office/drawing/2014/main" id="{21FCF58B-0124-3640-BF7B-EE75A7010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29901" y="3102429"/>
            <a:ext cx="2404062" cy="180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9" descr="gray">
            <a:extLst>
              <a:ext uri="{FF2B5EF4-FFF2-40B4-BE49-F238E27FC236}">
                <a16:creationId xmlns:a16="http://schemas.microsoft.com/office/drawing/2014/main" id="{94CFFD2D-D7F5-2541-A62D-229443D41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052518" y="1302780"/>
            <a:ext cx="1721742" cy="171800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81303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 storage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46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 features: color moments of histograms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5637280" y="2610740"/>
            <a:ext cx="1506469" cy="15032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14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116.3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14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1152.9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14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-70078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14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7.4 million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gray">
            <a:extLst>
              <a:ext uri="{FF2B5EF4-FFF2-40B4-BE49-F238E27FC236}">
                <a16:creationId xmlns:a16="http://schemas.microsoft.com/office/drawing/2014/main" id="{55445D2D-96F3-2340-B33E-990E90A26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604624" y="1005046"/>
            <a:ext cx="1506469" cy="1503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sunset_gray">
            <a:extLst>
              <a:ext uri="{FF2B5EF4-FFF2-40B4-BE49-F238E27FC236}">
                <a16:creationId xmlns:a16="http://schemas.microsoft.com/office/drawing/2014/main" id="{EF472979-059B-984D-9646-6C657D43F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9637" y="1428200"/>
            <a:ext cx="1474002" cy="1080069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E62DFC-CF23-3042-ADB3-D30C4AE2143B}"/>
              </a:ext>
            </a:extLst>
          </p:cNvPr>
          <p:cNvSpPr/>
          <p:nvPr/>
        </p:nvSpPr>
        <p:spPr>
          <a:xfrm>
            <a:off x="2286000" y="1048256"/>
            <a:ext cx="323185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Moments are </a:t>
            </a:r>
            <a:r>
              <a:rPr lang="en-US"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statistics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1</a:t>
            </a:r>
            <a:r>
              <a:rPr lang="en-US" sz="16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order = </a:t>
            </a:r>
            <a:r>
              <a:rPr lang="en-US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</a:t>
            </a:r>
          </a:p>
          <a:p>
            <a:pPr lvl="1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2</a:t>
            </a:r>
            <a:r>
              <a:rPr lang="en-US" sz="16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order = </a:t>
            </a:r>
            <a:r>
              <a:rPr lang="en-US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variance</a:t>
            </a:r>
          </a:p>
          <a:p>
            <a:pPr lvl="1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3</a:t>
            </a:r>
            <a:r>
              <a:rPr lang="en-US" sz="16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order = </a:t>
            </a:r>
            <a:r>
              <a:rPr lang="en-US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skew</a:t>
            </a:r>
          </a:p>
          <a:p>
            <a:pPr lvl="1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4</a:t>
            </a:r>
            <a:r>
              <a:rPr lang="en-US" sz="16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order = </a:t>
            </a:r>
            <a:r>
              <a:rPr lang="en-US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kurtosis</a:t>
            </a:r>
          </a:p>
          <a:p>
            <a:pPr lvl="5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used higher order moments, but less intuitive</a:t>
            </a:r>
          </a:p>
          <a:p>
            <a:pPr lvl="5"/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color images, take moments of each band</a:t>
            </a:r>
          </a:p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d&gt;1: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014C48-0721-0A49-AB03-56DA2284C2E5}"/>
              </a:ext>
            </a:extLst>
          </p:cNvPr>
          <p:cNvSpPr/>
          <p:nvPr/>
        </p:nvSpPr>
        <p:spPr>
          <a:xfrm>
            <a:off x="7389637" y="2733331"/>
            <a:ext cx="16224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baseline="-250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132.4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baseline="-250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2008.2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baseline="-250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4226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baseline="-250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=12.6 million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A49291D-DC3C-4F44-8A32-B42E1910C7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950607"/>
              </p:ext>
            </p:extLst>
          </p:nvPr>
        </p:nvGraphicFramePr>
        <p:xfrm>
          <a:off x="2692252" y="3972133"/>
          <a:ext cx="2419350" cy="879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0" name="Equation" r:id="rId6" imgW="1257120" imgH="457200" progId="Equation.3">
                  <p:embed/>
                </p:oleObj>
              </mc:Choice>
              <mc:Fallback>
                <p:oleObj name="Equation" r:id="rId6" imgW="1257120" imgH="45720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252" y="3972133"/>
                        <a:ext cx="2419350" cy="87976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8302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Putting it together: color statistics of each region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5497204" y="874927"/>
            <a:ext cx="3388446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 image into parts and describe each one with moments or histograms</a:t>
            </a:r>
          </a:p>
          <a:p>
            <a:pPr marL="457200" lvl="1" indent="0">
              <a:buClr>
                <a:srgbClr val="000000"/>
              </a:buClr>
              <a:buSzPts val="1100"/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Sunset detector: spatial color moments in LST color space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itchFamily="2" charset="2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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Regular grid: Pros? Cons?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itchFamily="2" charset="2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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 regions: Pros? Cons?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9A356B84-5A05-1648-909D-C1CDF9525150}"/>
              </a:ext>
            </a:extLst>
          </p:cNvPr>
          <p:cNvGrpSpPr>
            <a:grpSpLocks/>
          </p:cNvGrpSpPr>
          <p:nvPr/>
        </p:nvGrpSpPr>
        <p:grpSpPr bwMode="auto">
          <a:xfrm>
            <a:off x="2898320" y="1544537"/>
            <a:ext cx="2207079" cy="1610094"/>
            <a:chOff x="2056" y="1583"/>
            <a:chExt cx="1678" cy="1106"/>
          </a:xfrm>
        </p:grpSpPr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71772871-9A20-5E49-B53A-2423B2A054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6" y="1585"/>
              <a:ext cx="1678" cy="1100"/>
              <a:chOff x="2047" y="1585"/>
              <a:chExt cx="1678" cy="1100"/>
            </a:xfrm>
          </p:grpSpPr>
          <p:pic>
            <p:nvPicPr>
              <p:cNvPr id="17" name="Picture 9" descr="185069">
                <a:extLst>
                  <a:ext uri="{FF2B5EF4-FFF2-40B4-BE49-F238E27FC236}">
                    <a16:creationId xmlns:a16="http://schemas.microsoft.com/office/drawing/2014/main" id="{32D3D333-4B99-E247-A68A-814E1792FB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751" t="5624" r="3751" b="5624"/>
              <a:stretch>
                <a:fillRect/>
              </a:stretch>
            </p:blipFill>
            <p:spPr bwMode="auto">
              <a:xfrm>
                <a:off x="2058" y="1587"/>
                <a:ext cx="1666" cy="109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</p:pic>
          <p:grpSp>
            <p:nvGrpSpPr>
              <p:cNvPr id="18" name="Group 10">
                <a:extLst>
                  <a:ext uri="{FF2B5EF4-FFF2-40B4-BE49-F238E27FC236}">
                    <a16:creationId xmlns:a16="http://schemas.microsoft.com/office/drawing/2014/main" id="{2AAF5B8C-B1F4-7B47-B199-A3E8893A4D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47" y="1585"/>
                <a:ext cx="1678" cy="1100"/>
                <a:chOff x="643" y="2584"/>
                <a:chExt cx="1678" cy="1100"/>
              </a:xfrm>
            </p:grpSpPr>
            <p:sp>
              <p:nvSpPr>
                <p:cNvPr id="19" name="Line 11">
                  <a:extLst>
                    <a:ext uri="{FF2B5EF4-FFF2-40B4-BE49-F238E27FC236}">
                      <a16:creationId xmlns:a16="http://schemas.microsoft.com/office/drawing/2014/main" id="{D7949EE0-CDFF-7945-9BA1-D8C86F685B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2584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12">
                  <a:extLst>
                    <a:ext uri="{FF2B5EF4-FFF2-40B4-BE49-F238E27FC236}">
                      <a16:creationId xmlns:a16="http://schemas.microsoft.com/office/drawing/2014/main" id="{8BA66EAA-0C78-454A-A122-9F2F735F54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2741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13">
                  <a:extLst>
                    <a:ext uri="{FF2B5EF4-FFF2-40B4-BE49-F238E27FC236}">
                      <a16:creationId xmlns:a16="http://schemas.microsoft.com/office/drawing/2014/main" id="{F669C46F-DAF4-504F-85EB-43AAE3CF01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2898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4">
                  <a:extLst>
                    <a:ext uri="{FF2B5EF4-FFF2-40B4-BE49-F238E27FC236}">
                      <a16:creationId xmlns:a16="http://schemas.microsoft.com/office/drawing/2014/main" id="{8B242C99-33F4-1743-A8AB-0BDAF42608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3055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5">
                  <a:extLst>
                    <a:ext uri="{FF2B5EF4-FFF2-40B4-BE49-F238E27FC236}">
                      <a16:creationId xmlns:a16="http://schemas.microsoft.com/office/drawing/2014/main" id="{799913B7-BBE8-8648-BE06-D3A3A4979C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3212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16">
                  <a:extLst>
                    <a:ext uri="{FF2B5EF4-FFF2-40B4-BE49-F238E27FC236}">
                      <a16:creationId xmlns:a16="http://schemas.microsoft.com/office/drawing/2014/main" id="{5C692E26-4013-0C4E-9BA2-DFDA6272D0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3369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7">
                  <a:extLst>
                    <a:ext uri="{FF2B5EF4-FFF2-40B4-BE49-F238E27FC236}">
                      <a16:creationId xmlns:a16="http://schemas.microsoft.com/office/drawing/2014/main" id="{F05F85A7-81FC-AF45-B643-DB932BC730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3526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8">
                  <a:extLst>
                    <a:ext uri="{FF2B5EF4-FFF2-40B4-BE49-F238E27FC236}">
                      <a16:creationId xmlns:a16="http://schemas.microsoft.com/office/drawing/2014/main" id="{37A2BC2E-980C-694C-B90F-B1133DA7E5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3684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oup 19">
              <a:extLst>
                <a:ext uri="{FF2B5EF4-FFF2-40B4-BE49-F238E27FC236}">
                  <a16:creationId xmlns:a16="http://schemas.microsoft.com/office/drawing/2014/main" id="{148029B1-4AA1-AF4F-8938-4CDEFE114C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6" y="1583"/>
              <a:ext cx="1676" cy="1106"/>
              <a:chOff x="652" y="2582"/>
              <a:chExt cx="1676" cy="1106"/>
            </a:xfrm>
          </p:grpSpPr>
          <p:sp>
            <p:nvSpPr>
              <p:cNvPr id="9" name="Line 20">
                <a:extLst>
                  <a:ext uri="{FF2B5EF4-FFF2-40B4-BE49-F238E27FC236}">
                    <a16:creationId xmlns:a16="http://schemas.microsoft.com/office/drawing/2014/main" id="{63DF0F18-695D-0C41-A4EE-9C0440747E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1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21">
                <a:extLst>
                  <a:ext uri="{FF2B5EF4-FFF2-40B4-BE49-F238E27FC236}">
                    <a16:creationId xmlns:a16="http://schemas.microsoft.com/office/drawing/2014/main" id="{E8F850F0-4650-9340-BC73-B6360A1E4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0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22">
                <a:extLst>
                  <a:ext uri="{FF2B5EF4-FFF2-40B4-BE49-F238E27FC236}">
                    <a16:creationId xmlns:a16="http://schemas.microsoft.com/office/drawing/2014/main" id="{5D963E8A-ED41-0447-A4FE-60C51620AB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09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23">
                <a:extLst>
                  <a:ext uri="{FF2B5EF4-FFF2-40B4-BE49-F238E27FC236}">
                    <a16:creationId xmlns:a16="http://schemas.microsoft.com/office/drawing/2014/main" id="{D8A73B9C-7805-7C47-A306-12BAEA16DB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70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24">
                <a:extLst>
                  <a:ext uri="{FF2B5EF4-FFF2-40B4-BE49-F238E27FC236}">
                    <a16:creationId xmlns:a16="http://schemas.microsoft.com/office/drawing/2014/main" id="{DDB743A1-91D3-D74D-84C6-1896E3A2CB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9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25">
                <a:extLst>
                  <a:ext uri="{FF2B5EF4-FFF2-40B4-BE49-F238E27FC236}">
                    <a16:creationId xmlns:a16="http://schemas.microsoft.com/office/drawing/2014/main" id="{148D2C75-4DFD-C142-A3EC-D300F6A9C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8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26">
                <a:extLst>
                  <a:ext uri="{FF2B5EF4-FFF2-40B4-BE49-F238E27FC236}">
                    <a16:creationId xmlns:a16="http://schemas.microsoft.com/office/drawing/2014/main" id="{1A93CAE9-8C7D-DF43-8A86-F76904ADB5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28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27">
                <a:extLst>
                  <a:ext uri="{FF2B5EF4-FFF2-40B4-BE49-F238E27FC236}">
                    <a16:creationId xmlns:a16="http://schemas.microsoft.com/office/drawing/2014/main" id="{5B2066FE-E263-434E-ADF8-9736A3E37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2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7" name="Picture 28" descr="185069">
            <a:extLst>
              <a:ext uri="{FF2B5EF4-FFF2-40B4-BE49-F238E27FC236}">
                <a16:creationId xmlns:a16="http://schemas.microsoft.com/office/drawing/2014/main" id="{4F7A32C0-DDDD-1E40-BC71-1F46470CC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3751" t="5624" r="3751" b="5624"/>
          <a:stretch>
            <a:fillRect/>
          </a:stretch>
        </p:blipFill>
        <p:spPr bwMode="auto">
          <a:xfrm>
            <a:off x="2898320" y="3291695"/>
            <a:ext cx="2207079" cy="1615542"/>
          </a:xfrm>
          <a:prstGeom prst="rect">
            <a:avLst/>
          </a:prstGeom>
          <a:noFill/>
        </p:spPr>
      </p:pic>
      <p:sp>
        <p:nvSpPr>
          <p:cNvPr id="28" name="Freeform 29">
            <a:extLst>
              <a:ext uri="{FF2B5EF4-FFF2-40B4-BE49-F238E27FC236}">
                <a16:creationId xmlns:a16="http://schemas.microsoft.com/office/drawing/2014/main" id="{994BC268-69F1-3944-8FBA-63BA34776F16}"/>
              </a:ext>
            </a:extLst>
          </p:cNvPr>
          <p:cNvSpPr>
            <a:spLocks/>
          </p:cNvSpPr>
          <p:nvPr/>
        </p:nvSpPr>
        <p:spPr bwMode="auto">
          <a:xfrm>
            <a:off x="2897279" y="4165046"/>
            <a:ext cx="2231933" cy="457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96" y="7"/>
              </a:cxn>
            </a:cxnLst>
            <a:rect l="0" t="0" r="r" b="b"/>
            <a:pathLst>
              <a:path w="1796" h="7">
                <a:moveTo>
                  <a:pt x="0" y="0"/>
                </a:moveTo>
                <a:cubicBezTo>
                  <a:pt x="599" y="2"/>
                  <a:pt x="1197" y="7"/>
                  <a:pt x="1796" y="7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Freeform 31">
            <a:extLst>
              <a:ext uri="{FF2B5EF4-FFF2-40B4-BE49-F238E27FC236}">
                <a16:creationId xmlns:a16="http://schemas.microsoft.com/office/drawing/2014/main" id="{B531A25A-3B0D-0E4B-A197-AE08EDF6434A}"/>
              </a:ext>
            </a:extLst>
          </p:cNvPr>
          <p:cNvSpPr>
            <a:spLocks/>
          </p:cNvSpPr>
          <p:nvPr/>
        </p:nvSpPr>
        <p:spPr bwMode="auto">
          <a:xfrm>
            <a:off x="3920186" y="4122184"/>
            <a:ext cx="1186802" cy="195479"/>
          </a:xfrm>
          <a:custGeom>
            <a:avLst/>
            <a:gdLst/>
            <a:ahLst/>
            <a:cxnLst>
              <a:cxn ang="0">
                <a:pos x="0" y="88"/>
              </a:cxn>
              <a:cxn ang="0">
                <a:pos x="54" y="0"/>
              </a:cxn>
              <a:cxn ang="0">
                <a:pos x="88" y="95"/>
              </a:cxn>
              <a:cxn ang="0">
                <a:pos x="95" y="122"/>
              </a:cxn>
              <a:cxn ang="0">
                <a:pos x="142" y="129"/>
              </a:cxn>
              <a:cxn ang="0">
                <a:pos x="169" y="122"/>
              </a:cxn>
              <a:cxn ang="0">
                <a:pos x="176" y="95"/>
              </a:cxn>
              <a:cxn ang="0">
                <a:pos x="216" y="34"/>
              </a:cxn>
              <a:cxn ang="0">
                <a:pos x="264" y="7"/>
              </a:cxn>
              <a:cxn ang="0">
                <a:pos x="284" y="34"/>
              </a:cxn>
              <a:cxn ang="0">
                <a:pos x="291" y="68"/>
              </a:cxn>
              <a:cxn ang="0">
                <a:pos x="338" y="95"/>
              </a:cxn>
              <a:cxn ang="0">
                <a:pos x="325" y="122"/>
              </a:cxn>
              <a:cxn ang="0">
                <a:pos x="379" y="101"/>
              </a:cxn>
              <a:cxn ang="0">
                <a:pos x="413" y="169"/>
              </a:cxn>
              <a:cxn ang="0">
                <a:pos x="684" y="149"/>
              </a:cxn>
              <a:cxn ang="0">
                <a:pos x="955" y="169"/>
              </a:cxn>
            </a:cxnLst>
            <a:rect l="0" t="0" r="r" b="b"/>
            <a:pathLst>
              <a:path w="955" h="169">
                <a:moveTo>
                  <a:pt x="0" y="88"/>
                </a:moveTo>
                <a:cubicBezTo>
                  <a:pt x="32" y="56"/>
                  <a:pt x="31" y="33"/>
                  <a:pt x="54" y="0"/>
                </a:cubicBezTo>
                <a:cubicBezTo>
                  <a:pt x="95" y="14"/>
                  <a:pt x="77" y="58"/>
                  <a:pt x="88" y="95"/>
                </a:cubicBezTo>
                <a:cubicBezTo>
                  <a:pt x="91" y="104"/>
                  <a:pt x="87" y="117"/>
                  <a:pt x="95" y="122"/>
                </a:cubicBezTo>
                <a:cubicBezTo>
                  <a:pt x="108" y="130"/>
                  <a:pt x="126" y="127"/>
                  <a:pt x="142" y="129"/>
                </a:cubicBezTo>
                <a:cubicBezTo>
                  <a:pt x="151" y="127"/>
                  <a:pt x="162" y="129"/>
                  <a:pt x="169" y="122"/>
                </a:cubicBezTo>
                <a:cubicBezTo>
                  <a:pt x="176" y="115"/>
                  <a:pt x="172" y="104"/>
                  <a:pt x="176" y="95"/>
                </a:cubicBezTo>
                <a:cubicBezTo>
                  <a:pt x="185" y="73"/>
                  <a:pt x="202" y="54"/>
                  <a:pt x="216" y="34"/>
                </a:cubicBezTo>
                <a:cubicBezTo>
                  <a:pt x="226" y="19"/>
                  <a:pt x="249" y="17"/>
                  <a:pt x="264" y="7"/>
                </a:cubicBezTo>
                <a:cubicBezTo>
                  <a:pt x="271" y="16"/>
                  <a:pt x="279" y="24"/>
                  <a:pt x="284" y="34"/>
                </a:cubicBezTo>
                <a:cubicBezTo>
                  <a:pt x="289" y="45"/>
                  <a:pt x="284" y="59"/>
                  <a:pt x="291" y="68"/>
                </a:cubicBezTo>
                <a:cubicBezTo>
                  <a:pt x="302" y="83"/>
                  <a:pt x="323" y="85"/>
                  <a:pt x="338" y="95"/>
                </a:cubicBezTo>
                <a:cubicBezTo>
                  <a:pt x="334" y="104"/>
                  <a:pt x="319" y="114"/>
                  <a:pt x="325" y="122"/>
                </a:cubicBezTo>
                <a:cubicBezTo>
                  <a:pt x="330" y="129"/>
                  <a:pt x="379" y="101"/>
                  <a:pt x="379" y="101"/>
                </a:cubicBezTo>
                <a:cubicBezTo>
                  <a:pt x="412" y="113"/>
                  <a:pt x="407" y="135"/>
                  <a:pt x="413" y="169"/>
                </a:cubicBezTo>
                <a:cubicBezTo>
                  <a:pt x="543" y="141"/>
                  <a:pt x="453" y="157"/>
                  <a:pt x="684" y="149"/>
                </a:cubicBezTo>
                <a:cubicBezTo>
                  <a:pt x="772" y="153"/>
                  <a:pt x="867" y="169"/>
                  <a:pt x="955" y="169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Freeform 32">
            <a:extLst>
              <a:ext uri="{FF2B5EF4-FFF2-40B4-BE49-F238E27FC236}">
                <a16:creationId xmlns:a16="http://schemas.microsoft.com/office/drawing/2014/main" id="{BBF6715F-A216-194B-9D58-8EC77C0BCC2E}"/>
              </a:ext>
            </a:extLst>
          </p:cNvPr>
          <p:cNvSpPr>
            <a:spLocks/>
          </p:cNvSpPr>
          <p:nvPr/>
        </p:nvSpPr>
        <p:spPr bwMode="auto">
          <a:xfrm>
            <a:off x="3546298" y="4208138"/>
            <a:ext cx="1577018" cy="211672"/>
          </a:xfrm>
          <a:custGeom>
            <a:avLst/>
            <a:gdLst/>
            <a:ahLst/>
            <a:cxnLst>
              <a:cxn ang="0">
                <a:pos x="307" y="23"/>
              </a:cxn>
              <a:cxn ang="0">
                <a:pos x="266" y="44"/>
              </a:cxn>
              <a:cxn ang="0">
                <a:pos x="171" y="30"/>
              </a:cxn>
              <a:cxn ang="0">
                <a:pos x="70" y="3"/>
              </a:cxn>
              <a:cxn ang="0">
                <a:pos x="9" y="10"/>
              </a:cxn>
              <a:cxn ang="0">
                <a:pos x="36" y="23"/>
              </a:cxn>
              <a:cxn ang="0">
                <a:pos x="56" y="44"/>
              </a:cxn>
              <a:cxn ang="0">
                <a:pos x="104" y="57"/>
              </a:cxn>
              <a:cxn ang="0">
                <a:pos x="788" y="118"/>
              </a:cxn>
              <a:cxn ang="0">
                <a:pos x="1086" y="125"/>
              </a:cxn>
              <a:cxn ang="0">
                <a:pos x="1269" y="132"/>
              </a:cxn>
            </a:cxnLst>
            <a:rect l="0" t="0" r="r" b="b"/>
            <a:pathLst>
              <a:path w="1269" h="183">
                <a:moveTo>
                  <a:pt x="307" y="23"/>
                </a:moveTo>
                <a:cubicBezTo>
                  <a:pt x="293" y="28"/>
                  <a:pt x="281" y="42"/>
                  <a:pt x="266" y="44"/>
                </a:cubicBezTo>
                <a:cubicBezTo>
                  <a:pt x="234" y="48"/>
                  <a:pt x="203" y="34"/>
                  <a:pt x="171" y="30"/>
                </a:cubicBezTo>
                <a:cubicBezTo>
                  <a:pt x="138" y="21"/>
                  <a:pt x="102" y="14"/>
                  <a:pt x="70" y="3"/>
                </a:cubicBezTo>
                <a:cubicBezTo>
                  <a:pt x="50" y="5"/>
                  <a:pt x="27" y="0"/>
                  <a:pt x="9" y="10"/>
                </a:cubicBezTo>
                <a:cubicBezTo>
                  <a:pt x="0" y="15"/>
                  <a:pt x="28" y="17"/>
                  <a:pt x="36" y="23"/>
                </a:cubicBezTo>
                <a:cubicBezTo>
                  <a:pt x="44" y="29"/>
                  <a:pt x="48" y="39"/>
                  <a:pt x="56" y="44"/>
                </a:cubicBezTo>
                <a:cubicBezTo>
                  <a:pt x="70" y="52"/>
                  <a:pt x="88" y="52"/>
                  <a:pt x="104" y="57"/>
                </a:cubicBezTo>
                <a:cubicBezTo>
                  <a:pt x="291" y="183"/>
                  <a:pt x="620" y="115"/>
                  <a:pt x="788" y="118"/>
                </a:cubicBezTo>
                <a:cubicBezTo>
                  <a:pt x="887" y="120"/>
                  <a:pt x="987" y="123"/>
                  <a:pt x="1086" y="125"/>
                </a:cubicBezTo>
                <a:cubicBezTo>
                  <a:pt x="1163" y="145"/>
                  <a:pt x="1104" y="132"/>
                  <a:pt x="1269" y="132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Freeform 33">
            <a:extLst>
              <a:ext uri="{FF2B5EF4-FFF2-40B4-BE49-F238E27FC236}">
                <a16:creationId xmlns:a16="http://schemas.microsoft.com/office/drawing/2014/main" id="{5B36D12C-4321-3D4C-B5A0-CDA9DE15FC6A}"/>
              </a:ext>
            </a:extLst>
          </p:cNvPr>
          <p:cNvSpPr>
            <a:spLocks/>
          </p:cNvSpPr>
          <p:nvPr/>
        </p:nvSpPr>
        <p:spPr bwMode="auto">
          <a:xfrm>
            <a:off x="2897279" y="3831672"/>
            <a:ext cx="2231933" cy="70557"/>
          </a:xfrm>
          <a:custGeom>
            <a:avLst/>
            <a:gdLst/>
            <a:ahLst/>
            <a:cxnLst>
              <a:cxn ang="0">
                <a:pos x="0" y="61"/>
              </a:cxn>
              <a:cxn ang="0">
                <a:pos x="183" y="54"/>
              </a:cxn>
              <a:cxn ang="0">
                <a:pos x="264" y="34"/>
              </a:cxn>
              <a:cxn ang="0">
                <a:pos x="488" y="54"/>
              </a:cxn>
              <a:cxn ang="0">
                <a:pos x="766" y="47"/>
              </a:cxn>
              <a:cxn ang="0">
                <a:pos x="833" y="0"/>
              </a:cxn>
              <a:cxn ang="0">
                <a:pos x="861" y="7"/>
              </a:cxn>
              <a:cxn ang="0">
                <a:pos x="874" y="47"/>
              </a:cxn>
              <a:cxn ang="0">
                <a:pos x="894" y="54"/>
              </a:cxn>
              <a:cxn ang="0">
                <a:pos x="1016" y="47"/>
              </a:cxn>
              <a:cxn ang="0">
                <a:pos x="1030" y="27"/>
              </a:cxn>
              <a:cxn ang="0">
                <a:pos x="1050" y="20"/>
              </a:cxn>
              <a:cxn ang="0">
                <a:pos x="1403" y="41"/>
              </a:cxn>
              <a:cxn ang="0">
                <a:pos x="1796" y="34"/>
              </a:cxn>
            </a:cxnLst>
            <a:rect l="0" t="0" r="r" b="b"/>
            <a:pathLst>
              <a:path w="1796" h="61">
                <a:moveTo>
                  <a:pt x="0" y="61"/>
                </a:moveTo>
                <a:cubicBezTo>
                  <a:pt x="61" y="59"/>
                  <a:pt x="122" y="58"/>
                  <a:pt x="183" y="54"/>
                </a:cubicBezTo>
                <a:cubicBezTo>
                  <a:pt x="211" y="52"/>
                  <a:pt x="264" y="34"/>
                  <a:pt x="264" y="34"/>
                </a:cubicBezTo>
                <a:cubicBezTo>
                  <a:pt x="381" y="39"/>
                  <a:pt x="401" y="39"/>
                  <a:pt x="488" y="54"/>
                </a:cubicBezTo>
                <a:cubicBezTo>
                  <a:pt x="581" y="52"/>
                  <a:pt x="674" y="53"/>
                  <a:pt x="766" y="47"/>
                </a:cubicBezTo>
                <a:cubicBezTo>
                  <a:pt x="772" y="47"/>
                  <a:pt x="817" y="6"/>
                  <a:pt x="833" y="0"/>
                </a:cubicBezTo>
                <a:cubicBezTo>
                  <a:pt x="842" y="2"/>
                  <a:pt x="853" y="1"/>
                  <a:pt x="861" y="7"/>
                </a:cubicBezTo>
                <a:cubicBezTo>
                  <a:pt x="872" y="16"/>
                  <a:pt x="864" y="37"/>
                  <a:pt x="874" y="47"/>
                </a:cubicBezTo>
                <a:cubicBezTo>
                  <a:pt x="879" y="52"/>
                  <a:pt x="887" y="52"/>
                  <a:pt x="894" y="54"/>
                </a:cubicBezTo>
                <a:cubicBezTo>
                  <a:pt x="935" y="52"/>
                  <a:pt x="976" y="55"/>
                  <a:pt x="1016" y="47"/>
                </a:cubicBezTo>
                <a:cubicBezTo>
                  <a:pt x="1024" y="45"/>
                  <a:pt x="1024" y="32"/>
                  <a:pt x="1030" y="27"/>
                </a:cubicBezTo>
                <a:cubicBezTo>
                  <a:pt x="1036" y="23"/>
                  <a:pt x="1043" y="22"/>
                  <a:pt x="1050" y="20"/>
                </a:cubicBezTo>
                <a:cubicBezTo>
                  <a:pt x="1183" y="37"/>
                  <a:pt x="1224" y="36"/>
                  <a:pt x="1403" y="41"/>
                </a:cubicBezTo>
                <a:cubicBezTo>
                  <a:pt x="1534" y="39"/>
                  <a:pt x="1665" y="34"/>
                  <a:pt x="1796" y="34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Freeform 34">
            <a:extLst>
              <a:ext uri="{FF2B5EF4-FFF2-40B4-BE49-F238E27FC236}">
                <a16:creationId xmlns:a16="http://schemas.microsoft.com/office/drawing/2014/main" id="{268A5996-0C98-C74A-AB20-223E4DCA0A1A}"/>
              </a:ext>
            </a:extLst>
          </p:cNvPr>
          <p:cNvSpPr>
            <a:spLocks/>
          </p:cNvSpPr>
          <p:nvPr/>
        </p:nvSpPr>
        <p:spPr bwMode="auto">
          <a:xfrm>
            <a:off x="2883752" y="3634822"/>
            <a:ext cx="2223235" cy="112197"/>
          </a:xfrm>
          <a:custGeom>
            <a:avLst/>
            <a:gdLst/>
            <a:ahLst/>
            <a:cxnLst>
              <a:cxn ang="0">
                <a:pos x="1789" y="43"/>
              </a:cxn>
              <a:cxn ang="0">
                <a:pos x="1654" y="70"/>
              </a:cxn>
              <a:cxn ang="0">
                <a:pos x="1606" y="63"/>
              </a:cxn>
              <a:cxn ang="0">
                <a:pos x="1586" y="43"/>
              </a:cxn>
              <a:cxn ang="0">
                <a:pos x="1545" y="49"/>
              </a:cxn>
              <a:cxn ang="0">
                <a:pos x="1491" y="63"/>
              </a:cxn>
              <a:cxn ang="0">
                <a:pos x="1464" y="83"/>
              </a:cxn>
              <a:cxn ang="0">
                <a:pos x="1342" y="63"/>
              </a:cxn>
              <a:cxn ang="0">
                <a:pos x="1166" y="97"/>
              </a:cxn>
              <a:cxn ang="0">
                <a:pos x="1030" y="56"/>
              </a:cxn>
              <a:cxn ang="0">
                <a:pos x="956" y="22"/>
              </a:cxn>
              <a:cxn ang="0">
                <a:pos x="786" y="49"/>
              </a:cxn>
              <a:cxn ang="0">
                <a:pos x="732" y="70"/>
              </a:cxn>
              <a:cxn ang="0">
                <a:pos x="657" y="29"/>
              </a:cxn>
              <a:cxn ang="0">
                <a:pos x="542" y="56"/>
              </a:cxn>
              <a:cxn ang="0">
                <a:pos x="386" y="9"/>
              </a:cxn>
              <a:cxn ang="0">
                <a:pos x="231" y="15"/>
              </a:cxn>
              <a:cxn ang="0">
                <a:pos x="197" y="36"/>
              </a:cxn>
              <a:cxn ang="0">
                <a:pos x="136" y="9"/>
              </a:cxn>
              <a:cxn ang="0">
                <a:pos x="0" y="43"/>
              </a:cxn>
            </a:cxnLst>
            <a:rect l="0" t="0" r="r" b="b"/>
            <a:pathLst>
              <a:path w="1789" h="97">
                <a:moveTo>
                  <a:pt x="1789" y="43"/>
                </a:moveTo>
                <a:cubicBezTo>
                  <a:pt x="1687" y="49"/>
                  <a:pt x="1717" y="48"/>
                  <a:pt x="1654" y="70"/>
                </a:cubicBezTo>
                <a:cubicBezTo>
                  <a:pt x="1638" y="68"/>
                  <a:pt x="1621" y="69"/>
                  <a:pt x="1606" y="63"/>
                </a:cubicBezTo>
                <a:cubicBezTo>
                  <a:pt x="1597" y="60"/>
                  <a:pt x="1595" y="45"/>
                  <a:pt x="1586" y="43"/>
                </a:cubicBezTo>
                <a:cubicBezTo>
                  <a:pt x="1573" y="40"/>
                  <a:pt x="1559" y="46"/>
                  <a:pt x="1545" y="49"/>
                </a:cubicBezTo>
                <a:cubicBezTo>
                  <a:pt x="1527" y="53"/>
                  <a:pt x="1491" y="63"/>
                  <a:pt x="1491" y="63"/>
                </a:cubicBezTo>
                <a:cubicBezTo>
                  <a:pt x="1482" y="70"/>
                  <a:pt x="1475" y="81"/>
                  <a:pt x="1464" y="83"/>
                </a:cubicBezTo>
                <a:cubicBezTo>
                  <a:pt x="1433" y="88"/>
                  <a:pt x="1374" y="68"/>
                  <a:pt x="1342" y="63"/>
                </a:cubicBezTo>
                <a:cubicBezTo>
                  <a:pt x="1280" y="20"/>
                  <a:pt x="1226" y="76"/>
                  <a:pt x="1166" y="97"/>
                </a:cubicBezTo>
                <a:cubicBezTo>
                  <a:pt x="1113" y="89"/>
                  <a:pt x="1078" y="73"/>
                  <a:pt x="1030" y="56"/>
                </a:cubicBezTo>
                <a:cubicBezTo>
                  <a:pt x="1006" y="32"/>
                  <a:pt x="987" y="33"/>
                  <a:pt x="956" y="22"/>
                </a:cubicBezTo>
                <a:cubicBezTo>
                  <a:pt x="895" y="26"/>
                  <a:pt x="841" y="23"/>
                  <a:pt x="786" y="49"/>
                </a:cubicBezTo>
                <a:cubicBezTo>
                  <a:pt x="767" y="79"/>
                  <a:pt x="765" y="92"/>
                  <a:pt x="732" y="70"/>
                </a:cubicBezTo>
                <a:cubicBezTo>
                  <a:pt x="720" y="34"/>
                  <a:pt x="692" y="41"/>
                  <a:pt x="657" y="29"/>
                </a:cubicBezTo>
                <a:cubicBezTo>
                  <a:pt x="618" y="39"/>
                  <a:pt x="580" y="43"/>
                  <a:pt x="542" y="56"/>
                </a:cubicBezTo>
                <a:cubicBezTo>
                  <a:pt x="484" y="46"/>
                  <a:pt x="445" y="16"/>
                  <a:pt x="386" y="9"/>
                </a:cubicBezTo>
                <a:cubicBezTo>
                  <a:pt x="334" y="11"/>
                  <a:pt x="282" y="4"/>
                  <a:pt x="231" y="15"/>
                </a:cubicBezTo>
                <a:cubicBezTo>
                  <a:pt x="147" y="33"/>
                  <a:pt x="306" y="64"/>
                  <a:pt x="197" y="36"/>
                </a:cubicBezTo>
                <a:cubicBezTo>
                  <a:pt x="186" y="2"/>
                  <a:pt x="169" y="0"/>
                  <a:pt x="136" y="9"/>
                </a:cubicBezTo>
                <a:cubicBezTo>
                  <a:pt x="90" y="43"/>
                  <a:pt x="58" y="43"/>
                  <a:pt x="0" y="43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Freeform 35">
            <a:extLst>
              <a:ext uri="{FF2B5EF4-FFF2-40B4-BE49-F238E27FC236}">
                <a16:creationId xmlns:a16="http://schemas.microsoft.com/office/drawing/2014/main" id="{E13385E3-B4FA-DD43-AACE-C288045F6AAF}"/>
              </a:ext>
            </a:extLst>
          </p:cNvPr>
          <p:cNvSpPr>
            <a:spLocks/>
          </p:cNvSpPr>
          <p:nvPr/>
        </p:nvSpPr>
        <p:spPr bwMode="auto">
          <a:xfrm>
            <a:off x="4117891" y="3444322"/>
            <a:ext cx="314409" cy="234805"/>
          </a:xfrm>
          <a:custGeom>
            <a:avLst/>
            <a:gdLst/>
            <a:ahLst/>
            <a:cxnLst>
              <a:cxn ang="0">
                <a:pos x="0" y="203"/>
              </a:cxn>
              <a:cxn ang="0">
                <a:pos x="95" y="34"/>
              </a:cxn>
              <a:cxn ang="0">
                <a:pos x="143" y="7"/>
              </a:cxn>
              <a:cxn ang="0">
                <a:pos x="238" y="54"/>
              </a:cxn>
              <a:cxn ang="0">
                <a:pos x="204" y="169"/>
              </a:cxn>
            </a:cxnLst>
            <a:rect l="0" t="0" r="r" b="b"/>
            <a:pathLst>
              <a:path w="253" h="203">
                <a:moveTo>
                  <a:pt x="0" y="203"/>
                </a:moveTo>
                <a:cubicBezTo>
                  <a:pt x="11" y="116"/>
                  <a:pt x="29" y="89"/>
                  <a:pt x="95" y="34"/>
                </a:cubicBezTo>
                <a:cubicBezTo>
                  <a:pt x="130" y="5"/>
                  <a:pt x="99" y="17"/>
                  <a:pt x="143" y="7"/>
                </a:cubicBezTo>
                <a:cubicBezTo>
                  <a:pt x="201" y="12"/>
                  <a:pt x="224" y="0"/>
                  <a:pt x="238" y="54"/>
                </a:cubicBezTo>
                <a:cubicBezTo>
                  <a:pt x="230" y="169"/>
                  <a:pt x="253" y="127"/>
                  <a:pt x="204" y="169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1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Counting Fruit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31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many apples, bananas, and oranges are in each image? </a:t>
            </a: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1528034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are they? How big is each one?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oranges: …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4" descr="mixed_fruit1">
            <a:extLst>
              <a:ext uri="{FF2B5EF4-FFF2-40B4-BE49-F238E27FC236}">
                <a16:creationId xmlns:a16="http://schemas.microsoft.com/office/drawing/2014/main" id="{5AD3CEC5-3C87-DD48-A3C6-3FF487315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09" y="914155"/>
            <a:ext cx="2501741" cy="187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mixed_fruit2">
            <a:extLst>
              <a:ext uri="{FF2B5EF4-FFF2-40B4-BE49-F238E27FC236}">
                <a16:creationId xmlns:a16="http://schemas.microsoft.com/office/drawing/2014/main" id="{523BD17C-1F2A-C24E-94EC-3FB3AEE35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1" y="914155"/>
            <a:ext cx="2501741" cy="187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mixed_fruit3">
            <a:extLst>
              <a:ext uri="{FF2B5EF4-FFF2-40B4-BE49-F238E27FC236}">
                <a16:creationId xmlns:a16="http://schemas.microsoft.com/office/drawing/2014/main" id="{DC04BCAE-B419-0444-BC9E-FCF8EE6A6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1" y="2828293"/>
            <a:ext cx="2501741" cy="187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fruit_tray">
            <a:extLst>
              <a:ext uri="{FF2B5EF4-FFF2-40B4-BE49-F238E27FC236}">
                <a16:creationId xmlns:a16="http://schemas.microsoft.com/office/drawing/2014/main" id="{DB731F7A-5209-9048-A89F-D55660407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09" y="2828294"/>
            <a:ext cx="2501741" cy="187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39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do so much so early in the course?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4328808" y="874927"/>
            <a:ext cx="4556841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Practice with MATLAB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I’ll guide but not give every detail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Practice with color features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Practice writing a professional, detailed, conference-paper-style report 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like ICME sunset paper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(Abstract, Introduction, Process, Results, …)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guided: specs, rubric, template 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Warning: The project grade is determined by the paper quality: a finder that gets 100% accuracy can still earn an F, and one that gets </a:t>
            </a:r>
            <a:br>
              <a:rPr lang="en-US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 100% can earn a solid A. 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5" descr="mixed_fruit2">
            <a:extLst>
              <a:ext uri="{FF2B5EF4-FFF2-40B4-BE49-F238E27FC236}">
                <a16:creationId xmlns:a16="http://schemas.microsoft.com/office/drawing/2014/main" id="{16AE3C2D-7B82-1744-BDFC-0BC3ED271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95" y="925833"/>
            <a:ext cx="990307" cy="74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B792EE-C77C-724D-AFEE-78FAAC444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815" y="940174"/>
            <a:ext cx="1265540" cy="1561426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6E59602-4BA8-2447-A3EE-739C600BF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777" y="941911"/>
            <a:ext cx="831469" cy="117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31D7EC-6A1E-0E40-BA5D-CE9A92A7F4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4678" y="2707942"/>
            <a:ext cx="1796458" cy="217534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7D9EEE9-ED38-CD4D-9B38-79CE64B48B81}"/>
              </a:ext>
            </a:extLst>
          </p:cNvPr>
          <p:cNvCxnSpPr>
            <a:stCxn id="7" idx="3"/>
            <a:endCxn id="2" idx="1"/>
          </p:cNvCxnSpPr>
          <p:nvPr/>
        </p:nvCxnSpPr>
        <p:spPr>
          <a:xfrm>
            <a:off x="1517602" y="1297263"/>
            <a:ext cx="256213" cy="423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810F68A-4B84-DD44-AD53-2EA803D22667}"/>
              </a:ext>
            </a:extLst>
          </p:cNvPr>
          <p:cNvCxnSpPr>
            <a:cxnSpLocks/>
            <a:stCxn id="2" idx="3"/>
            <a:endCxn id="10" idx="1"/>
          </p:cNvCxnSpPr>
          <p:nvPr/>
        </p:nvCxnSpPr>
        <p:spPr>
          <a:xfrm flipV="1">
            <a:off x="3039355" y="1529219"/>
            <a:ext cx="292422" cy="191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EA1FF95-49FF-4F45-8B35-524DF8EE66FE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>
            <a:off x="2406585" y="2501600"/>
            <a:ext cx="856322" cy="206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29D4B2B-7FA9-8844-A7CB-2B53B4A100F1}"/>
              </a:ext>
            </a:extLst>
          </p:cNvPr>
          <p:cNvCxnSpPr>
            <a:cxnSpLocks/>
          </p:cNvCxnSpPr>
          <p:nvPr/>
        </p:nvCxnSpPr>
        <p:spPr>
          <a:xfrm flipH="1" flipV="1">
            <a:off x="3998068" y="3978613"/>
            <a:ext cx="35737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205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Fruit-finder big picture!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3720146" y="879575"/>
            <a:ext cx="5174304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Observe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What numbers are a banana’s “yellow”? (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imtool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pixel zoom)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you differentiate between banana and orange? Orange and apple? Any and background? (Decision boundaries)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Note: no machine learning yet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Classify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each pixel using your model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Clean up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the results using mathematical morphology, size thresholds, etc.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Communicate: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results in a professional report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077C3A-5487-9042-B4DB-364D1856E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714" y="1770062"/>
            <a:ext cx="1312561" cy="980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41BC14-2EA9-6047-B264-3BFDB25C0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714" y="2897238"/>
            <a:ext cx="1312561" cy="9868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DE068E-6A09-4A40-83AC-F47CCE806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171" y="1115756"/>
            <a:ext cx="1684104" cy="578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B11370-9D46-D645-99BB-C07B3818CB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9801" y="3959521"/>
            <a:ext cx="775910" cy="93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40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a mask of pixels with colors in given ranges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002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Masks show location of key pixels. They only have 2 values: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395016" y="874927"/>
            <a:ext cx="6641980" cy="27048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foreground: white </a:t>
            </a:r>
            <a:r>
              <a:rPr lang="e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 or 255)</a:t>
            </a: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background: black (0)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 vs non-face </a:t>
            </a: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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Fruit-finding example:</a:t>
            </a:r>
            <a:endParaRPr lang="en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lang="e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Apple vs non-</a:t>
            </a:r>
            <a:r>
              <a:rPr lang="en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</a:t>
            </a:r>
            <a:r>
              <a:rPr lang="e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Orange vs non-</a:t>
            </a:r>
            <a:r>
              <a:rPr lang="en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orn</a:t>
            </a:r>
            <a:r>
              <a:rPr lang="e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Banana vs non-bn   Each as one band</a:t>
            </a: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C:\_Mine\repos\463-200920\Demo\03 HowToAndMorphology\raw_mask.jpg">
            <a:extLst>
              <a:ext uri="{FF2B5EF4-FFF2-40B4-BE49-F238E27FC236}">
                <a16:creationId xmlns:a16="http://schemas.microsoft.com/office/drawing/2014/main" id="{736803E4-750E-8E41-9510-9D83F1061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050" y="907758"/>
            <a:ext cx="1752600" cy="17526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_Mine\repos\463-200920\Images\samo.jpg">
            <a:extLst>
              <a:ext uri="{FF2B5EF4-FFF2-40B4-BE49-F238E27FC236}">
                <a16:creationId xmlns:a16="http://schemas.microsoft.com/office/drawing/2014/main" id="{7D8BEEDB-E9D8-2944-BCE2-06698AD7B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575" y="907758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AFCC9C-14F8-BA43-8C7B-FC9442E0C21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017" y="3550350"/>
            <a:ext cx="1463040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80AC4E-5AB2-DF49-885F-B5A46ED27F0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250" y="3550350"/>
            <a:ext cx="1463040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310C39-CFA2-9C44-B483-E8D81B596C9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24" y="3550350"/>
            <a:ext cx="1463040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8C66F6-E497-CC42-873D-A7D588AB0E9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076" y="3550350"/>
            <a:ext cx="146304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48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a mask of pixels with colors in given ranges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hands-on exploration in MATLAB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Zeros to create a blank, black image then find to mark foreground as white.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Or B</a:t>
            </a:r>
            <a:r>
              <a:rPr lang="en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oolean</a:t>
            </a: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expressions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52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Connecting pixels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913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4;p54">
            <a:extLst>
              <a:ext uri="{FF2B5EF4-FFF2-40B4-BE49-F238E27FC236}">
                <a16:creationId xmlns:a16="http://schemas.microsoft.com/office/drawing/2014/main" id="{6D6836F2-8AE0-4748-8378-551427CDAAFA}"/>
              </a:ext>
            </a:extLst>
          </p:cNvPr>
          <p:cNvSpPr txBox="1">
            <a:spLocks/>
          </p:cNvSpPr>
          <p:nvPr/>
        </p:nvSpPr>
        <p:spPr>
          <a:xfrm>
            <a:off x="5855238" y="3521414"/>
            <a:ext cx="437985" cy="141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Review: color images are stored in 3 channels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5C07FFC8-1B77-4F4D-898A-FA0288CC2673}"/>
              </a:ext>
            </a:extLst>
          </p:cNvPr>
          <p:cNvSpPr/>
          <p:nvPr/>
        </p:nvSpPr>
        <p:spPr>
          <a:xfrm>
            <a:off x="6177065" y="4027252"/>
            <a:ext cx="2042808" cy="525294"/>
          </a:xfrm>
          <a:prstGeom prst="parallelogram">
            <a:avLst>
              <a:gd name="adj" fmla="val 99074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9575"/>
            <a:ext cx="6637750" cy="4966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color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channel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 band (R,G,B) is 0-255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1893C3-B50C-F945-BFFD-E48BF7C4F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941" y="1513342"/>
            <a:ext cx="1759597" cy="3425488"/>
          </a:xfrm>
          <a:prstGeom prst="rect">
            <a:avLst/>
          </a:prstGeom>
        </p:spPr>
      </p:pic>
      <p:sp>
        <p:nvSpPr>
          <p:cNvPr id="9" name="Parallelogram 8">
            <a:extLst>
              <a:ext uri="{FF2B5EF4-FFF2-40B4-BE49-F238E27FC236}">
                <a16:creationId xmlns:a16="http://schemas.microsoft.com/office/drawing/2014/main" id="{F413E98A-02A0-F84B-A508-A54F58790AA1}"/>
              </a:ext>
            </a:extLst>
          </p:cNvPr>
          <p:cNvSpPr/>
          <p:nvPr/>
        </p:nvSpPr>
        <p:spPr>
          <a:xfrm>
            <a:off x="6177065" y="3784061"/>
            <a:ext cx="2042808" cy="525294"/>
          </a:xfrm>
          <a:prstGeom prst="parallelogram">
            <a:avLst>
              <a:gd name="adj" fmla="val 99074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5D802B5D-7366-5C46-AE09-E5E4523F89D5}"/>
              </a:ext>
            </a:extLst>
          </p:cNvPr>
          <p:cNvSpPr/>
          <p:nvPr/>
        </p:nvSpPr>
        <p:spPr>
          <a:xfrm>
            <a:off x="6177065" y="3521414"/>
            <a:ext cx="2042808" cy="525294"/>
          </a:xfrm>
          <a:prstGeom prst="parallelogram">
            <a:avLst>
              <a:gd name="adj" fmla="val 99074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BD4CDF-3905-4ABD-9440-DD7F06226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140" y="1513342"/>
            <a:ext cx="1334647" cy="10142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C28B74-AB18-4FDB-BD9D-7A162F1DD7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009" y="1513342"/>
            <a:ext cx="1340544" cy="10142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9F9EE8-21DD-4D52-A195-28E322EBA1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774" y="1495611"/>
            <a:ext cx="1343735" cy="1014252"/>
          </a:xfrm>
          <a:prstGeom prst="rect">
            <a:avLst/>
          </a:prstGeom>
        </p:spPr>
      </p:pic>
      <p:sp>
        <p:nvSpPr>
          <p:cNvPr id="13" name="Google Shape;514;p54">
            <a:extLst>
              <a:ext uri="{FF2B5EF4-FFF2-40B4-BE49-F238E27FC236}">
                <a16:creationId xmlns:a16="http://schemas.microsoft.com/office/drawing/2014/main" id="{CA11A0EB-7886-4486-BF1A-15DDB2EF215B}"/>
              </a:ext>
            </a:extLst>
          </p:cNvPr>
          <p:cNvSpPr txBox="1">
            <a:spLocks/>
          </p:cNvSpPr>
          <p:nvPr/>
        </p:nvSpPr>
        <p:spPr>
          <a:xfrm>
            <a:off x="4833870" y="2538430"/>
            <a:ext cx="3386003" cy="52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	        G   	  B</a:t>
            </a:r>
          </a:p>
        </p:txBody>
      </p:sp>
      <p:sp>
        <p:nvSpPr>
          <p:cNvPr id="14" name="Google Shape;514;p54">
            <a:extLst>
              <a:ext uri="{FF2B5EF4-FFF2-40B4-BE49-F238E27FC236}">
                <a16:creationId xmlns:a16="http://schemas.microsoft.com/office/drawing/2014/main" id="{5FA4E30B-090F-40B0-B030-A404574E2F78}"/>
              </a:ext>
            </a:extLst>
          </p:cNvPr>
          <p:cNvSpPr txBox="1">
            <a:spLocks/>
          </p:cNvSpPr>
          <p:nvPr/>
        </p:nvSpPr>
        <p:spPr>
          <a:xfrm>
            <a:off x="4236659" y="3061596"/>
            <a:ext cx="1717699" cy="1788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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pixel, 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at (row, col),</a:t>
            </a:r>
            <a:b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3 values.</a:t>
            </a: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Channels are R,G,B planes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660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Connecting pixels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681598" y="874927"/>
            <a:ext cx="3147965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Goal: to distinguish separate foreground regions			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EB7CF2-7E49-F946-BA07-FFF4848EC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721" y="1917556"/>
            <a:ext cx="1600470" cy="152239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Google Shape;514;p54">
            <a:extLst>
              <a:ext uri="{FF2B5EF4-FFF2-40B4-BE49-F238E27FC236}">
                <a16:creationId xmlns:a16="http://schemas.microsoft.com/office/drawing/2014/main" id="{D249260B-FB8A-364B-9F98-0CBA4F1B1903}"/>
              </a:ext>
            </a:extLst>
          </p:cNvPr>
          <p:cNvSpPr txBox="1">
            <a:spLocks/>
          </p:cNvSpPr>
          <p:nvPr/>
        </p:nvSpPr>
        <p:spPr>
          <a:xfrm>
            <a:off x="6144895" y="874927"/>
            <a:ext cx="2859121" cy="37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this one region or two?</a:t>
            </a: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depends on how we define pixel neighbors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59A8A2-EC00-BC46-9E3B-9E6F1D9BB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300" y="1917556"/>
            <a:ext cx="1999567" cy="152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17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diagonal pixels counted as neighbors? 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628216" y="874927"/>
            <a:ext cx="302612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no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4-neighborhood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Nums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no particular order. </a:t>
            </a:r>
            <a:b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edge pixels, some </a:t>
            </a:r>
            <a:b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neighbors undefined </a:t>
            </a: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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Google Shape;514;p54">
            <a:extLst>
              <a:ext uri="{FF2B5EF4-FFF2-40B4-BE49-F238E27FC236}">
                <a16:creationId xmlns:a16="http://schemas.microsoft.com/office/drawing/2014/main" id="{D249260B-FB8A-364B-9F98-0CBA4F1B1903}"/>
              </a:ext>
            </a:extLst>
          </p:cNvPr>
          <p:cNvSpPr txBox="1">
            <a:spLocks/>
          </p:cNvSpPr>
          <p:nvPr/>
        </p:nvSpPr>
        <p:spPr>
          <a:xfrm>
            <a:off x="6144895" y="874927"/>
            <a:ext cx="2859121" cy="37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so, 8-neighborhood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F53F77-EFB6-524D-9315-B10751315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946" y="1692127"/>
            <a:ext cx="1499140" cy="14241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EE6C3-786D-9549-B3FB-85A877E08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53" y="1701368"/>
            <a:ext cx="1489413" cy="14149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893F0A-41F8-AD42-B0E8-53C844D7C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382" y="4192966"/>
            <a:ext cx="810088" cy="76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33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Connected components algorithm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Goal: each region gets a unique ID, from 1..n, labeled in column-major order.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MATLAB: </a:t>
            </a:r>
            <a:r>
              <a:rPr lang="en-US" sz="1800" dirty="0">
                <a:latin typeface="Consolas" panose="020B0609020204030204" pitchFamily="49" charset="0"/>
                <a:ea typeface="Tahoma" panose="020B0604030504040204" pitchFamily="34" charset="0"/>
                <a:cs typeface="Tahoma" panose="020B0604030504040204" pitchFamily="34" charset="0"/>
              </a:rPr>
              <a:t>cc = </a:t>
            </a:r>
            <a:r>
              <a:rPr lang="en-US" sz="1800" dirty="0" err="1">
                <a:latin typeface="Consolas" panose="020B0609020204030204" pitchFamily="49" charset="0"/>
                <a:ea typeface="Tahoma" panose="020B0604030504040204" pitchFamily="34" charset="0"/>
                <a:cs typeface="Tahoma" panose="020B0604030504040204" pitchFamily="34" charset="0"/>
              </a:rPr>
              <a:t>bwlabel</a:t>
            </a:r>
            <a:r>
              <a:rPr lang="en-US" sz="1800" dirty="0">
                <a:latin typeface="Consolas" panose="020B0609020204030204" pitchFamily="49" charset="0"/>
                <a:ea typeface="Tahoma" panose="020B0604030504040204" pitchFamily="34" charset="0"/>
                <a:cs typeface="Tahoma" panose="020B0604030504040204" pitchFamily="34" charset="0"/>
              </a:rPr>
              <a:t>(a, &lt;4|8&gt;)</a:t>
            </a: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Algorithms: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Simple? Do recursively, spreading in all directions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Fast?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top-down in 2 passes: find equivalences, group them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67EE8C-A6B6-431B-B2D4-D03AD200F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325" y="1745673"/>
            <a:ext cx="1716775" cy="107373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5568D3-2723-4641-BB48-4AE20D976BE6}"/>
              </a:ext>
            </a:extLst>
          </p:cNvPr>
          <p:cNvSpPr/>
          <p:nvPr/>
        </p:nvSpPr>
        <p:spPr>
          <a:xfrm>
            <a:off x="4675239" y="1592826"/>
            <a:ext cx="3296264" cy="12772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100" b="1" dirty="0"/>
              <a:t>     1     1     0     0     0     0     4     4     4     0     0</a:t>
            </a:r>
          </a:p>
          <a:p>
            <a:r>
              <a:rPr lang="en-US" sz="1100" b="1" dirty="0"/>
              <a:t>     1     1     0     0     0     0     4     4     0     0     0</a:t>
            </a:r>
          </a:p>
          <a:p>
            <a:r>
              <a:rPr lang="en-US" sz="1100" b="1" dirty="0"/>
              <a:t>     0     0     2     2     0     0     0     4     4     0     0</a:t>
            </a:r>
          </a:p>
          <a:p>
            <a:r>
              <a:rPr lang="en-US" sz="1100" b="1" dirty="0"/>
              <a:t>     0     0     2     2     0     0     0     4     4     0     0</a:t>
            </a:r>
          </a:p>
          <a:p>
            <a:r>
              <a:rPr lang="en-US" sz="1100" b="1" dirty="0"/>
              <a:t>     0     0     0     0     0     0     3     0     0     0     0</a:t>
            </a:r>
          </a:p>
          <a:p>
            <a:r>
              <a:rPr lang="en-US" sz="1100" b="1" dirty="0"/>
              <a:t>     0     0     0     0     0     0     3     0     0     0     0</a:t>
            </a:r>
          </a:p>
          <a:p>
            <a:r>
              <a:rPr lang="en-US" sz="1100" b="1" dirty="0"/>
              <a:t>     0     0     0     0     0     3     3     3     0     0     5</a:t>
            </a:r>
          </a:p>
        </p:txBody>
      </p:sp>
    </p:spTree>
    <p:extLst>
      <p:ext uri="{BB962C8B-B14F-4D97-AF65-F5344CB8AC3E}">
        <p14:creationId xmlns:p14="http://schemas.microsoft.com/office/powerpoint/2010/main" val="1125462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Cleaning up masks: Morphology and structure elements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1CBD1C-96D2-4957-9D21-E072AFEB9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285" y="874926"/>
            <a:ext cx="2506199" cy="305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147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459F3670-9AE8-084B-8259-6609D0A0E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466" y="874925"/>
            <a:ext cx="3022184" cy="376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Morphological operations clean up binary images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041071" y="874926"/>
            <a:ext cx="4286250" cy="39791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primitive operations: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ilate</a:t>
            </a:r>
            <a:r>
              <a:rPr lang="en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" sz="1800" b="1" dirty="0" err="1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imdilate</a:t>
            </a:r>
            <a:r>
              <a:rPr lang="en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expand, fill holes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blue</a:t>
            </a:r>
            <a:r>
              <a:rPr lang="en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green</a:t>
            </a: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in example)</a:t>
            </a: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000000"/>
              </a:buClr>
              <a:buSzPts val="1100"/>
              <a:buNone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Erode (</a:t>
            </a:r>
            <a:r>
              <a:rPr lang="en" sz="1800" b="1" dirty="0" err="1">
                <a:latin typeface="Consolas" panose="020B0609020204030204" pitchFamily="49" charset="0"/>
                <a:ea typeface="Tahoma" panose="020B0604030504040204" pitchFamily="34" charset="0"/>
                <a:cs typeface="Consolas" panose="020B0609020204030204" pitchFamily="49" charset="0"/>
              </a:rPr>
              <a:t>imerode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shrink, remove noise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blue</a:t>
            </a:r>
            <a:r>
              <a:rPr lang="en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yellow</a:t>
            </a: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 in example)</a:t>
            </a: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 derived ones: </a:t>
            </a:r>
            <a:r>
              <a:rPr lang="en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</a:t>
            </a: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close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Google Shape;514;p54">
            <a:extLst>
              <a:ext uri="{FF2B5EF4-FFF2-40B4-BE49-F238E27FC236}">
                <a16:creationId xmlns:a16="http://schemas.microsoft.com/office/drawing/2014/main" id="{4A6AA561-F86D-9E44-BC65-BC6714097F5B}"/>
              </a:ext>
            </a:extLst>
          </p:cNvPr>
          <p:cNvSpPr txBox="1">
            <a:spLocks/>
          </p:cNvSpPr>
          <p:nvPr/>
        </p:nvSpPr>
        <p:spPr>
          <a:xfrm>
            <a:off x="5666083" y="874927"/>
            <a:ext cx="2839666" cy="37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360BCF-745B-0A41-81D2-66FA3D1ECD98}"/>
              </a:ext>
            </a:extLst>
          </p:cNvPr>
          <p:cNvSpPr/>
          <p:nvPr/>
        </p:nvSpPr>
        <p:spPr>
          <a:xfrm>
            <a:off x="4533175" y="4640587"/>
            <a:ext cx="21517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hlinkClick r:id="rId4"/>
              </a:rPr>
              <a:t>https://commons.wikimedia.org/wiki/File:DilationErosion.png</a:t>
            </a:r>
            <a:r>
              <a:rPr lang="en-US" sz="1100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F46D36B-B013-44CD-A2C5-5C09C14985F1}"/>
                  </a:ext>
                </a:extLst>
              </p14:cNvPr>
              <p14:cNvContentPartPr/>
              <p14:nvPr/>
            </p14:nvContentPartPr>
            <p14:xfrm>
              <a:off x="603720" y="861480"/>
              <a:ext cx="5380200" cy="3619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F46D36B-B013-44CD-A2C5-5C09C14985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4360" y="852120"/>
                <a:ext cx="5398920" cy="363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6201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effect depends on the structure element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be like neighborhoods or various shapes: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=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(ones(3,3))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=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([0 1 0; 1 1 1; 0 1 0])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=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('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diamond',r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=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('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octagon',r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=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('line',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deg)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=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('rectangle',[m n])		</a:t>
            </a:r>
          </a:p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=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('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square’,w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>
              <a:buClr>
                <a:srgbClr val="000000"/>
              </a:buClr>
              <a:buSzPts val="1100"/>
              <a:buNone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=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('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disk’,r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		 </a:t>
            </a:r>
            <a:r>
              <a:rPr lang="en-US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strel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('disk’,4)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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buClr>
                <a:srgbClr val="000000"/>
              </a:buClr>
              <a:buSzPts val="1100"/>
              <a:buNone/>
            </a:pP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000000"/>
              </a:buClr>
              <a:buSzPts val="1100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are usually symmetric, but don’t need to be.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Larger ones have bigger effect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9A4F86-3ACA-6341-9349-0350DE5C3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985" y="1400226"/>
            <a:ext cx="860212" cy="8172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310583-2741-3E42-A85B-3883021F0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402" y="1400226"/>
            <a:ext cx="860211" cy="817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F96065-16CA-A04E-ADB3-A6763BD67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391" y="2874672"/>
            <a:ext cx="12954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72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Dilation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043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Dilation </a:t>
            </a:r>
            <a:r>
              <a:rPr lang="en" sz="240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expands</a:t>
            </a: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foreground region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0E19F88-9A75-9D4A-8EA3-6DDA14A51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430" y="268611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178141B-DB9C-2A48-BDCC-5E28ADD8E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611" y="214155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085818A-20F1-F940-B3F5-A83D67DC7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9577" y="159699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F12B28-DBB1-1749-90D5-262405C28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785" y="214155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D940146E-5124-734C-8CCD-1970638A7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594" y="268611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36711404-0696-444F-9FF0-2CFBCC099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594" y="214155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65076188-D98A-B34D-8D84-CBFBC4332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768" y="159699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2383C46D-EE2E-D74D-9E64-DD8DDEC1C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611" y="106197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9556073F-73C1-EC4C-B767-924CE5882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611" y="159699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05B861FA-5EFB-144E-969C-7052D3D13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785" y="106197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31E824D6-AEA2-0B4E-8E6A-A9D9333CB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9577" y="1061979"/>
            <a:ext cx="535983" cy="53598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0036D831-750A-BF4D-816B-DD7557CE2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430" y="159699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46D294AF-DE65-EE44-847E-CFB695AF1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447" y="106197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4641BF0C-3B15-3A42-A14C-38F6D6082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430" y="106197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B8D028DF-3987-ED40-8144-A825970B3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785" y="268611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04022040-DD46-DF49-8CB6-01E5A02ED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9577" y="268611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14859C09-E142-C940-BAE9-55362E18A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768" y="2686116"/>
            <a:ext cx="535983" cy="53598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C9BE0ED5-196A-684E-A60B-EBC07F926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447" y="2686116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2CFC1606-6BCD-0348-91A0-5A3498320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430" y="2141556"/>
            <a:ext cx="535983" cy="53598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F098481A-36AB-C84A-AF62-FA5D50971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447" y="2141556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7086D889-355E-CF4B-965D-7AFC0347A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447" y="1596996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7B40C897-8F8E-C543-85CA-AE9E2F788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785" y="322209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F40B4703-B34C-0643-B367-BC763BB75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768" y="322209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FD98ED93-8D32-5B4E-8026-CA49AF890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768" y="106197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0" name="Rectangle 31">
            <a:extLst>
              <a:ext uri="{FF2B5EF4-FFF2-40B4-BE49-F238E27FC236}">
                <a16:creationId xmlns:a16="http://schemas.microsoft.com/office/drawing/2014/main" id="{ECA526C3-48FA-0E42-B1F1-FFC05ED86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768" y="214155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1" name="Rectangle 32">
            <a:extLst>
              <a:ext uri="{FF2B5EF4-FFF2-40B4-BE49-F238E27FC236}">
                <a16:creationId xmlns:a16="http://schemas.microsoft.com/office/drawing/2014/main" id="{319C506B-F2F9-834D-A14E-165180E5F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430" y="322209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2" name="Rectangle 33">
            <a:extLst>
              <a:ext uri="{FF2B5EF4-FFF2-40B4-BE49-F238E27FC236}">
                <a16:creationId xmlns:a16="http://schemas.microsoft.com/office/drawing/2014/main" id="{E49FAB5F-A728-BA40-A8A3-A6D2A5C76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611" y="322209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3" name="Rectangle 34">
            <a:extLst>
              <a:ext uri="{FF2B5EF4-FFF2-40B4-BE49-F238E27FC236}">
                <a16:creationId xmlns:a16="http://schemas.microsoft.com/office/drawing/2014/main" id="{E8EE0770-87DE-D040-BABE-776ED7AE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322" y="1061979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4" name="Rectangle 35">
            <a:extLst>
              <a:ext uri="{FF2B5EF4-FFF2-40B4-BE49-F238E27FC236}">
                <a16:creationId xmlns:a16="http://schemas.microsoft.com/office/drawing/2014/main" id="{F4075F8A-EFEF-064D-9DB1-CD8D5E9AA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9577" y="3222099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id="{5842B1B4-E8C1-504A-959C-1B7A6DEC4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447" y="322209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6" name="Rectangle 37">
            <a:extLst>
              <a:ext uri="{FF2B5EF4-FFF2-40B4-BE49-F238E27FC236}">
                <a16:creationId xmlns:a16="http://schemas.microsoft.com/office/drawing/2014/main" id="{936840DF-688A-5545-8169-93E82B506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594" y="3231827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7" name="Rectangle 38">
            <a:extLst>
              <a:ext uri="{FF2B5EF4-FFF2-40B4-BE49-F238E27FC236}">
                <a16:creationId xmlns:a16="http://schemas.microsoft.com/office/drawing/2014/main" id="{8C1F99F9-0BD3-F044-B47E-B6250B74A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305" y="1061979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8" name="Rectangle 39">
            <a:extLst>
              <a:ext uri="{FF2B5EF4-FFF2-40B4-BE49-F238E27FC236}">
                <a16:creationId xmlns:a16="http://schemas.microsoft.com/office/drawing/2014/main" id="{FCE9DFC8-21EF-6D41-AD8A-940A88F2F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768" y="214155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9" name="Oval 40">
            <a:extLst>
              <a:ext uri="{FF2B5EF4-FFF2-40B4-BE49-F238E27FC236}">
                <a16:creationId xmlns:a16="http://schemas.microsoft.com/office/drawing/2014/main" id="{A7013FEA-704A-584E-8869-533A0445B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335" y="1288305"/>
            <a:ext cx="89330" cy="8933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FE04146D-1B04-7C44-ABC2-9B83DEFB0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1116" y="1727671"/>
            <a:ext cx="18929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Strel</a:t>
            </a: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2x1,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centered on dot</a:t>
            </a:r>
          </a:p>
        </p:txBody>
      </p:sp>
      <p:sp>
        <p:nvSpPr>
          <p:cNvPr id="41" name="Rectangle 42">
            <a:extLst>
              <a:ext uri="{FF2B5EF4-FFF2-40B4-BE49-F238E27FC236}">
                <a16:creationId xmlns:a16="http://schemas.microsoft.com/office/drawing/2014/main" id="{CD279742-8F41-0741-815F-F03B6CAD4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594" y="159699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2" name="Rectangle 43">
            <a:extLst>
              <a:ext uri="{FF2B5EF4-FFF2-40B4-BE49-F238E27FC236}">
                <a16:creationId xmlns:a16="http://schemas.microsoft.com/office/drawing/2014/main" id="{7810C098-0238-344F-8CD8-47D15FCCB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594" y="1061979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767E07-E878-0942-9A8B-40608B615C4F}"/>
              </a:ext>
            </a:extLst>
          </p:cNvPr>
          <p:cNvSpPr/>
          <p:nvPr/>
        </p:nvSpPr>
        <p:spPr bwMode="auto">
          <a:xfrm>
            <a:off x="7309577" y="3222099"/>
            <a:ext cx="535983" cy="535983"/>
          </a:xfrm>
          <a:prstGeom prst="rect">
            <a:avLst/>
          </a:prstGeom>
          <a:solidFill>
            <a:schemeClr val="tx1">
              <a:lumMod val="7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9" name="Rectangle 54">
            <a:extLst>
              <a:ext uri="{FF2B5EF4-FFF2-40B4-BE49-F238E27FC236}">
                <a16:creationId xmlns:a16="http://schemas.microsoft.com/office/drawing/2014/main" id="{2A52E264-0276-B941-A68C-42D8095D3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9577" y="268611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0" name="Rectangle 55">
            <a:extLst>
              <a:ext uri="{FF2B5EF4-FFF2-40B4-BE49-F238E27FC236}">
                <a16:creationId xmlns:a16="http://schemas.microsoft.com/office/drawing/2014/main" id="{83C3258D-7DD4-394C-A963-7811122F6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785" y="268611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1" name="Rectangle 56">
            <a:extLst>
              <a:ext uri="{FF2B5EF4-FFF2-40B4-BE49-F238E27FC236}">
                <a16:creationId xmlns:a16="http://schemas.microsoft.com/office/drawing/2014/main" id="{F0243AC7-76DD-2048-A554-9589616B0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611" y="159699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2" name="Rectangle 57">
            <a:extLst>
              <a:ext uri="{FF2B5EF4-FFF2-40B4-BE49-F238E27FC236}">
                <a16:creationId xmlns:a16="http://schemas.microsoft.com/office/drawing/2014/main" id="{D0160E58-1262-834B-843A-E5A6775EC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430" y="159699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4" name="TextBox 41">
            <a:extLst>
              <a:ext uri="{FF2B5EF4-FFF2-40B4-BE49-F238E27FC236}">
                <a16:creationId xmlns:a16="http://schemas.microsoft.com/office/drawing/2014/main" id="{B08AE455-FA10-554B-AFB3-A7449DA9C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3312" y="4276092"/>
            <a:ext cx="62824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 = union of many copies of the structure element, centered on each foreground pixel</a:t>
            </a:r>
          </a:p>
        </p:txBody>
      </p:sp>
      <p:sp>
        <p:nvSpPr>
          <p:cNvPr id="55" name="Rectangle 33">
            <a:extLst>
              <a:ext uri="{FF2B5EF4-FFF2-40B4-BE49-F238E27FC236}">
                <a16:creationId xmlns:a16="http://schemas.microsoft.com/office/drawing/2014/main" id="{1C8FCD28-1F9E-2840-925F-8DD9369D1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125" y="2677539"/>
            <a:ext cx="535983" cy="53598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6" name="Rectangle 33">
            <a:extLst>
              <a:ext uri="{FF2B5EF4-FFF2-40B4-BE49-F238E27FC236}">
                <a16:creationId xmlns:a16="http://schemas.microsoft.com/office/drawing/2014/main" id="{17B4A41C-650E-6F44-B6BF-3C3078436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063" y="2150133"/>
            <a:ext cx="535983" cy="53598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7" name="Rectangle 33">
            <a:extLst>
              <a:ext uri="{FF2B5EF4-FFF2-40B4-BE49-F238E27FC236}">
                <a16:creationId xmlns:a16="http://schemas.microsoft.com/office/drawing/2014/main" id="{6DE88E54-2C73-7441-9372-77FED8EA0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6046" y="1588419"/>
            <a:ext cx="535983" cy="53598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8" name="Rectangle 14">
            <a:extLst>
              <a:ext uri="{FF2B5EF4-FFF2-40B4-BE49-F238E27FC236}">
                <a16:creationId xmlns:a16="http://schemas.microsoft.com/office/drawing/2014/main" id="{108F147F-63D2-4F44-A4E0-A9B7953B0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753" y="1065784"/>
            <a:ext cx="535983" cy="53598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9" name="Rectangle 14">
            <a:extLst>
              <a:ext uri="{FF2B5EF4-FFF2-40B4-BE49-F238E27FC236}">
                <a16:creationId xmlns:a16="http://schemas.microsoft.com/office/drawing/2014/main" id="{10DEFEFD-E590-984D-BE88-CB69142EB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795" y="1596995"/>
            <a:ext cx="535983" cy="53598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0" name="Rectangle 14">
            <a:extLst>
              <a:ext uri="{FF2B5EF4-FFF2-40B4-BE49-F238E27FC236}">
                <a16:creationId xmlns:a16="http://schemas.microsoft.com/office/drawing/2014/main" id="{30F9B39F-C417-7E43-9DF4-FBA9790B5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0378" y="2136784"/>
            <a:ext cx="535983" cy="53598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1" name="Rectangle 14">
            <a:extLst>
              <a:ext uri="{FF2B5EF4-FFF2-40B4-BE49-F238E27FC236}">
                <a16:creationId xmlns:a16="http://schemas.microsoft.com/office/drawing/2014/main" id="{46174C69-52AF-8148-8028-D1D4A6A26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9872" y="2686116"/>
            <a:ext cx="535983" cy="53598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2" name="Rectangle 14">
            <a:extLst>
              <a:ext uri="{FF2B5EF4-FFF2-40B4-BE49-F238E27FC236}">
                <a16:creationId xmlns:a16="http://schemas.microsoft.com/office/drawing/2014/main" id="{A8A118EA-4EFA-E24C-84EF-B71AD1945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768" y="2677538"/>
            <a:ext cx="535983" cy="53598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3" name="Rectangle 14">
            <a:extLst>
              <a:ext uri="{FF2B5EF4-FFF2-40B4-BE49-F238E27FC236}">
                <a16:creationId xmlns:a16="http://schemas.microsoft.com/office/drawing/2014/main" id="{408A09BE-C465-0048-AD78-8BA6B8AFD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65" y="3230676"/>
            <a:ext cx="535983" cy="53598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50345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Erosion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326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Erosion </a:t>
            </a:r>
            <a:r>
              <a:rPr lang="en" sz="240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shrinks </a:t>
            </a: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foreground region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4">
            <a:extLst>
              <a:ext uri="{FF2B5EF4-FFF2-40B4-BE49-F238E27FC236}">
                <a16:creationId xmlns:a16="http://schemas.microsoft.com/office/drawing/2014/main" id="{E8EE0770-87DE-D040-BABE-776ED7AE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322" y="1061979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7" name="Rectangle 38">
            <a:extLst>
              <a:ext uri="{FF2B5EF4-FFF2-40B4-BE49-F238E27FC236}">
                <a16:creationId xmlns:a16="http://schemas.microsoft.com/office/drawing/2014/main" id="{8C1F99F9-0BD3-F044-B47E-B6250B74A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305" y="1061979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9" name="Oval 40">
            <a:extLst>
              <a:ext uri="{FF2B5EF4-FFF2-40B4-BE49-F238E27FC236}">
                <a16:creationId xmlns:a16="http://schemas.microsoft.com/office/drawing/2014/main" id="{A7013FEA-704A-584E-8869-533A0445B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335" y="1288305"/>
            <a:ext cx="89330" cy="8933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FE04146D-1B04-7C44-ABC2-9B83DEFB0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1116" y="1727671"/>
            <a:ext cx="18929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Strel</a:t>
            </a: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2x1,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centered on dot</a:t>
            </a:r>
          </a:p>
        </p:txBody>
      </p:sp>
      <p:sp>
        <p:nvSpPr>
          <p:cNvPr id="53" name="TextBox 41">
            <a:extLst>
              <a:ext uri="{FF2B5EF4-FFF2-40B4-BE49-F238E27FC236}">
                <a16:creationId xmlns:a16="http://schemas.microsoft.com/office/drawing/2014/main" id="{C5D33BD2-1AF2-584A-8D5E-E47416502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210" y="3952063"/>
            <a:ext cx="62824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the whole structure element isn’t in the foreground, the corresponding pixel is eroded away. Generally edge pixels are exempt.</a:t>
            </a:r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3A2C3485-45C3-AB4B-8A53-E8F7BC0EC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430" y="268611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5" name="Rectangle 4">
            <a:extLst>
              <a:ext uri="{FF2B5EF4-FFF2-40B4-BE49-F238E27FC236}">
                <a16:creationId xmlns:a16="http://schemas.microsoft.com/office/drawing/2014/main" id="{0CF89210-5B42-4F44-B38C-68F328FEB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611" y="214155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6" name="Rectangle 5">
            <a:extLst>
              <a:ext uri="{FF2B5EF4-FFF2-40B4-BE49-F238E27FC236}">
                <a16:creationId xmlns:a16="http://schemas.microsoft.com/office/drawing/2014/main" id="{2B4BE5AD-678F-1048-ADB5-1848E7F92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9577" y="159699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7" name="Rectangle 6">
            <a:extLst>
              <a:ext uri="{FF2B5EF4-FFF2-40B4-BE49-F238E27FC236}">
                <a16:creationId xmlns:a16="http://schemas.microsoft.com/office/drawing/2014/main" id="{FBA3E972-4548-A845-9767-FB1F35477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785" y="214155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8" name="Rectangle 7">
            <a:extLst>
              <a:ext uri="{FF2B5EF4-FFF2-40B4-BE49-F238E27FC236}">
                <a16:creationId xmlns:a16="http://schemas.microsoft.com/office/drawing/2014/main" id="{FEF98F12-FC88-C145-855E-DE033E0F1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594" y="268611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9" name="Rectangle 9">
            <a:extLst>
              <a:ext uri="{FF2B5EF4-FFF2-40B4-BE49-F238E27FC236}">
                <a16:creationId xmlns:a16="http://schemas.microsoft.com/office/drawing/2014/main" id="{7D6C666B-184A-E848-8FC2-39D9D9BB6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594" y="214155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0" name="Rectangle 10">
            <a:extLst>
              <a:ext uri="{FF2B5EF4-FFF2-40B4-BE49-F238E27FC236}">
                <a16:creationId xmlns:a16="http://schemas.microsoft.com/office/drawing/2014/main" id="{936D057B-AD18-C445-BE16-28E854533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768" y="159699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1" name="Rectangle 11">
            <a:extLst>
              <a:ext uri="{FF2B5EF4-FFF2-40B4-BE49-F238E27FC236}">
                <a16:creationId xmlns:a16="http://schemas.microsoft.com/office/drawing/2014/main" id="{75B37160-081E-9546-82EA-A35C426D4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611" y="106197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2" name="Rectangle 12">
            <a:extLst>
              <a:ext uri="{FF2B5EF4-FFF2-40B4-BE49-F238E27FC236}">
                <a16:creationId xmlns:a16="http://schemas.microsoft.com/office/drawing/2014/main" id="{098C5116-5FA7-1A4C-96EF-6CF735F76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611" y="159699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3" name="Rectangle 13">
            <a:extLst>
              <a:ext uri="{FF2B5EF4-FFF2-40B4-BE49-F238E27FC236}">
                <a16:creationId xmlns:a16="http://schemas.microsoft.com/office/drawing/2014/main" id="{69016622-739B-364B-A945-BA8BA5582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785" y="106197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4" name="Rectangle 14">
            <a:extLst>
              <a:ext uri="{FF2B5EF4-FFF2-40B4-BE49-F238E27FC236}">
                <a16:creationId xmlns:a16="http://schemas.microsoft.com/office/drawing/2014/main" id="{A2597BC7-CDD8-8245-9D61-3D3DEE678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9577" y="106197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5" name="Rectangle 17">
            <a:extLst>
              <a:ext uri="{FF2B5EF4-FFF2-40B4-BE49-F238E27FC236}">
                <a16:creationId xmlns:a16="http://schemas.microsoft.com/office/drawing/2014/main" id="{4EA36A79-ECA8-654A-AE27-B6FA83CC6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430" y="159699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6" name="Rectangle 18">
            <a:extLst>
              <a:ext uri="{FF2B5EF4-FFF2-40B4-BE49-F238E27FC236}">
                <a16:creationId xmlns:a16="http://schemas.microsoft.com/office/drawing/2014/main" id="{9DC0FB2D-01C0-B04C-A844-8F61DC7BD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447" y="106197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7" name="Rectangle 19">
            <a:extLst>
              <a:ext uri="{FF2B5EF4-FFF2-40B4-BE49-F238E27FC236}">
                <a16:creationId xmlns:a16="http://schemas.microsoft.com/office/drawing/2014/main" id="{0242158D-2313-3C4C-9FEB-91D8323F5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430" y="106197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8" name="Rectangle 20">
            <a:extLst>
              <a:ext uri="{FF2B5EF4-FFF2-40B4-BE49-F238E27FC236}">
                <a16:creationId xmlns:a16="http://schemas.microsoft.com/office/drawing/2014/main" id="{7F3973DC-1A01-F545-86B5-C654D1871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785" y="268611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9" name="Rectangle 21">
            <a:extLst>
              <a:ext uri="{FF2B5EF4-FFF2-40B4-BE49-F238E27FC236}">
                <a16:creationId xmlns:a16="http://schemas.microsoft.com/office/drawing/2014/main" id="{04F30840-FFA6-8A45-B1FD-2E132570C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9577" y="268611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0" name="Rectangle 22">
            <a:extLst>
              <a:ext uri="{FF2B5EF4-FFF2-40B4-BE49-F238E27FC236}">
                <a16:creationId xmlns:a16="http://schemas.microsoft.com/office/drawing/2014/main" id="{0B4C528D-D9DD-0049-8C06-69DB5FC0D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768" y="2686116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1" name="Rectangle 23">
            <a:extLst>
              <a:ext uri="{FF2B5EF4-FFF2-40B4-BE49-F238E27FC236}">
                <a16:creationId xmlns:a16="http://schemas.microsoft.com/office/drawing/2014/main" id="{EC4D6AEA-FED2-2144-BED3-2DAC05E21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447" y="2686116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2" name="Rectangle 24">
            <a:extLst>
              <a:ext uri="{FF2B5EF4-FFF2-40B4-BE49-F238E27FC236}">
                <a16:creationId xmlns:a16="http://schemas.microsoft.com/office/drawing/2014/main" id="{A461DB60-C424-4543-83B1-AB07E6AFF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430" y="2141556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3" name="Rectangle 25">
            <a:extLst>
              <a:ext uri="{FF2B5EF4-FFF2-40B4-BE49-F238E27FC236}">
                <a16:creationId xmlns:a16="http://schemas.microsoft.com/office/drawing/2014/main" id="{40CF012F-4DB5-7E42-B16F-CDF65D7C4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447" y="2141556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4" name="Rectangle 26">
            <a:extLst>
              <a:ext uri="{FF2B5EF4-FFF2-40B4-BE49-F238E27FC236}">
                <a16:creationId xmlns:a16="http://schemas.microsoft.com/office/drawing/2014/main" id="{69C94574-9741-704E-A858-41D85CD8D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447" y="1596996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5" name="Rectangle 27">
            <a:extLst>
              <a:ext uri="{FF2B5EF4-FFF2-40B4-BE49-F238E27FC236}">
                <a16:creationId xmlns:a16="http://schemas.microsoft.com/office/drawing/2014/main" id="{A2131B7E-807A-8F40-A0F5-D59FA2C1B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785" y="322209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6" name="Rectangle 28">
            <a:extLst>
              <a:ext uri="{FF2B5EF4-FFF2-40B4-BE49-F238E27FC236}">
                <a16:creationId xmlns:a16="http://schemas.microsoft.com/office/drawing/2014/main" id="{93D441BC-D2F8-4344-825C-7CF7145C9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768" y="322209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7" name="Rectangle 29">
            <a:extLst>
              <a:ext uri="{FF2B5EF4-FFF2-40B4-BE49-F238E27FC236}">
                <a16:creationId xmlns:a16="http://schemas.microsoft.com/office/drawing/2014/main" id="{C820B3FC-A5E9-D44A-9195-DA233B847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768" y="106197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8" name="Rectangle 31">
            <a:extLst>
              <a:ext uri="{FF2B5EF4-FFF2-40B4-BE49-F238E27FC236}">
                <a16:creationId xmlns:a16="http://schemas.microsoft.com/office/drawing/2014/main" id="{1F1FFA3B-A79D-E843-AE87-70469A69B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768" y="214155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9" name="Rectangle 32">
            <a:extLst>
              <a:ext uri="{FF2B5EF4-FFF2-40B4-BE49-F238E27FC236}">
                <a16:creationId xmlns:a16="http://schemas.microsoft.com/office/drawing/2014/main" id="{E597695B-C107-554F-BA7C-4C246402F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430" y="322209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0" name="Rectangle 33">
            <a:extLst>
              <a:ext uri="{FF2B5EF4-FFF2-40B4-BE49-F238E27FC236}">
                <a16:creationId xmlns:a16="http://schemas.microsoft.com/office/drawing/2014/main" id="{70BFED7E-9334-BB47-9A3A-CABD04CB2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611" y="322209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1" name="Rectangle 35">
            <a:extLst>
              <a:ext uri="{FF2B5EF4-FFF2-40B4-BE49-F238E27FC236}">
                <a16:creationId xmlns:a16="http://schemas.microsoft.com/office/drawing/2014/main" id="{A3A07F5D-95FF-374B-BF3A-CAC56957C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9577" y="3222099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2" name="Rectangle 36">
            <a:extLst>
              <a:ext uri="{FF2B5EF4-FFF2-40B4-BE49-F238E27FC236}">
                <a16:creationId xmlns:a16="http://schemas.microsoft.com/office/drawing/2014/main" id="{D048DFF1-5859-E242-9F9D-0D7A57395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0447" y="322209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id="{385B7173-C079-674B-B878-B9795B923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594" y="3231827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4" name="Rectangle 39">
            <a:extLst>
              <a:ext uri="{FF2B5EF4-FFF2-40B4-BE49-F238E27FC236}">
                <a16:creationId xmlns:a16="http://schemas.microsoft.com/office/drawing/2014/main" id="{0B859E7F-6F03-D148-A577-EE1161FBE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768" y="214155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5" name="Rectangle 42">
            <a:extLst>
              <a:ext uri="{FF2B5EF4-FFF2-40B4-BE49-F238E27FC236}">
                <a16:creationId xmlns:a16="http://schemas.microsoft.com/office/drawing/2014/main" id="{127B9769-323B-4B49-AEEC-37F5E483B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594" y="159699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6" name="Rectangle 43">
            <a:extLst>
              <a:ext uri="{FF2B5EF4-FFF2-40B4-BE49-F238E27FC236}">
                <a16:creationId xmlns:a16="http://schemas.microsoft.com/office/drawing/2014/main" id="{ACADA02C-985A-0540-B5E3-BDC83197D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594" y="1061979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495EAD9-500B-6D48-85D9-76A3EDF204D3}"/>
              </a:ext>
            </a:extLst>
          </p:cNvPr>
          <p:cNvSpPr/>
          <p:nvPr/>
        </p:nvSpPr>
        <p:spPr bwMode="auto">
          <a:xfrm>
            <a:off x="7309577" y="3222099"/>
            <a:ext cx="535983" cy="535983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88" name="Rectangle 54">
            <a:extLst>
              <a:ext uri="{FF2B5EF4-FFF2-40B4-BE49-F238E27FC236}">
                <a16:creationId xmlns:a16="http://schemas.microsoft.com/office/drawing/2014/main" id="{7CACA1B6-7E92-5443-B142-B9AF65827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9577" y="268611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9" name="Rectangle 55">
            <a:extLst>
              <a:ext uri="{FF2B5EF4-FFF2-40B4-BE49-F238E27FC236}">
                <a16:creationId xmlns:a16="http://schemas.microsoft.com/office/drawing/2014/main" id="{44A67091-5846-534D-88AC-F412E835E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785" y="268611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0" name="Rectangle 56">
            <a:extLst>
              <a:ext uri="{FF2B5EF4-FFF2-40B4-BE49-F238E27FC236}">
                <a16:creationId xmlns:a16="http://schemas.microsoft.com/office/drawing/2014/main" id="{4FB53293-5F31-5C4C-8CDC-122E29B56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611" y="159699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1" name="Rectangle 57">
            <a:extLst>
              <a:ext uri="{FF2B5EF4-FFF2-40B4-BE49-F238E27FC236}">
                <a16:creationId xmlns:a16="http://schemas.microsoft.com/office/drawing/2014/main" id="{2B8B2433-9C96-6B49-926A-F32378857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6430" y="1596996"/>
            <a:ext cx="535983" cy="53598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2" name="Rectangle 33">
            <a:extLst>
              <a:ext uri="{FF2B5EF4-FFF2-40B4-BE49-F238E27FC236}">
                <a16:creationId xmlns:a16="http://schemas.microsoft.com/office/drawing/2014/main" id="{C6773444-E165-864B-8F25-8A2EAF7FB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125" y="267753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3" name="Rectangle 33">
            <a:extLst>
              <a:ext uri="{FF2B5EF4-FFF2-40B4-BE49-F238E27FC236}">
                <a16:creationId xmlns:a16="http://schemas.microsoft.com/office/drawing/2014/main" id="{D685EABB-0CF5-144A-BD51-98AA8610E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063" y="2150133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4" name="Rectangle 33">
            <a:extLst>
              <a:ext uri="{FF2B5EF4-FFF2-40B4-BE49-F238E27FC236}">
                <a16:creationId xmlns:a16="http://schemas.microsoft.com/office/drawing/2014/main" id="{9E4141E0-5535-B443-BB7C-8BAA1922E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6046" y="1588419"/>
            <a:ext cx="535983" cy="535983"/>
          </a:xfrm>
          <a:prstGeom prst="rect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1" name="Rectangle 11">
            <a:extLst>
              <a:ext uri="{FF2B5EF4-FFF2-40B4-BE49-F238E27FC236}">
                <a16:creationId xmlns:a16="http://schemas.microsoft.com/office/drawing/2014/main" id="{50EA16A8-9AEF-5647-A17C-66DA38A04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333" y="1064978"/>
            <a:ext cx="535983" cy="53598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2" name="Rectangle 11">
            <a:extLst>
              <a:ext uri="{FF2B5EF4-FFF2-40B4-BE49-F238E27FC236}">
                <a16:creationId xmlns:a16="http://schemas.microsoft.com/office/drawing/2014/main" id="{E185B4B6-4C5A-B84E-A36A-EA3C9E7DA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063" y="1607238"/>
            <a:ext cx="535983" cy="53598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3" name="Rectangle 11">
            <a:extLst>
              <a:ext uri="{FF2B5EF4-FFF2-40B4-BE49-F238E27FC236}">
                <a16:creationId xmlns:a16="http://schemas.microsoft.com/office/drawing/2014/main" id="{04A88451-54B2-CC44-90B5-ED08690B7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333" y="2148468"/>
            <a:ext cx="535983" cy="53598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4" name="Rectangle 11">
            <a:extLst>
              <a:ext uri="{FF2B5EF4-FFF2-40B4-BE49-F238E27FC236}">
                <a16:creationId xmlns:a16="http://schemas.microsoft.com/office/drawing/2014/main" id="{67386F45-EF6E-804C-9463-1919678D5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299" y="2691718"/>
            <a:ext cx="535983" cy="53598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5" name="Rectangle 11">
            <a:extLst>
              <a:ext uri="{FF2B5EF4-FFF2-40B4-BE49-F238E27FC236}">
                <a16:creationId xmlns:a16="http://schemas.microsoft.com/office/drawing/2014/main" id="{7D197CCF-2E80-0545-A427-782DABB5A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7899" y="2686116"/>
            <a:ext cx="535983" cy="53598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6" name="Rectangle 11">
            <a:extLst>
              <a:ext uri="{FF2B5EF4-FFF2-40B4-BE49-F238E27FC236}">
                <a16:creationId xmlns:a16="http://schemas.microsoft.com/office/drawing/2014/main" id="{E4104A10-C3F5-0B4D-9F03-E855850D5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594" y="3220434"/>
            <a:ext cx="535983" cy="53598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59629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 </a:t>
            </a:r>
            <a:r>
              <a:rPr lang="en" sz="2400" b="0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intensity values can be stored as doubles or uint8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4231532" y="874927"/>
            <a:ext cx="4654117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double, then black-white range is [0,1]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uint8 (unsigned 8-bit), then [0,255]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869D08-4572-B845-8130-9ED01C359C58}"/>
              </a:ext>
            </a:extLst>
          </p:cNvPr>
          <p:cNvSpPr/>
          <p:nvPr/>
        </p:nvSpPr>
        <p:spPr>
          <a:xfrm>
            <a:off x="2233239" y="2571750"/>
            <a:ext cx="12645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57 58 66 …</a:t>
            </a:r>
          </a:p>
          <a:p>
            <a:r>
              <a:rPr lang="en-US" dirty="0"/>
              <a:t>59 61 64 …</a:t>
            </a:r>
          </a:p>
          <a:p>
            <a:r>
              <a:rPr lang="en-US" dirty="0"/>
              <a:t>62 64 62 …</a:t>
            </a:r>
          </a:p>
          <a:p>
            <a:r>
              <a:rPr lang="en-US" dirty="0"/>
              <a:t>63 64 61 …</a:t>
            </a:r>
          </a:p>
          <a:p>
            <a:r>
              <a:rPr lang="en-US" dirty="0"/>
              <a:t>… … …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FAE453-2B2D-8647-8284-34771A444055}"/>
              </a:ext>
            </a:extLst>
          </p:cNvPr>
          <p:cNvSpPr/>
          <p:nvPr/>
        </p:nvSpPr>
        <p:spPr>
          <a:xfrm>
            <a:off x="2233237" y="1018381"/>
            <a:ext cx="18677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0.223 0.227 0.258 …</a:t>
            </a:r>
          </a:p>
          <a:p>
            <a:r>
              <a:rPr lang="en-US" dirty="0"/>
              <a:t>0.231 0.239 0.250 …</a:t>
            </a:r>
          </a:p>
          <a:p>
            <a:r>
              <a:rPr lang="en-US" dirty="0"/>
              <a:t>0.243 0.250 0.243 …</a:t>
            </a:r>
          </a:p>
          <a:p>
            <a:r>
              <a:rPr lang="en-US" dirty="0"/>
              <a:t>0.247 0.250 0.239 …</a:t>
            </a:r>
          </a:p>
          <a:p>
            <a:r>
              <a:rPr lang="en-US" dirty="0"/>
              <a:t>…      …       …</a:t>
            </a:r>
          </a:p>
        </p:txBody>
      </p:sp>
    </p:spTree>
    <p:extLst>
      <p:ext uri="{BB962C8B-B14F-4D97-AF65-F5344CB8AC3E}">
        <p14:creationId xmlns:p14="http://schemas.microsoft.com/office/powerpoint/2010/main" val="14979557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morphology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837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can preserve approximate area by combining operations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Closing = dilate, then erode. Holes and inlets gone!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img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   closed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Opening = erode, then dilate. Noise and peninsulas gone!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img	      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opened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C7615D-8290-49F2-BA0D-DAA0257A0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45" y="1359741"/>
            <a:ext cx="3132023" cy="11346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5DD263-B6DF-4586-8A26-B727D840B9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45" y="3420719"/>
            <a:ext cx="3132023" cy="117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100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morphology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How to make it more aggressive?</a:t>
            </a:r>
          </a:p>
          <a:p>
            <a:pPr marL="457200" lvl="1" indent="0">
              <a:spcBef>
                <a:spcPts val="600"/>
              </a:spcBef>
              <a:buClr>
                <a:srgbClr val="000000"/>
              </a:buClr>
              <a:buSzPts val="1100"/>
              <a:buNone/>
            </a:pPr>
            <a:r>
              <a:rPr lang="e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Dilate n times</a:t>
            </a:r>
          </a:p>
          <a:p>
            <a:pPr marL="457200" lvl="1" indent="0">
              <a:spcBef>
                <a:spcPts val="600"/>
              </a:spcBef>
              <a:buClr>
                <a:srgbClr val="000000"/>
              </a:buClr>
              <a:buSzPts val="1100"/>
              <a:buNone/>
            </a:pPr>
            <a:r>
              <a:rPr lang="e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use larger structure element</a:t>
            </a:r>
          </a:p>
          <a:p>
            <a:pPr marL="457200" lvl="1" indent="0">
              <a:spcBef>
                <a:spcPts val="600"/>
              </a:spcBef>
              <a:buClr>
                <a:srgbClr val="000000"/>
              </a:buClr>
              <a:buSzPts val="1100"/>
              <a:buNone/>
            </a:pPr>
            <a:r>
              <a:rPr lang="en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lang="e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an alternative: </a:t>
            </a:r>
            <a:r>
              <a:rPr lang="en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size thresholding</a:t>
            </a:r>
          </a:p>
          <a:p>
            <a:pPr marL="457200" lvl="1" indent="0">
              <a:spcBef>
                <a:spcPts val="600"/>
              </a:spcBef>
              <a:buClr>
                <a:srgbClr val="000000"/>
              </a:buClr>
              <a:buSzPts val="1100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Is it true that D(</a:t>
            </a:r>
            <a:r>
              <a:rPr lang="en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img</a:t>
            </a: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= inverse(E(inv(</a:t>
            </a:r>
            <a:r>
              <a:rPr lang="en" sz="1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img</a:t>
            </a: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)))? Always?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most structure elements are symmetric, but asymmetric ones have interesting effects and are good counter-examples.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000000"/>
              </a:buClr>
              <a:buSzPts val="1100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How to use on real world images.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360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 2: Finding RGB masks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7058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goal of this lab is to practice what we’ve learned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Manipulating color in images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rgb2hsv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masks and cleaning them up with morphology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Find a real photo with an interesting background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Be sure to attribute it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0127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complete and submit today’s quiz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8158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phic 4" descr="User">
            <a:extLst>
              <a:ext uri="{FF2B5EF4-FFF2-40B4-BE49-F238E27FC236}">
                <a16:creationId xmlns:a16="http://schemas.microsoft.com/office/drawing/2014/main" id="{58177F76-0D33-5145-9C0E-7C9156EB0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49382" y="1756658"/>
            <a:ext cx="2644399" cy="38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3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are there 16,777,216 crayons?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527069" y="4705003"/>
            <a:ext cx="4221916" cy="3761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buClr>
                <a:srgbClr val="000000"/>
              </a:buClr>
              <a:buSzPts val="1100"/>
              <a:buNone/>
            </a:pP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http://abstrusegoose.com/221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5FC66B8-BFA1-A343-8AEB-994B37F3E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976" y="879575"/>
            <a:ext cx="4715247" cy="360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459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 spaces: RGB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04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 RGB space with R,G,B axes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11185" y="3523625"/>
            <a:ext cx="6674465" cy="1122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color is an (R,G,B) point.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Colors mix: B+G=cyan, B+R=magenta. R+G=???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http://xstitch.zachrattner.com/Images/RGBCube.png">
            <a:extLst>
              <a:ext uri="{FF2B5EF4-FFF2-40B4-BE49-F238E27FC236}">
                <a16:creationId xmlns:a16="http://schemas.microsoft.com/office/drawing/2014/main" id="{EFE46D39-5F02-194E-8D44-189119940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017" y="1176996"/>
            <a:ext cx="3121395" cy="204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dev.bowdenweb.com/css/colors/i/rgb-color-space-visualized-as-a-cube-msdn.png">
            <a:extLst>
              <a:ext uri="{FF2B5EF4-FFF2-40B4-BE49-F238E27FC236}">
                <a16:creationId xmlns:a16="http://schemas.microsoft.com/office/drawing/2014/main" id="{278C36C5-BA21-2249-B656-DEBD9B602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898" y="1063799"/>
            <a:ext cx="2761752" cy="227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514;p54">
            <a:extLst>
              <a:ext uri="{FF2B5EF4-FFF2-40B4-BE49-F238E27FC236}">
                <a16:creationId xmlns:a16="http://schemas.microsoft.com/office/drawing/2014/main" id="{C4A4AB47-FA1F-1747-9701-D2B1E0A13455}"/>
              </a:ext>
            </a:extLst>
          </p:cNvPr>
          <p:cNvSpPr txBox="1">
            <a:spLocks/>
          </p:cNvSpPr>
          <p:nvPr/>
        </p:nvSpPr>
        <p:spPr>
          <a:xfrm>
            <a:off x="2061555" y="4505498"/>
            <a:ext cx="4720680" cy="575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buClr>
                <a:srgbClr val="000000"/>
              </a:buClr>
              <a:buSzPts val="1100"/>
              <a:buNone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http://xstitch.zachrattner.com/Images/RGBCube.png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Clr>
                <a:srgbClr val="000000"/>
              </a:buClr>
              <a:buSzPts val="1100"/>
              <a:buNone/>
            </a:pP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http://dev.bowdenweb.com/css/colors/i/rgb-color-space-visualized-as-a-cube-msdn.png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>
              <a:buClr>
                <a:srgbClr val="000000"/>
              </a:buClr>
              <a:buSzPts val="1100"/>
              <a:buNone/>
            </a:pP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772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describing intermediate colors intuitive?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11185" y="3339401"/>
            <a:ext cx="6835996" cy="1306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 (145, 194, 81)? Not intuitive!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you describe the black-to-white diagonal?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And what happens if you move away from the diagonal?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That makes sense. So tip it!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http://xstitch.zachrattner.com/Images/RGBCube.png">
            <a:extLst>
              <a:ext uri="{FF2B5EF4-FFF2-40B4-BE49-F238E27FC236}">
                <a16:creationId xmlns:a16="http://schemas.microsoft.com/office/drawing/2014/main" id="{EFE46D39-5F02-194E-8D44-189119940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017" y="1176996"/>
            <a:ext cx="3121395" cy="204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dev.bowdenweb.com/css/colors/i/rgb-color-space-visualized-as-a-cube-msdn.png">
            <a:extLst>
              <a:ext uri="{FF2B5EF4-FFF2-40B4-BE49-F238E27FC236}">
                <a16:creationId xmlns:a16="http://schemas.microsoft.com/office/drawing/2014/main" id="{278C36C5-BA21-2249-B656-DEBD9B602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898" y="1063799"/>
            <a:ext cx="2761752" cy="227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665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 spaces: HSV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1119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2180</Words>
  <Application>Microsoft Macintosh PowerPoint</Application>
  <PresentationFormat>On-screen Show (16:9)</PresentationFormat>
  <Paragraphs>341</Paragraphs>
  <Slides>46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Tahoma</vt:lpstr>
      <vt:lpstr>Consolas</vt:lpstr>
      <vt:lpstr>Cambria Math</vt:lpstr>
      <vt:lpstr>Simple Light</vt:lpstr>
      <vt:lpstr>Equation</vt:lpstr>
      <vt:lpstr>Image Recognition: Color and Morphology  Matt Boutell</vt:lpstr>
      <vt:lpstr>Color storage</vt:lpstr>
      <vt:lpstr>Review: color images are stored in 3 channels</vt:lpstr>
      <vt:lpstr>Color and intensity values can be stored as doubles or uint8</vt:lpstr>
      <vt:lpstr>Why are there 16,777,216 crayons?</vt:lpstr>
      <vt:lpstr>Color spaces: RGB</vt:lpstr>
      <vt:lpstr>View RGB space with R,G,B axes</vt:lpstr>
      <vt:lpstr>Is describing intermediate colors intuitive?</vt:lpstr>
      <vt:lpstr>Color spaces: HSV</vt:lpstr>
      <vt:lpstr>HSV (or HSL, HSI, HSB) space is more intuitive…</vt:lpstr>
      <vt:lpstr>HSV (or HSL, HSI, HSB) space is more intuitive…</vt:lpstr>
      <vt:lpstr>Intuitive! But you need to handle hue wrap-around</vt:lpstr>
      <vt:lpstr>But it’s nice for human-learned features</vt:lpstr>
      <vt:lpstr>But it’s nice for human-learned features</vt:lpstr>
      <vt:lpstr>Color spaces: LST</vt:lpstr>
      <vt:lpstr>LST color space is friendlier to ML algorithms</vt:lpstr>
      <vt:lpstr>Other color spaces</vt:lpstr>
      <vt:lpstr>Summarizing colors: features</vt:lpstr>
      <vt:lpstr>Color features: Histograms</vt:lpstr>
      <vt:lpstr>Color features: color moments of histograms</vt:lpstr>
      <vt:lpstr>Putting it together: color statistics of each region</vt:lpstr>
      <vt:lpstr>Counting Fruit</vt:lpstr>
      <vt:lpstr>How many apples, bananas, and oranges are in each image? </vt:lpstr>
      <vt:lpstr>Why do so much so early in the course?</vt:lpstr>
      <vt:lpstr>Fruit-finder big picture!</vt:lpstr>
      <vt:lpstr>Creating a mask of pixels with colors in given ranges</vt:lpstr>
      <vt:lpstr>Masks show location of key pixels. They only have 2 values:</vt:lpstr>
      <vt:lpstr>Creating a mask of pixels with colors in given ranges</vt:lpstr>
      <vt:lpstr>Connecting pixels</vt:lpstr>
      <vt:lpstr>Connecting pixels</vt:lpstr>
      <vt:lpstr>Are diagonal pixels counted as neighbors? </vt:lpstr>
      <vt:lpstr>Connected components algorithm</vt:lpstr>
      <vt:lpstr>Cleaning up masks: Morphology and structure elements</vt:lpstr>
      <vt:lpstr>Morphological operations clean up binary images</vt:lpstr>
      <vt:lpstr>The effect depends on the structure element</vt:lpstr>
      <vt:lpstr>Dilation</vt:lpstr>
      <vt:lpstr>Dilation expands the foreground region</vt:lpstr>
      <vt:lpstr>Erosion</vt:lpstr>
      <vt:lpstr>Erosion shrinks the foreground region</vt:lpstr>
      <vt:lpstr>Other morphology</vt:lpstr>
      <vt:lpstr>We can preserve approximate area by combining operations</vt:lpstr>
      <vt:lpstr>More morphology</vt:lpstr>
      <vt:lpstr>Lab 2: Finding RGB masks</vt:lpstr>
      <vt:lpstr>The goal of this lab is to practice what we’ve learned</vt:lpstr>
      <vt:lpstr>Please complete and submit today’s quiz</vt:lpstr>
      <vt:lpstr>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and Convolutional Neural Nets Matt Boutell  boutell@rose-hulman.edu</dc:title>
  <cp:lastModifiedBy>Boutell, Matt</cp:lastModifiedBy>
  <cp:revision>89</cp:revision>
  <dcterms:modified xsi:type="dcterms:W3CDTF">2020-12-03T16:50:16Z</dcterms:modified>
</cp:coreProperties>
</file>