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345" r:id="rId3"/>
    <p:sldId id="351" r:id="rId4"/>
    <p:sldId id="353" r:id="rId5"/>
    <p:sldId id="357" r:id="rId6"/>
    <p:sldId id="347" r:id="rId7"/>
    <p:sldId id="354" r:id="rId8"/>
    <p:sldId id="308" r:id="rId9"/>
    <p:sldId id="358" r:id="rId10"/>
    <p:sldId id="349" r:id="rId11"/>
    <p:sldId id="350" r:id="rId12"/>
    <p:sldId id="317" r:id="rId13"/>
    <p:sldId id="309" r:id="rId14"/>
    <p:sldId id="343" r:id="rId15"/>
    <p:sldId id="310" r:id="rId16"/>
    <p:sldId id="346" r:id="rId17"/>
    <p:sldId id="316" r:id="rId18"/>
    <p:sldId id="359" r:id="rId19"/>
    <p:sldId id="355" r:id="rId20"/>
    <p:sldId id="36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7F141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0T19:16:33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11779 2795 228 0,'-2'-26'85'0,"-4"12"-66"0,4-7 3 16,2 14-1-16,2 0-13 15,4-5-2-15,2 5 0 16,5 0 1-16,3 0-3 16,5 2-5-16,3 5-2 0,2-2 8 15,6-3 4-15,10 5 2 0,8 0 1 16,3-3 2-16,3-1 4 15,2 4-1-15,11 0-1 16,16 0-2-16,2 7-1 16,3 0-3-16,18 5-1 15,3 2-5-15,1-7-3 16,9 0 0-16,1 5 1 16,-6-8-1-16,9-1-1 15,-1 1 7-15,-5-4 5 16,-2 0 5-16,7 0 2 15,-5-4-4-15,-5 4-1 0,-3-3-8 16,3 3-4 0,-11-4-17-16,-8 4-7 15,-5 0-62-15,13 7-25 16,-5 0-37-16</inkml:trace>
  <inkml:trace contextRef="#ctx0" brushRef="#br0" timeOffset="21243.65">18386 12640 228 0,'8'7'85'0,"-6"0"-66"0,1 0-1 0,-3-7-6 16,0 5-11-16,0-3 0 16,-3 3-3-16,-2 2 0 15,-3-7 2-15,-2 4 0 0,-1-1 0 16,1-3 0-16,-9 0 2 16,6 4-3-16,-14 3 0 15,-7 8 1-15,2-1 0 16,6 7 0-16,2 5 2 0,3 4 8 15,2 6 3-15,3 11-2 16,0 4 1-16,3 6-7 16,3 9-3-16,-1 2-1 15,3-2 1-15,0-5-1 16,0 0-1-16,3-2 5 16,0-7 1-16,2-3 9 15,3-9 4-15,0-7 4 16,11 7 1-16,-3-7 0 15,18 2 2-15,16 10 1 16,1-17 3-16,-9-7-14 16,19-12-4-16,3-13-28 0,-6-3-11 15,-11 0-146 1</inkml:trace>
  <inkml:trace contextRef="#ctx0" brushRef="#br0" timeOffset="27430.32">10014 3745 236 0,'8'-21'88'0,"0"16"-69"0,0-2 8 16,0 7-1-16,5 5-16 16,3-3-6-16,3 3-7 15,-1 2-1-15,4 0 2 16,1 0 3-16,1 0 2 0,3 0-1 15,2-2 1-15,0-12 4 16,5-5 4-16,14 5 0 16,2-7 3-16,6 0 2 15,-1 0 2-15,3-5-4 16,9 7 2-16,7-4-9 0,0 4-4 16,0 0-7-16,-16 10-2 15,-10-3-30-15,28 5-12 16,25 0-83-1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957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034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735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50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61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700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8583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826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279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505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406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661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850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357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255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65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966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300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01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925052" y="1583342"/>
            <a:ext cx="693413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1925051" y="2840053"/>
            <a:ext cx="6934135" cy="102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600" b="0" i="0" u="none" strike="noStrike" cap="none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dirty="0">
                <a:solidFill>
                  <a:srgbClr val="666666"/>
                </a:solidFill>
              </a:rPr>
              <a:t>Image Recognition</a:t>
            </a:r>
          </a:p>
          <a:p>
            <a:r>
              <a:rPr lang="en-US" sz="2800" b="0" dirty="0">
                <a:solidFill>
                  <a:srgbClr val="666666"/>
                </a:solidFill>
              </a:rPr>
              <a:t>Matt Boutell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dditiveColorMixing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dditiveColorMixing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137350" y="627925"/>
            <a:ext cx="8869200" cy="4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ctrTitle"/>
          </p:nvPr>
        </p:nvSpPr>
        <p:spPr>
          <a:xfrm>
            <a:off x="2758436" y="1599670"/>
            <a:ext cx="600184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  <a:endParaRPr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3174A4C-A061-BB4F-9DA4-3C6FC8F5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8435" y="2856381"/>
            <a:ext cx="6001844" cy="1028562"/>
          </a:xfrm>
        </p:spPr>
        <p:txBody>
          <a:bodyPr/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Recognition</a:t>
            </a:r>
          </a:p>
          <a:p>
            <a:r>
              <a:rPr lang="en" sz="1800" dirty="0"/>
              <a:t>Matt Boutell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will we do in this course?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Learn theory (lecture, quizzes) and “play” with it (this is a lab course: most Fridays are lab days)</a:t>
            </a:r>
          </a:p>
          <a:p>
            <a:pPr marL="0" lvl="0" indent="0">
              <a:buSzPts val="1100"/>
            </a:pPr>
            <a:r>
              <a:rPr lang="en-US" dirty="0"/>
              <a:t>	You will work with a lab partner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Read about applications (papers)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Create applications and write formally about them to deepen your understanding (2 projects with a partner and a formal report, plus a big 4-person term project starting mid-term).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Learn MATLAB. (Lab 1 includes install, getting started)</a:t>
            </a:r>
          </a:p>
        </p:txBody>
      </p:sp>
    </p:spTree>
    <p:extLst>
      <p:ext uri="{BB962C8B-B14F-4D97-AF65-F5344CB8AC3E}">
        <p14:creationId xmlns:p14="http://schemas.microsoft.com/office/powerpoint/2010/main" val="336015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started: see Moodle!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 has the daily and weekly workflow you should follow and all the resources you need. Read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Started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you haven't yet.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0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and Images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8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color image?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515649" y="874927"/>
            <a:ext cx="4613195" cy="377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dyes (printers):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Add to white a mix of {cyan, magenta, yellow, black} ink</a:t>
            </a:r>
            <a:b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images (displays):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Add to black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mix of {</a:t>
            </a:r>
            <a:r>
              <a:rPr lang="en-US" sz="1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Red,Green,Blue</a:t>
            </a: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 light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A Representation of additive color mixing.">
            <a:hlinkClick r:id="rId3" tooltip="A Representation of additive color mixing."/>
            <a:extLst>
              <a:ext uri="{FF2B5EF4-FFF2-40B4-BE49-F238E27FC236}">
                <a16:creationId xmlns:a16="http://schemas.microsoft.com/office/drawing/2014/main" id="{E242A8F5-1B28-9340-AAB0-13DCB824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357" y="1035925"/>
            <a:ext cx="2239388" cy="223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166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RGB?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525376" y="874927"/>
            <a:ext cx="4613195" cy="377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Mimics cones in retina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in displays and sensors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other color spaces (this unit)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science is a whole field!</a:t>
            </a:r>
          </a:p>
        </p:txBody>
      </p:sp>
      <p:pic>
        <p:nvPicPr>
          <p:cNvPr id="6" name="Picture 4" descr="A Representation of additive color mixing.">
            <a:hlinkClick r:id="rId3" tooltip="A Representation of additive color mixing."/>
            <a:extLst>
              <a:ext uri="{FF2B5EF4-FFF2-40B4-BE49-F238E27FC236}">
                <a16:creationId xmlns:a16="http://schemas.microsoft.com/office/drawing/2014/main" id="{E242A8F5-1B28-9340-AAB0-13DCB824B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084" y="1035925"/>
            <a:ext cx="2239388" cy="2239388"/>
          </a:xfrm>
          <a:prstGeom prst="rect">
            <a:avLst/>
          </a:prstGeom>
          <a:noFill/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08817E3C-8DBD-704A-9846-B7A97E862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100" y="1866210"/>
            <a:ext cx="1735296" cy="1156864"/>
          </a:xfrm>
          <a:prstGeom prst="rect">
            <a:avLst/>
          </a:prstGeom>
        </p:spPr>
      </p:pic>
      <p:pic>
        <p:nvPicPr>
          <p:cNvPr id="3" name="Picture 2" descr="A picture containing game, holding&#10;&#10;Description automatically generated">
            <a:extLst>
              <a:ext uri="{FF2B5EF4-FFF2-40B4-BE49-F238E27FC236}">
                <a16:creationId xmlns:a16="http://schemas.microsoft.com/office/drawing/2014/main" id="{ED6B2E42-7D22-5E43-826B-374502558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041" y="1692127"/>
            <a:ext cx="2675609" cy="15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 intensity image?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496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Grayscale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black (0) to white (255)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6D6836F2-8AE0-4748-8378-551427CDAAFA}"/>
              </a:ext>
            </a:extLst>
          </p:cNvPr>
          <p:cNvSpPr txBox="1">
            <a:spLocks/>
          </p:cNvSpPr>
          <p:nvPr/>
        </p:nvSpPr>
        <p:spPr>
          <a:xfrm>
            <a:off x="5439103" y="1376248"/>
            <a:ext cx="3446547" cy="24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pixel is (row, col), starting at top-left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not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 uses 1-based indexing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top right pixel is (1, width)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bottom left?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9B7A7-938C-B84A-90F0-FF152D4F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73" y="1376248"/>
            <a:ext cx="1924064" cy="36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6D6836F2-8AE0-4748-8378-551427CDAAFA}"/>
              </a:ext>
            </a:extLst>
          </p:cNvPr>
          <p:cNvSpPr txBox="1">
            <a:spLocks/>
          </p:cNvSpPr>
          <p:nvPr/>
        </p:nvSpPr>
        <p:spPr>
          <a:xfrm>
            <a:off x="5855238" y="3521414"/>
            <a:ext cx="437985" cy="141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color image?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C07FFC8-1B77-4F4D-898A-FA0288CC2673}"/>
              </a:ext>
            </a:extLst>
          </p:cNvPr>
          <p:cNvSpPr/>
          <p:nvPr/>
        </p:nvSpPr>
        <p:spPr>
          <a:xfrm>
            <a:off x="6177065" y="4027252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496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color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band (R,G,B) is 0-255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893C3-B50C-F945-BFFD-E48BF7C4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41" y="1513342"/>
            <a:ext cx="1759597" cy="3425488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F413E98A-02A0-F84B-A508-A54F58790AA1}"/>
              </a:ext>
            </a:extLst>
          </p:cNvPr>
          <p:cNvSpPr/>
          <p:nvPr/>
        </p:nvSpPr>
        <p:spPr>
          <a:xfrm>
            <a:off x="6177065" y="3784061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D802B5D-7366-5C46-AE09-E5E4523F89D5}"/>
              </a:ext>
            </a:extLst>
          </p:cNvPr>
          <p:cNvSpPr/>
          <p:nvPr/>
        </p:nvSpPr>
        <p:spPr>
          <a:xfrm>
            <a:off x="6177065" y="3521414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D4CDF-3905-4ABD-9440-DD7F0622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140" y="1513342"/>
            <a:ext cx="1334647" cy="101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8B74-AB18-4FDB-BD9D-7A162F1DD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009" y="1513342"/>
            <a:ext cx="1340544" cy="1014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F9EE8-21DD-4D52-A195-28E322EBA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74" y="1495611"/>
            <a:ext cx="1343735" cy="1014252"/>
          </a:xfrm>
          <a:prstGeom prst="rect">
            <a:avLst/>
          </a:prstGeom>
        </p:spPr>
      </p:pic>
      <p:sp>
        <p:nvSpPr>
          <p:cNvPr id="13" name="Google Shape;514;p54">
            <a:extLst>
              <a:ext uri="{FF2B5EF4-FFF2-40B4-BE49-F238E27FC236}">
                <a16:creationId xmlns:a16="http://schemas.microsoft.com/office/drawing/2014/main" id="{CA11A0EB-7886-4486-BF1A-15DDB2EF215B}"/>
              </a:ext>
            </a:extLst>
          </p:cNvPr>
          <p:cNvSpPr txBox="1">
            <a:spLocks/>
          </p:cNvSpPr>
          <p:nvPr/>
        </p:nvSpPr>
        <p:spPr>
          <a:xfrm>
            <a:off x="4833870" y="2538430"/>
            <a:ext cx="3386003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	        G   	  B</a:t>
            </a:r>
          </a:p>
        </p:txBody>
      </p:sp>
      <p:sp>
        <p:nvSpPr>
          <p:cNvPr id="14" name="Google Shape;514;p54">
            <a:extLst>
              <a:ext uri="{FF2B5EF4-FFF2-40B4-BE49-F238E27FC236}">
                <a16:creationId xmlns:a16="http://schemas.microsoft.com/office/drawing/2014/main" id="{82920B7D-F6F4-4026-A6F9-6BC9DD4D82A6}"/>
              </a:ext>
            </a:extLst>
          </p:cNvPr>
          <p:cNvSpPr txBox="1">
            <a:spLocks/>
          </p:cNvSpPr>
          <p:nvPr/>
        </p:nvSpPr>
        <p:spPr>
          <a:xfrm>
            <a:off x="4236659" y="3061596"/>
            <a:ext cx="1717699" cy="17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pixel,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at (row, col),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3 values.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are R,G,B planes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 closing thought about color images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496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video? A stack of color images, so _____ dimensions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6D6836F2-8AE0-4748-8378-551427CDAAFA}"/>
              </a:ext>
            </a:extLst>
          </p:cNvPr>
          <p:cNvSpPr txBox="1">
            <a:spLocks/>
          </p:cNvSpPr>
          <p:nvPr/>
        </p:nvSpPr>
        <p:spPr>
          <a:xfrm>
            <a:off x="5565228" y="1376248"/>
            <a:ext cx="3320422" cy="24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we treat an intensity image as a 3D plot</a:t>
            </a:r>
            <a:r>
              <a:rPr lang="en-US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where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3</a:t>
            </a:r>
            <a:r>
              <a:rPr lang="en-US" sz="1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dimension is the intensity?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(demo)</a:t>
            </a:r>
          </a:p>
        </p:txBody>
      </p:sp>
    </p:spTree>
    <p:extLst>
      <p:ext uri="{BB962C8B-B14F-4D97-AF65-F5344CB8AC3E}">
        <p14:creationId xmlns:p14="http://schemas.microsoft.com/office/powerpoint/2010/main" val="78544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Intro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7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Lab: Introduction to MATLAB and Image Processing Library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lab is highly scripted since many are new to this language/libraries.</a:t>
            </a:r>
          </a:p>
        </p:txBody>
      </p:sp>
    </p:spTree>
    <p:extLst>
      <p:ext uri="{BB962C8B-B14F-4D97-AF65-F5344CB8AC3E}">
        <p14:creationId xmlns:p14="http://schemas.microsoft.com/office/powerpoint/2010/main" val="2713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image recognition? (informally)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5C35D-33F2-8E48-B5B2-979119DB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59" y="904974"/>
            <a:ext cx="2602233" cy="42385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7DC4B-4797-854A-9E52-07657F3D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899" y="904974"/>
            <a:ext cx="3581930" cy="28752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/>
            <a:r>
              <a:rPr lang="en-US" dirty="0"/>
              <a:t>In the 1960’s, Marvin Minsky assigned a couple of undergrads to spend the summer programming a computer to use a camera to identify objects in a scene. He figured they’d have the problem solved by the end of the summer. Half a century later, we’re still working on it.</a:t>
            </a:r>
          </a:p>
          <a:p>
            <a:pPr marL="0" indent="0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DF03AD-03E7-4388-B5E9-98D2C9A7948B}"/>
                  </a:ext>
                </a:extLst>
              </p14:cNvPr>
              <p14:cNvContentPartPr/>
              <p14:nvPr/>
            </p14:nvContentPartPr>
            <p14:xfrm>
              <a:off x="3605040" y="960480"/>
              <a:ext cx="3018960" cy="399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DF03AD-03E7-4388-B5E9-98D2C9A794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5680" y="951120"/>
                <a:ext cx="3037680" cy="40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8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image recognition? (formally)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Image recognition is “Making decisions based on images and explicitly constructing the scene descriptions needed to do so” (Shapiro, Computer Vision, p. 15)</a:t>
            </a:r>
          </a:p>
          <a:p>
            <a:pPr marL="0" lvl="0" indent="0">
              <a:buSzPts val="1100"/>
            </a:pPr>
            <a:r>
              <a:rPr lang="en-US" sz="1600" dirty="0"/>
              <a:t>Computer vision, machine vision, image understanding, and image recognition all used interchangeably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But we won't do 3D reconstruction of scenes.</a:t>
            </a:r>
          </a:p>
          <a:p>
            <a:pPr marL="0" lvl="0" indent="0">
              <a:buSzPts val="1100"/>
            </a:pPr>
            <a:r>
              <a:rPr lang="en-US" dirty="0"/>
              <a:t>Image rec is not image processing (transforming images into images) but we use some of the same fundamentals</a:t>
            </a:r>
          </a:p>
          <a:p>
            <a:pPr marL="0" lvl="0" indent="0">
              <a:buSzPts val="1100"/>
            </a:pPr>
            <a:r>
              <a:rPr lang="en-US" dirty="0"/>
              <a:t>And it's not machine learning, but we use it!</a:t>
            </a:r>
          </a:p>
          <a:p>
            <a:pPr marL="0" lvl="0" indent="0">
              <a:buSzPts val="11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010C-BFF6-CA42-9438-F46D8BC1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recognition vs. image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2485F-D922-4C4D-B7F6-E5F22F1BE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recognition: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Knowledge from images</a:t>
            </a:r>
          </a:p>
          <a:p>
            <a:pPr>
              <a:lnSpc>
                <a:spcPct val="90000"/>
              </a:lnSpc>
            </a:pPr>
            <a:r>
              <a:rPr lang="en-US" dirty="0"/>
              <a:t>	What’s in this scene?</a:t>
            </a:r>
          </a:p>
          <a:p>
            <a:pPr marL="5334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It’s a sunset</a:t>
            </a:r>
          </a:p>
          <a:p>
            <a:pPr>
              <a:lnSpc>
                <a:spcPct val="90000"/>
              </a:lnSpc>
            </a:pPr>
            <a:r>
              <a:rPr lang="en-US" dirty="0"/>
              <a:t>It has a boat, people, water, sky, clouds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F1AE4-9681-474F-AD82-040A212DB7C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Image processing: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Enhancing images</a:t>
            </a:r>
          </a:p>
          <a:p>
            <a:pPr>
              <a:lnSpc>
                <a:spcPct val="90000"/>
              </a:lnSpc>
            </a:pPr>
            <a:r>
              <a:rPr lang="en-US" dirty="0"/>
              <a:t>	Change color space.</a:t>
            </a:r>
          </a:p>
          <a:p>
            <a:pPr>
              <a:lnSpc>
                <a:spcPct val="90000"/>
              </a:lnSpc>
            </a:pPr>
            <a:r>
              <a:rPr lang="en-US" dirty="0"/>
              <a:t>	Sharpen the contrast.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8" descr="185069">
            <a:extLst>
              <a:ext uri="{FF2B5EF4-FFF2-40B4-BE49-F238E27FC236}">
                <a16:creationId xmlns:a16="http://schemas.microsoft.com/office/drawing/2014/main" id="{35CD1780-D1E9-BA4B-B8F7-15D0728F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751" t="5624" r="3751" b="5624"/>
          <a:stretch>
            <a:fillRect/>
          </a:stretch>
        </p:blipFill>
        <p:spPr bwMode="auto">
          <a:xfrm>
            <a:off x="2403087" y="1519157"/>
            <a:ext cx="1890713" cy="1384300"/>
          </a:xfrm>
          <a:prstGeom prst="rect">
            <a:avLst/>
          </a:prstGeom>
          <a:noFill/>
        </p:spPr>
      </p:pic>
      <p:pic>
        <p:nvPicPr>
          <p:cNvPr id="8" name="Picture 30" descr="sunset_grayHistEq">
            <a:extLst>
              <a:ext uri="{FF2B5EF4-FFF2-40B4-BE49-F238E27FC236}">
                <a16:creationId xmlns:a16="http://schemas.microsoft.com/office/drawing/2014/main" id="{F35DEC78-DC0E-A546-9DBD-93C9FCAF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148" y="1519157"/>
            <a:ext cx="1914525" cy="1401763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6F9033-49CC-F443-8EF2-EA0015B26716}"/>
              </a:ext>
            </a:extLst>
          </p:cNvPr>
          <p:cNvCxnSpPr/>
          <p:nvPr/>
        </p:nvCxnSpPr>
        <p:spPr>
          <a:xfrm>
            <a:off x="4326673" y="2220038"/>
            <a:ext cx="1514475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image recognition good for? Some examples…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Photo organization and retrieval</a:t>
            </a:r>
          </a:p>
          <a:p>
            <a:pPr marL="0" lvl="0" indent="0">
              <a:buSzPts val="1100"/>
            </a:pPr>
            <a:r>
              <a:rPr lang="en-US" dirty="0"/>
              <a:t>Security (face, iris, fingerprint rec)</a:t>
            </a:r>
          </a:p>
          <a:p>
            <a:pPr marL="0" lvl="0" indent="0">
              <a:buSzPts val="1100"/>
            </a:pPr>
            <a:r>
              <a:rPr lang="en-US" dirty="0"/>
              <a:t>Intelligent image processing</a:t>
            </a:r>
          </a:p>
          <a:p>
            <a:pPr marL="0" lvl="0" indent="0">
              <a:buSzPts val="1100"/>
            </a:pPr>
            <a:r>
              <a:rPr lang="en-US" dirty="0"/>
              <a:t>Robot control</a:t>
            </a:r>
          </a:p>
          <a:p>
            <a:pPr marL="0" lvl="0" indent="0">
              <a:buSzPts val="1100"/>
            </a:pPr>
            <a:r>
              <a:rPr lang="en-US" dirty="0"/>
              <a:t>Video surveillance</a:t>
            </a:r>
          </a:p>
          <a:p>
            <a:pPr marL="0" lvl="0" indent="0">
              <a:buSzPts val="1100"/>
            </a:pPr>
            <a:r>
              <a:rPr lang="en-US" dirty="0"/>
              <a:t>Barcode scanners</a:t>
            </a:r>
          </a:p>
          <a:p>
            <a:pPr marL="0" lvl="0" indent="0">
              <a:buSzPts val="1100"/>
            </a:pPr>
            <a:r>
              <a:rPr lang="en-US" dirty="0"/>
              <a:t>Which pixels are the fruit?</a:t>
            </a:r>
          </a:p>
          <a:p>
            <a:pPr marL="0" lvl="0" indent="0">
              <a:buSzPts val="1100"/>
            </a:pPr>
            <a:r>
              <a:rPr lang="en-US" dirty="0"/>
              <a:t>Can you think of more? 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Keep your ears open for apps in the news and keep me posted; I love to stay current!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CB0922AE-0601-9947-A5D0-DA20A690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74" y="993875"/>
            <a:ext cx="2814949" cy="1876632"/>
          </a:xfrm>
          <a:prstGeom prst="rect">
            <a:avLst/>
          </a:prstGeom>
        </p:spPr>
      </p:pic>
      <p:pic>
        <p:nvPicPr>
          <p:cNvPr id="4" name="Picture 5" descr="mixed_fruit2">
            <a:extLst>
              <a:ext uri="{FF2B5EF4-FFF2-40B4-BE49-F238E27FC236}">
                <a16:creationId xmlns:a16="http://schemas.microsoft.com/office/drawing/2014/main" id="{8102FB1D-B887-F346-8A4C-16B5D9E3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65" y="879574"/>
            <a:ext cx="2865335" cy="21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study: Sunset detector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Sunset detector: A running example of image recognition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3391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A system that will automatically distinguish between sunsets and non-sunset scenes, with a confidence measure:  </a:t>
            </a:r>
          </a:p>
          <a:p>
            <a:pPr marL="0" lvl="0" indent="0">
              <a:buSzPts val="1100"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P(sunset) = 0.95	  </a:t>
            </a:r>
            <a:r>
              <a:rPr lang="en-US" dirty="0">
                <a:sym typeface="Wingdings" pitchFamily="2" charset="2"/>
              </a:rPr>
              <a:t> P(sunset) = 0.08</a:t>
            </a: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… a neat application area.</a:t>
            </a:r>
          </a:p>
          <a:p>
            <a:pPr marL="0" lvl="0" indent="0">
              <a:buSzPts val="1100"/>
            </a:pPr>
            <a:r>
              <a:rPr lang="en-US" dirty="0"/>
              <a:t>… and the second major programming assignment, due at midterm. </a:t>
            </a:r>
          </a:p>
          <a:p>
            <a:pPr marL="0" lvl="0" indent="0">
              <a:buSzPts val="1100"/>
            </a:pPr>
            <a:r>
              <a:rPr lang="en-US" dirty="0"/>
              <a:t>… and a warmup for your large term project!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Reading about it is part of the first assignment.</a:t>
            </a:r>
          </a:p>
        </p:txBody>
      </p:sp>
      <p:pic>
        <p:nvPicPr>
          <p:cNvPr id="4" name="Picture 8" descr="185069">
            <a:extLst>
              <a:ext uri="{FF2B5EF4-FFF2-40B4-BE49-F238E27FC236}">
                <a16:creationId xmlns:a16="http://schemas.microsoft.com/office/drawing/2014/main" id="{14C36EEA-FA0A-A247-8EF1-2BE4EBA1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751" t="5624" r="3751" b="5624"/>
          <a:stretch>
            <a:fillRect/>
          </a:stretch>
        </p:blipFill>
        <p:spPr bwMode="auto">
          <a:xfrm>
            <a:off x="2397513" y="1696775"/>
            <a:ext cx="758863" cy="555607"/>
          </a:xfrm>
          <a:prstGeom prst="rect">
            <a:avLst/>
          </a:prstGeom>
          <a:noFill/>
        </p:spPr>
      </p:pic>
      <p:pic>
        <p:nvPicPr>
          <p:cNvPr id="3" name="Picture 2" descr="A child sitting on a table&#10;&#10;Description automatically generated">
            <a:extLst>
              <a:ext uri="{FF2B5EF4-FFF2-40B4-BE49-F238E27FC236}">
                <a16:creationId xmlns:a16="http://schemas.microsoft.com/office/drawing/2014/main" id="{5586FB8A-05E4-6D4F-8BFA-B1D79E56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655" y="1696775"/>
            <a:ext cx="732264" cy="5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Recognition (formally): </a:t>
            </a:r>
            <a:r>
              <a:rPr lang="en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Pixels 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predicates</a:t>
            </a:r>
            <a:endParaRPr sz="2400" b="0" i="1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3579" y="748860"/>
            <a:ext cx="3194969" cy="3751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 features from images </a:t>
            </a:r>
            <a:r>
              <a:rPr lang="en-US" sz="1400" dirty="0"/>
              <a:t>(weeks 1-3)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D06AE-D03F-3244-BD70-E4C3014042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45360" y="855663"/>
            <a:ext cx="3498640" cy="793750"/>
          </a:xfrm>
          <a:prstGeom prst="rect">
            <a:avLst/>
          </a:prstGeom>
        </p:spPr>
        <p:txBody>
          <a:bodyPr/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Use ML to classify images or objects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(weeks 4-6)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BAB5AA8-57C6-F742-BD18-697C724B03F9}"/>
              </a:ext>
            </a:extLst>
          </p:cNvPr>
          <p:cNvGrpSpPr>
            <a:grpSpLocks/>
          </p:cNvGrpSpPr>
          <p:nvPr/>
        </p:nvGrpSpPr>
        <p:grpSpPr bwMode="auto">
          <a:xfrm>
            <a:off x="2727693" y="1722401"/>
            <a:ext cx="1428750" cy="1052513"/>
            <a:chOff x="2056" y="1583"/>
            <a:chExt cx="1678" cy="1106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56EA23E-F77F-7E4E-95E4-61CE7BE4C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5"/>
              <a:ext cx="1678" cy="1100"/>
              <a:chOff x="2047" y="1585"/>
              <a:chExt cx="1678" cy="1100"/>
            </a:xfrm>
          </p:grpSpPr>
          <p:pic>
            <p:nvPicPr>
              <p:cNvPr id="15" name="Picture 9" descr="185069">
                <a:extLst>
                  <a:ext uri="{FF2B5EF4-FFF2-40B4-BE49-F238E27FC236}">
                    <a16:creationId xmlns:a16="http://schemas.microsoft.com/office/drawing/2014/main" id="{56B3F7F9-6F68-4F40-AE36-32FB64E00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1" t="5624" r="3751" b="5624"/>
              <a:stretch>
                <a:fillRect/>
              </a:stretch>
            </p:blipFill>
            <p:spPr bwMode="auto">
              <a:xfrm>
                <a:off x="2058" y="1587"/>
                <a:ext cx="1666" cy="10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F8009230-D059-FC45-AFF2-8A8AA189DA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7" y="1585"/>
                <a:ext cx="1678" cy="1100"/>
                <a:chOff x="643" y="2584"/>
                <a:chExt cx="1678" cy="1100"/>
              </a:xfrm>
            </p:grpSpPr>
            <p:sp>
              <p:nvSpPr>
                <p:cNvPr id="17" name="Line 11">
                  <a:extLst>
                    <a:ext uri="{FF2B5EF4-FFF2-40B4-BE49-F238E27FC236}">
                      <a16:creationId xmlns:a16="http://schemas.microsoft.com/office/drawing/2014/main" id="{0F1F3254-3A7D-BB4E-94DD-FB2C7136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5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EB510CBC-FDD4-414F-9FEE-073387D57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741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9" name="Line 13">
                  <a:extLst>
                    <a:ext uri="{FF2B5EF4-FFF2-40B4-BE49-F238E27FC236}">
                      <a16:creationId xmlns:a16="http://schemas.microsoft.com/office/drawing/2014/main" id="{429A3EEA-318B-F24C-B716-C45AA7CB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898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0" name="Line 14">
                  <a:extLst>
                    <a:ext uri="{FF2B5EF4-FFF2-40B4-BE49-F238E27FC236}">
                      <a16:creationId xmlns:a16="http://schemas.microsoft.com/office/drawing/2014/main" id="{FF5E3A5F-2811-0643-BD5E-1B893E690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055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1" name="Line 15">
                  <a:extLst>
                    <a:ext uri="{FF2B5EF4-FFF2-40B4-BE49-F238E27FC236}">
                      <a16:creationId xmlns:a16="http://schemas.microsoft.com/office/drawing/2014/main" id="{EE7B79AE-FEAA-4C4C-BBDC-3FBCCF02A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212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276D7D32-D798-314C-A88B-101594C87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369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3" name="Line 17">
                  <a:extLst>
                    <a:ext uri="{FF2B5EF4-FFF2-40B4-BE49-F238E27FC236}">
                      <a16:creationId xmlns:a16="http://schemas.microsoft.com/office/drawing/2014/main" id="{CF355A5B-ECA5-8744-9734-47583789E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526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4" name="Line 18">
                  <a:extLst>
                    <a:ext uri="{FF2B5EF4-FFF2-40B4-BE49-F238E27FC236}">
                      <a16:creationId xmlns:a16="http://schemas.microsoft.com/office/drawing/2014/main" id="{D6C1662E-A593-5849-A83F-8162289B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6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954CDFBB-25CE-DE4E-A6AE-39B449480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3"/>
              <a:ext cx="1676" cy="1106"/>
              <a:chOff x="652" y="2582"/>
              <a:chExt cx="1676" cy="1106"/>
            </a:xfrm>
          </p:grpSpPr>
          <p:sp>
            <p:nvSpPr>
              <p:cNvPr id="7" name="Line 20">
                <a:extLst>
                  <a:ext uri="{FF2B5EF4-FFF2-40B4-BE49-F238E27FC236}">
                    <a16:creationId xmlns:a16="http://schemas.microsoft.com/office/drawing/2014/main" id="{7BB13D3D-2324-FF42-B398-34AC9D4FA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8" name="Line 21">
                <a:extLst>
                  <a:ext uri="{FF2B5EF4-FFF2-40B4-BE49-F238E27FC236}">
                    <a16:creationId xmlns:a16="http://schemas.microsoft.com/office/drawing/2014/main" id="{BCC23B44-5676-1245-AA93-7A77C3DC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 dirty="0"/>
              </a:p>
            </p:txBody>
          </p:sp>
          <p:sp>
            <p:nvSpPr>
              <p:cNvPr id="9" name="Line 22">
                <a:extLst>
                  <a:ext uri="{FF2B5EF4-FFF2-40B4-BE49-F238E27FC236}">
                    <a16:creationId xmlns:a16="http://schemas.microsoft.com/office/drawing/2014/main" id="{5B999FFF-05AD-B844-A058-5CB97B080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0" name="Line 23">
                <a:extLst>
                  <a:ext uri="{FF2B5EF4-FFF2-40B4-BE49-F238E27FC236}">
                    <a16:creationId xmlns:a16="http://schemas.microsoft.com/office/drawing/2014/main" id="{156DEFF3-8068-E340-A680-59871BB13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" name="Line 24">
                <a:extLst>
                  <a:ext uri="{FF2B5EF4-FFF2-40B4-BE49-F238E27FC236}">
                    <a16:creationId xmlns:a16="http://schemas.microsoft.com/office/drawing/2014/main" id="{04B99606-490C-5347-819E-4577F2405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" name="Line 25">
                <a:extLst>
                  <a:ext uri="{FF2B5EF4-FFF2-40B4-BE49-F238E27FC236}">
                    <a16:creationId xmlns:a16="http://schemas.microsoft.com/office/drawing/2014/main" id="{03C22DCA-BFE2-D447-A4AE-42B39DF9E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3" name="Line 26">
                <a:extLst>
                  <a:ext uri="{FF2B5EF4-FFF2-40B4-BE49-F238E27FC236}">
                    <a16:creationId xmlns:a16="http://schemas.microsoft.com/office/drawing/2014/main" id="{228FBA0D-9426-6E41-AA90-8E9E0A12A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4" name="Line 27">
                <a:extLst>
                  <a:ext uri="{FF2B5EF4-FFF2-40B4-BE49-F238E27FC236}">
                    <a16:creationId xmlns:a16="http://schemas.microsoft.com/office/drawing/2014/main" id="{C745528E-CBB6-1542-96A0-F431B23C9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/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.4561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0.1928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0.2756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514;p54">
            <a:extLst>
              <a:ext uri="{FF2B5EF4-FFF2-40B4-BE49-F238E27FC236}">
                <a16:creationId xmlns:a16="http://schemas.microsoft.com/office/drawing/2014/main" id="{2C840868-AB75-964F-96EA-3E47982C45B2}"/>
              </a:ext>
            </a:extLst>
          </p:cNvPr>
          <p:cNvSpPr txBox="1">
            <a:spLocks/>
          </p:cNvSpPr>
          <p:nvPr/>
        </p:nvSpPr>
        <p:spPr>
          <a:xfrm>
            <a:off x="2875766" y="2868711"/>
            <a:ext cx="1278963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 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</p:txBody>
      </p:sp>
      <p:sp>
        <p:nvSpPr>
          <p:cNvPr id="30" name="Google Shape;514;p54">
            <a:extLst>
              <a:ext uri="{FF2B5EF4-FFF2-40B4-BE49-F238E27FC236}">
                <a16:creationId xmlns:a16="http://schemas.microsoft.com/office/drawing/2014/main" id="{23113F14-28AE-D641-B17A-81EB31E5824A}"/>
              </a:ext>
            </a:extLst>
          </p:cNvPr>
          <p:cNvSpPr txBox="1">
            <a:spLocks/>
          </p:cNvSpPr>
          <p:nvPr/>
        </p:nvSpPr>
        <p:spPr>
          <a:xfrm>
            <a:off x="5664821" y="2854202"/>
            <a:ext cx="3479180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Nearest neighbor</a:t>
            </a: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vector machines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networks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</a:t>
            </a:r>
          </a:p>
        </p:txBody>
      </p:sp>
      <p:grpSp>
        <p:nvGrpSpPr>
          <p:cNvPr id="61" name="Group 29">
            <a:extLst>
              <a:ext uri="{FF2B5EF4-FFF2-40B4-BE49-F238E27FC236}">
                <a16:creationId xmlns:a16="http://schemas.microsoft.com/office/drawing/2014/main" id="{97818522-7D07-7C4E-BEB0-2E7685ADC691}"/>
              </a:ext>
            </a:extLst>
          </p:cNvPr>
          <p:cNvGrpSpPr>
            <a:grpSpLocks/>
          </p:cNvGrpSpPr>
          <p:nvPr/>
        </p:nvGrpSpPr>
        <p:grpSpPr bwMode="auto">
          <a:xfrm>
            <a:off x="6771318" y="1572775"/>
            <a:ext cx="1515336" cy="1020985"/>
            <a:chOff x="3081" y="2155"/>
            <a:chExt cx="1655" cy="1191"/>
          </a:xfrm>
        </p:grpSpPr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82A27EA6-A493-684C-AD6F-4F2AA4755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" y="2155"/>
              <a:ext cx="803" cy="491"/>
              <a:chOff x="3081" y="2155"/>
              <a:chExt cx="803" cy="491"/>
            </a:xfrm>
          </p:grpSpPr>
          <p:sp>
            <p:nvSpPr>
              <p:cNvPr id="82" name="Oval 31">
                <a:extLst>
                  <a:ext uri="{FF2B5EF4-FFF2-40B4-BE49-F238E27FC236}">
                    <a16:creationId xmlns:a16="http://schemas.microsoft.com/office/drawing/2014/main" id="{8D96AF90-526C-D648-90C1-E6B28B702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2183"/>
                <a:ext cx="64" cy="6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3" name="Line 32">
                <a:extLst>
                  <a:ext uri="{FF2B5EF4-FFF2-40B4-BE49-F238E27FC236}">
                    <a16:creationId xmlns:a16="http://schemas.microsoft.com/office/drawing/2014/main" id="{BBFF060A-600A-0A49-AC97-FA79970CF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2155"/>
                <a:ext cx="40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3">
                <a:extLst>
                  <a:ext uri="{FF2B5EF4-FFF2-40B4-BE49-F238E27FC236}">
                    <a16:creationId xmlns:a16="http://schemas.microsoft.com/office/drawing/2014/main" id="{0A233FAC-1CCD-1742-9750-F7F91E9D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2" y="2209"/>
                <a:ext cx="264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4">
                <a:extLst>
                  <a:ext uri="{FF2B5EF4-FFF2-40B4-BE49-F238E27FC236}">
                    <a16:creationId xmlns:a16="http://schemas.microsoft.com/office/drawing/2014/main" id="{D7193B8A-B9ED-2B44-AC92-B33E94351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" y="2209"/>
                <a:ext cx="500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5">
                <a:extLst>
                  <a:ext uri="{FF2B5EF4-FFF2-40B4-BE49-F238E27FC236}">
                    <a16:creationId xmlns:a16="http://schemas.microsoft.com/office/drawing/2014/main" id="{F3BC4E67-1BB1-C44A-B1B5-B4997D644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3" y="2209"/>
                <a:ext cx="68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FAFBF3F6-C589-9E40-80D0-DDD8E73A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" y="2209"/>
                <a:ext cx="691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7">
                <a:extLst>
                  <a:ext uri="{FF2B5EF4-FFF2-40B4-BE49-F238E27FC236}">
                    <a16:creationId xmlns:a16="http://schemas.microsoft.com/office/drawing/2014/main" id="{17C471F1-D82B-3B42-8D83-B211C2103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" y="2209"/>
                <a:ext cx="746" cy="4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8">
                <a:extLst>
                  <a:ext uri="{FF2B5EF4-FFF2-40B4-BE49-F238E27FC236}">
                    <a16:creationId xmlns:a16="http://schemas.microsoft.com/office/drawing/2014/main" id="{77D969ED-0DD8-6246-BA86-053A1B074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218"/>
                <a:ext cx="364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39">
                <a:extLst>
                  <a:ext uri="{FF2B5EF4-FFF2-40B4-BE49-F238E27FC236}">
                    <a16:creationId xmlns:a16="http://schemas.microsoft.com/office/drawing/2014/main" id="{843D7EB0-7773-C14D-9FDF-C9451946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2" y="2209"/>
                <a:ext cx="555" cy="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40">
              <a:extLst>
                <a:ext uri="{FF2B5EF4-FFF2-40B4-BE49-F238E27FC236}">
                  <a16:creationId xmlns:a16="http://schemas.microsoft.com/office/drawing/2014/main" id="{00933DEA-B847-EA4D-8D38-D51ECA59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0" y="2200"/>
              <a:ext cx="545" cy="964"/>
              <a:chOff x="3300" y="2200"/>
              <a:chExt cx="545" cy="964"/>
            </a:xfrm>
          </p:grpSpPr>
          <p:sp>
            <p:nvSpPr>
              <p:cNvPr id="77" name="Line 41">
                <a:extLst>
                  <a:ext uri="{FF2B5EF4-FFF2-40B4-BE49-F238E27FC236}">
                    <a16:creationId xmlns:a16="http://schemas.microsoft.com/office/drawing/2014/main" id="{3994CDCA-348C-064B-8CE7-6F10E4EAE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3" y="2227"/>
                <a:ext cx="282" cy="6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42">
                <a:extLst>
                  <a:ext uri="{FF2B5EF4-FFF2-40B4-BE49-F238E27FC236}">
                    <a16:creationId xmlns:a16="http://schemas.microsoft.com/office/drawing/2014/main" id="{636E6CEC-8837-014D-A268-9D8D4B788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5" y="2218"/>
                <a:ext cx="391" cy="7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43">
                <a:extLst>
                  <a:ext uri="{FF2B5EF4-FFF2-40B4-BE49-F238E27FC236}">
                    <a16:creationId xmlns:a16="http://schemas.microsoft.com/office/drawing/2014/main" id="{72A85A2F-D717-5A43-8395-8C0D9E49F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4" y="2209"/>
                <a:ext cx="273" cy="8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44">
                <a:extLst>
                  <a:ext uri="{FF2B5EF4-FFF2-40B4-BE49-F238E27FC236}">
                    <a16:creationId xmlns:a16="http://schemas.microsoft.com/office/drawing/2014/main" id="{1DB40C44-40F5-D945-9C03-4F4A1653C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209"/>
                <a:ext cx="400" cy="9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5">
                <a:extLst>
                  <a:ext uri="{FF2B5EF4-FFF2-40B4-BE49-F238E27FC236}">
                    <a16:creationId xmlns:a16="http://schemas.microsoft.com/office/drawing/2014/main" id="{09BBAC18-0577-6C40-9561-377D8D5C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0" y="2200"/>
                <a:ext cx="527" cy="8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46">
              <a:extLst>
                <a:ext uri="{FF2B5EF4-FFF2-40B4-BE49-F238E27FC236}">
                  <a16:creationId xmlns:a16="http://schemas.microsoft.com/office/drawing/2014/main" id="{2D8C1F3B-6372-C240-A5C2-B984C87F2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191"/>
              <a:ext cx="409" cy="1155"/>
              <a:chOff x="3827" y="2191"/>
              <a:chExt cx="409" cy="1155"/>
            </a:xfrm>
          </p:grpSpPr>
          <p:sp>
            <p:nvSpPr>
              <p:cNvPr id="72" name="Line 47">
                <a:extLst>
                  <a:ext uri="{FF2B5EF4-FFF2-40B4-BE49-F238E27FC236}">
                    <a16:creationId xmlns:a16="http://schemas.microsoft.com/office/drawing/2014/main" id="{CCBEB0AD-BF5B-0A48-A355-92EA36E8D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236" cy="7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8">
                <a:extLst>
                  <a:ext uri="{FF2B5EF4-FFF2-40B4-BE49-F238E27FC236}">
                    <a16:creationId xmlns:a16="http://schemas.microsoft.com/office/drawing/2014/main" id="{25F8B264-5F83-7E4A-AECE-CA3DAB029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191"/>
                <a:ext cx="136" cy="10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49">
                <a:extLst>
                  <a:ext uri="{FF2B5EF4-FFF2-40B4-BE49-F238E27FC236}">
                    <a16:creationId xmlns:a16="http://schemas.microsoft.com/office/drawing/2014/main" id="{FD94100A-68AC-A346-9C8C-4F0BC715B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00"/>
                <a:ext cx="291" cy="9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0">
                <a:extLst>
                  <a:ext uri="{FF2B5EF4-FFF2-40B4-BE49-F238E27FC236}">
                    <a16:creationId xmlns:a16="http://schemas.microsoft.com/office/drawing/2014/main" id="{8E4CD620-6DAD-F444-8EEF-156FC3210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409" cy="9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1">
                <a:extLst>
                  <a:ext uri="{FF2B5EF4-FFF2-40B4-BE49-F238E27FC236}">
                    <a16:creationId xmlns:a16="http://schemas.microsoft.com/office/drawing/2014/main" id="{6B26DD4F-DC0F-354C-BFD6-651107E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336" cy="1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52">
              <a:extLst>
                <a:ext uri="{FF2B5EF4-FFF2-40B4-BE49-F238E27FC236}">
                  <a16:creationId xmlns:a16="http://schemas.microsoft.com/office/drawing/2014/main" id="{231C67A8-87B9-1E4F-A79C-6CF0968FA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6" y="2200"/>
              <a:ext cx="900" cy="537"/>
              <a:chOff x="3836" y="2200"/>
              <a:chExt cx="900" cy="537"/>
            </a:xfrm>
          </p:grpSpPr>
          <p:sp>
            <p:nvSpPr>
              <p:cNvPr id="66" name="Line 53">
                <a:extLst>
                  <a:ext uri="{FF2B5EF4-FFF2-40B4-BE49-F238E27FC236}">
                    <a16:creationId xmlns:a16="http://schemas.microsoft.com/office/drawing/2014/main" id="{EAD63574-A97E-3548-B780-B80B18ED6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9"/>
                <a:ext cx="455" cy="3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4">
                <a:extLst>
                  <a:ext uri="{FF2B5EF4-FFF2-40B4-BE49-F238E27FC236}">
                    <a16:creationId xmlns:a16="http://schemas.microsoft.com/office/drawing/2014/main" id="{ECDD7D01-1D4D-E943-8CBA-59A523FE4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5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5">
                <a:extLst>
                  <a:ext uri="{FF2B5EF4-FFF2-40B4-BE49-F238E27FC236}">
                    <a16:creationId xmlns:a16="http://schemas.microsoft.com/office/drawing/2014/main" id="{FD236A65-9BA9-154B-89D2-5B3A940AF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736" cy="5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6">
                <a:extLst>
                  <a:ext uri="{FF2B5EF4-FFF2-40B4-BE49-F238E27FC236}">
                    <a16:creationId xmlns:a16="http://schemas.microsoft.com/office/drawing/2014/main" id="{47D757E5-6F60-254A-8F67-FFD878C9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900" cy="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7">
                <a:extLst>
                  <a:ext uri="{FF2B5EF4-FFF2-40B4-BE49-F238E27FC236}">
                    <a16:creationId xmlns:a16="http://schemas.microsoft.com/office/drawing/2014/main" id="{EFC5E6F8-0E2B-3943-B047-DE93585EC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18"/>
                <a:ext cx="718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8">
                <a:extLst>
                  <a:ext uri="{FF2B5EF4-FFF2-40B4-BE49-F238E27FC236}">
                    <a16:creationId xmlns:a16="http://schemas.microsoft.com/office/drawing/2014/main" id="{22387090-3E7E-4146-9634-7524216BD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7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" name="Line 59">
            <a:extLst>
              <a:ext uri="{FF2B5EF4-FFF2-40B4-BE49-F238E27FC236}">
                <a16:creationId xmlns:a16="http://schemas.microsoft.com/office/drawing/2014/main" id="{51281FA5-C399-9C40-AEFB-AF5C58605E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1118" y="1565481"/>
            <a:ext cx="1002" cy="13330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0">
            <a:extLst>
              <a:ext uri="{FF2B5EF4-FFF2-40B4-BE49-F238E27FC236}">
                <a16:creationId xmlns:a16="http://schemas.microsoft.com/office/drawing/2014/main" id="{D3DFBCBA-A14F-5541-A1A5-7FD43644E4E7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167045" y="2173301"/>
            <a:ext cx="921" cy="14241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61">
            <a:extLst>
              <a:ext uri="{FF2B5EF4-FFF2-40B4-BE49-F238E27FC236}">
                <a16:creationId xmlns:a16="http://schemas.microsoft.com/office/drawing/2014/main" id="{3A90F87A-679E-E34E-BAC6-073D43A7F611}"/>
              </a:ext>
            </a:extLst>
          </p:cNvPr>
          <p:cNvGrpSpPr>
            <a:grpSpLocks/>
          </p:cNvGrpSpPr>
          <p:nvPr/>
        </p:nvGrpSpPr>
        <p:grpSpPr bwMode="auto">
          <a:xfrm>
            <a:off x="6747506" y="1571224"/>
            <a:ext cx="1585443" cy="1049524"/>
            <a:chOff x="3837" y="2368"/>
            <a:chExt cx="1731" cy="1224"/>
          </a:xfrm>
        </p:grpSpPr>
        <p:grpSp>
          <p:nvGrpSpPr>
            <p:cNvPr id="94" name="Group 62">
              <a:extLst>
                <a:ext uri="{FF2B5EF4-FFF2-40B4-BE49-F238E27FC236}">
                  <a16:creationId xmlns:a16="http://schemas.microsoft.com/office/drawing/2014/main" id="{EC2D5593-DC59-B040-9400-2C9179AAF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7" y="2368"/>
              <a:ext cx="551" cy="1056"/>
              <a:chOff x="3837" y="2368"/>
              <a:chExt cx="551" cy="1056"/>
            </a:xfrm>
          </p:grpSpPr>
          <p:sp>
            <p:nvSpPr>
              <p:cNvPr id="107" name="Oval 63">
                <a:extLst>
                  <a:ext uri="{FF2B5EF4-FFF2-40B4-BE49-F238E27FC236}">
                    <a16:creationId xmlns:a16="http://schemas.microsoft.com/office/drawing/2014/main" id="{6A712F41-F08E-0544-8A95-5CF51477D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2449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" name="Oval 64">
                <a:extLst>
                  <a:ext uri="{FF2B5EF4-FFF2-40B4-BE49-F238E27FC236}">
                    <a16:creationId xmlns:a16="http://schemas.microsoft.com/office/drawing/2014/main" id="{24E90600-C490-CE48-8871-96E1913D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" y="283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" name="Oval 65">
                <a:extLst>
                  <a:ext uri="{FF2B5EF4-FFF2-40B4-BE49-F238E27FC236}">
                    <a16:creationId xmlns:a16="http://schemas.microsoft.com/office/drawing/2014/main" id="{3CCCBC72-D912-E64F-936B-64B11DD59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2368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6">
                <a:extLst>
                  <a:ext uri="{FF2B5EF4-FFF2-40B4-BE49-F238E27FC236}">
                    <a16:creationId xmlns:a16="http://schemas.microsoft.com/office/drawing/2014/main" id="{F722B41B-C190-0944-9FF5-3B24ACEB8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284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1" name="Oval 67">
                <a:extLst>
                  <a:ext uri="{FF2B5EF4-FFF2-40B4-BE49-F238E27FC236}">
                    <a16:creationId xmlns:a16="http://schemas.microsoft.com/office/drawing/2014/main" id="{60FC48E0-CAC3-984B-BC67-66DB072AE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53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" name="Oval 68">
                <a:extLst>
                  <a:ext uri="{FF2B5EF4-FFF2-40B4-BE49-F238E27FC236}">
                    <a16:creationId xmlns:a16="http://schemas.microsoft.com/office/drawing/2014/main" id="{5ACE39EA-AECA-A64F-AA6B-14ADC3B8A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" y="264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" name="Oval 69">
                <a:extLst>
                  <a:ext uri="{FF2B5EF4-FFF2-40B4-BE49-F238E27FC236}">
                    <a16:creationId xmlns:a16="http://schemas.microsoft.com/office/drawing/2014/main" id="{B88564B3-9B90-A94F-9203-A59197A36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250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4" name="Oval 70">
                <a:extLst>
                  <a:ext uri="{FF2B5EF4-FFF2-40B4-BE49-F238E27FC236}">
                    <a16:creationId xmlns:a16="http://schemas.microsoft.com/office/drawing/2014/main" id="{BD80EEF4-E3AB-584C-840B-18189FC76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3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" name="Oval 71">
                <a:extLst>
                  <a:ext uri="{FF2B5EF4-FFF2-40B4-BE49-F238E27FC236}">
                    <a16:creationId xmlns:a16="http://schemas.microsoft.com/office/drawing/2014/main" id="{8D30F6B4-912B-7A4A-8C96-0A1C86855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317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6" name="Oval 72">
                <a:extLst>
                  <a:ext uri="{FF2B5EF4-FFF2-40B4-BE49-F238E27FC236}">
                    <a16:creationId xmlns:a16="http://schemas.microsoft.com/office/drawing/2014/main" id="{AA85B9F0-DAC5-F945-A3DD-CF63AA8FA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336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" name="Oval 73">
                <a:extLst>
                  <a:ext uri="{FF2B5EF4-FFF2-40B4-BE49-F238E27FC236}">
                    <a16:creationId xmlns:a16="http://schemas.microsoft.com/office/drawing/2014/main" id="{278A4BFF-8D17-DC46-8CBE-BE915E796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27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" name="Oval 74">
                <a:extLst>
                  <a:ext uri="{FF2B5EF4-FFF2-40B4-BE49-F238E27FC236}">
                    <a16:creationId xmlns:a16="http://schemas.microsoft.com/office/drawing/2014/main" id="{B6B95807-5637-D040-A777-683912442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310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9" name="Oval 75">
                <a:extLst>
                  <a:ext uri="{FF2B5EF4-FFF2-40B4-BE49-F238E27FC236}">
                    <a16:creationId xmlns:a16="http://schemas.microsoft.com/office/drawing/2014/main" id="{83826236-74E2-B14C-BCF0-B179ECC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329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95" name="Group 76">
              <a:extLst>
                <a:ext uri="{FF2B5EF4-FFF2-40B4-BE49-F238E27FC236}">
                  <a16:creationId xmlns:a16="http://schemas.microsoft.com/office/drawing/2014/main" id="{0DD6DDA6-5393-6343-B531-5A515357A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8" y="2510"/>
              <a:ext cx="840" cy="1082"/>
              <a:chOff x="4728" y="2510"/>
              <a:chExt cx="840" cy="1082"/>
            </a:xfrm>
          </p:grpSpPr>
          <p:sp>
            <p:nvSpPr>
              <p:cNvPr id="96" name="Oval 77">
                <a:extLst>
                  <a:ext uri="{FF2B5EF4-FFF2-40B4-BE49-F238E27FC236}">
                    <a16:creationId xmlns:a16="http://schemas.microsoft.com/office/drawing/2014/main" id="{3C92B7A6-071D-9447-BED2-FBAFD10A5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2" y="331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78">
                <a:extLst>
                  <a:ext uri="{FF2B5EF4-FFF2-40B4-BE49-F238E27FC236}">
                    <a16:creationId xmlns:a16="http://schemas.microsoft.com/office/drawing/2014/main" id="{35BC1F4A-A1A4-7A46-9E81-783D117E7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3464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8" name="Oval 79">
                <a:extLst>
                  <a:ext uri="{FF2B5EF4-FFF2-40B4-BE49-F238E27FC236}">
                    <a16:creationId xmlns:a16="http://schemas.microsoft.com/office/drawing/2014/main" id="{49610474-38EA-2241-AFC7-43C15FA1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3187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9" name="Oval 80">
                <a:extLst>
                  <a:ext uri="{FF2B5EF4-FFF2-40B4-BE49-F238E27FC236}">
                    <a16:creationId xmlns:a16="http://schemas.microsoft.com/office/drawing/2014/main" id="{5D5F7B18-23E8-9B48-AC32-769939C5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352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0" name="Oval 81">
                <a:extLst>
                  <a:ext uri="{FF2B5EF4-FFF2-40B4-BE49-F238E27FC236}">
                    <a16:creationId xmlns:a16="http://schemas.microsoft.com/office/drawing/2014/main" id="{7A5327AA-2149-CD44-80A6-B2818AE47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" y="333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" name="Oval 82">
                <a:extLst>
                  <a:ext uri="{FF2B5EF4-FFF2-40B4-BE49-F238E27FC236}">
                    <a16:creationId xmlns:a16="http://schemas.microsoft.com/office/drawing/2014/main" id="{125B75C7-7767-2F42-A29D-99BDCCE89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539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" name="Oval 83">
                <a:extLst>
                  <a:ext uri="{FF2B5EF4-FFF2-40B4-BE49-F238E27FC236}">
                    <a16:creationId xmlns:a16="http://schemas.microsoft.com/office/drawing/2014/main" id="{7CFC8410-5AAC-474D-8D09-DF9A7322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" y="2926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" name="Oval 84">
                <a:extLst>
                  <a:ext uri="{FF2B5EF4-FFF2-40B4-BE49-F238E27FC236}">
                    <a16:creationId xmlns:a16="http://schemas.microsoft.com/office/drawing/2014/main" id="{C57324CE-E312-8543-86FC-EC036E6AA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2" y="273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4" name="Oval 85">
                <a:extLst>
                  <a:ext uri="{FF2B5EF4-FFF2-40B4-BE49-F238E27FC236}">
                    <a16:creationId xmlns:a16="http://schemas.microsoft.com/office/drawing/2014/main" id="{C2BCD614-BCF4-5146-AA6B-FCBBC8E6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279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5" name="Oval 86">
                <a:extLst>
                  <a:ext uri="{FF2B5EF4-FFF2-40B4-BE49-F238E27FC236}">
                    <a16:creationId xmlns:a16="http://schemas.microsoft.com/office/drawing/2014/main" id="{B03D8B6C-60E5-094B-AD3A-EAAD75BC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92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6" name="Oval 87">
                <a:extLst>
                  <a:ext uri="{FF2B5EF4-FFF2-40B4-BE49-F238E27FC236}">
                    <a16:creationId xmlns:a16="http://schemas.microsoft.com/office/drawing/2014/main" id="{6DB3F334-27C4-CD42-B24F-8496A38A5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7" y="2510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0" name="Oval 88">
            <a:extLst>
              <a:ext uri="{FF2B5EF4-FFF2-40B4-BE49-F238E27FC236}">
                <a16:creationId xmlns:a16="http://schemas.microsoft.com/office/drawing/2014/main" id="{6E4CD669-F294-F047-B4B0-F76954C3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312" y="1588674"/>
            <a:ext cx="75116" cy="8101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D70939B-ADCD-44E7-A428-38F89DA8A495}"/>
              </a:ext>
            </a:extLst>
          </p:cNvPr>
          <p:cNvSpPr txBox="1"/>
          <p:nvPr/>
        </p:nvSpPr>
        <p:spPr>
          <a:xfrm>
            <a:off x="4347128" y="4528408"/>
            <a:ext cx="16658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CNNs do both!</a:t>
            </a:r>
          </a:p>
        </p:txBody>
      </p:sp>
    </p:spTree>
    <p:extLst>
      <p:ext uri="{BB962C8B-B14F-4D97-AF65-F5344CB8AC3E}">
        <p14:creationId xmlns:p14="http://schemas.microsoft.com/office/powerpoint/2010/main" val="21159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0" grpId="0"/>
      <p:bldP spid="91" grpId="0" animBg="1"/>
      <p:bldP spid="92" grpId="0" animBg="1"/>
      <p:bldP spid="120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structure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770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815</Words>
  <Application>Microsoft Macintosh PowerPoint</Application>
  <PresentationFormat>On-screen Show (16:9)</PresentationFormat>
  <Paragraphs>142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Tahoma</vt:lpstr>
      <vt:lpstr>Times New Roman</vt:lpstr>
      <vt:lpstr>Simple Light</vt:lpstr>
      <vt:lpstr>Welcome!</vt:lpstr>
      <vt:lpstr>What is image recognition? (informally)</vt:lpstr>
      <vt:lpstr>What is image recognition? (formally)</vt:lpstr>
      <vt:lpstr>Image recognition vs. image processing</vt:lpstr>
      <vt:lpstr>What is image recognition good for? Some examples…</vt:lpstr>
      <vt:lpstr>Case study: Sunset detector</vt:lpstr>
      <vt:lpstr>Sunset detector: A running example of image recognition</vt:lpstr>
      <vt:lpstr>Image Recognition (formally): Pixels to predicates</vt:lpstr>
      <vt:lpstr>Course structure</vt:lpstr>
      <vt:lpstr>What will we do in this course?</vt:lpstr>
      <vt:lpstr>Getting started: see Moodle!</vt:lpstr>
      <vt:lpstr>Color and Images</vt:lpstr>
      <vt:lpstr>What is a color image?</vt:lpstr>
      <vt:lpstr>Why RGB?</vt:lpstr>
      <vt:lpstr>What is an intensity image? </vt:lpstr>
      <vt:lpstr>What is a color image?</vt:lpstr>
      <vt:lpstr>Fun closing thought about color images</vt:lpstr>
      <vt:lpstr>Lab Intro</vt:lpstr>
      <vt:lpstr>Lab: Introduction to MATLAB and Image Processing Library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58</cp:revision>
  <dcterms:modified xsi:type="dcterms:W3CDTF">2020-11-10T20:25:25Z</dcterms:modified>
</cp:coreProperties>
</file>