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6"/>
  </p:notesMasterIdLst>
  <p:handoutMasterIdLst>
    <p:handoutMasterId r:id="rId7"/>
  </p:handoutMasterIdLst>
  <p:sldIdLst>
    <p:sldId id="288" r:id="rId2"/>
    <p:sldId id="286" r:id="rId3"/>
    <p:sldId id="282" r:id="rId4"/>
    <p:sldId id="28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094" autoAdjust="0"/>
    <p:restoredTop sz="94593"/>
  </p:normalViewPr>
  <p:slideViewPr>
    <p:cSldViewPr>
      <p:cViewPr varScale="1">
        <p:scale>
          <a:sx n="117" d="100"/>
          <a:sy n="117" d="100"/>
        </p:scale>
        <p:origin x="18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35400-1759-F94F-980F-E1A27D0D37FE}" type="datetimeFigureOut">
              <a:rPr lang="en-US" smtClean="0"/>
              <a:t>1/17/20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3F3CC-3A53-8049-89A2-73DC96D1FD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13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04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04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0BA0554-3008-3C49-A4BF-4D9F74EA4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55152D8-BBDA-524F-8643-9D132B150D1C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6F18F5-2D6B-274C-B031-173933188C39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FCBCF-0132-744A-BE88-AFEFA72ED5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88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5ACAC-8A37-4C4A-B3FC-20B62FF8D1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06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B9EE92-6D98-1442-9F21-922D630543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481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86D46-730F-5B46-95EE-1CB3CA11CC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0021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A1C016-2D9A-0349-9852-BD55108059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389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21A7E-B130-834F-BEE2-159FD697DD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4261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A790F-E751-1149-98A7-7998D86BB2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992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DB546-4B2B-4E42-8397-49B840FC32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24576B-4624-9F4C-AACB-F3EF5B928F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992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11A17-5BF1-1549-8F80-595C3910E6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08F2A-EC29-7D4F-82BD-9CB33EB92B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159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B152C-0B5C-1643-9C4D-9BBEEC8D39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539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1CF5BB-E6B2-6B4A-9C6D-122735AF85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6529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86D1-E890-6741-9E66-DE38083070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800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8727A-7634-5D46-8ADA-2C76238724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9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AC1C4C2-6598-CE4F-A6E7-476F696072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8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CSSE463: Image Recognition 	Day 20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Today: Lab for sunset detector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sz="2400" dirty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/>
              <a:t>Next week: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Monday: </a:t>
            </a:r>
            <a:r>
              <a:rPr lang="en-US" sz="2400" dirty="0" err="1"/>
              <a:t>ConvNets</a:t>
            </a:r>
            <a:endParaRPr lang="en-US" sz="2400" dirty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Tuesday: </a:t>
            </a:r>
            <a:r>
              <a:rPr lang="en-US" sz="2400" dirty="0" err="1"/>
              <a:t>ConvNet</a:t>
            </a:r>
            <a:r>
              <a:rPr lang="en-US" sz="2400" dirty="0"/>
              <a:t> lab (sunset due 11:00 pm)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Thu: Review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Friday: Exam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Midterm exam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/>
              <a:t>Midterm exam </a:t>
            </a:r>
          </a:p>
          <a:p>
            <a:pPr lvl="1" eaLnBrk="1" hangingPunct="1">
              <a:defRPr/>
            </a:pPr>
            <a:r>
              <a:rPr lang="en-US" sz="2000" dirty="0"/>
              <a:t>Is comprehensive, with material through conv neural nets</a:t>
            </a:r>
          </a:p>
          <a:p>
            <a:pPr lvl="1" eaLnBrk="1" hangingPunct="1">
              <a:defRPr/>
            </a:pPr>
            <a:r>
              <a:rPr lang="en-US" sz="2000" dirty="0"/>
              <a:t>Study helps:</a:t>
            </a:r>
          </a:p>
          <a:p>
            <a:pPr lvl="2">
              <a:defRPr/>
            </a:pPr>
            <a:r>
              <a:rPr lang="en-US" sz="2000" dirty="0"/>
              <a:t>Bright roadmap sheet</a:t>
            </a:r>
          </a:p>
          <a:p>
            <a:pPr lvl="2">
              <a:defRPr/>
            </a:pPr>
            <a:r>
              <a:rPr lang="en-US" sz="2000" dirty="0"/>
              <a:t>Exam review slides in </a:t>
            </a:r>
            <a:r>
              <a:rPr lang="en-US" sz="2000"/>
              <a:t>this folder.</a:t>
            </a:r>
            <a:endParaRPr lang="en-US" sz="2000" dirty="0"/>
          </a:p>
          <a:p>
            <a:pPr lvl="1" eaLnBrk="1" hangingPunct="1">
              <a:defRPr/>
            </a:pP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649288"/>
            <a:ext cx="7323138" cy="639762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Common model of learning machines</a:t>
            </a:r>
          </a:p>
        </p:txBody>
      </p:sp>
      <p:grpSp>
        <p:nvGrpSpPr>
          <p:cNvPr id="14339" name="Group 3"/>
          <p:cNvGrpSpPr>
            <a:grpSpLocks/>
          </p:cNvGrpSpPr>
          <p:nvPr/>
        </p:nvGrpSpPr>
        <p:grpSpPr bwMode="auto">
          <a:xfrm>
            <a:off x="5715000" y="1789113"/>
            <a:ext cx="1709738" cy="1471612"/>
            <a:chOff x="3008" y="1127"/>
            <a:chExt cx="1077" cy="927"/>
          </a:xfrm>
        </p:grpSpPr>
        <p:sp>
          <p:nvSpPr>
            <p:cNvPr id="14365" name="Rectangle 4"/>
            <p:cNvSpPr>
              <a:spLocks noChangeArrowheads="1"/>
            </p:cNvSpPr>
            <p:nvPr/>
          </p:nvSpPr>
          <p:spPr bwMode="auto">
            <a:xfrm>
              <a:off x="3008" y="1127"/>
              <a:ext cx="1018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  <p:sp>
          <p:nvSpPr>
            <p:cNvPr id="14366" name="Text Box 5"/>
            <p:cNvSpPr txBox="1">
              <a:spLocks noChangeArrowheads="1"/>
            </p:cNvSpPr>
            <p:nvPr/>
          </p:nvSpPr>
          <p:spPr bwMode="auto">
            <a:xfrm>
              <a:off x="3096" y="1205"/>
              <a:ext cx="989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Statistical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Learning 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(svmtrain)</a:t>
              </a:r>
            </a:p>
          </p:txBody>
        </p:sp>
      </p:grpSp>
      <p:sp>
        <p:nvSpPr>
          <p:cNvPr id="14340" name="Text Box 6"/>
          <p:cNvSpPr txBox="1">
            <a:spLocks noChangeArrowheads="1"/>
          </p:cNvSpPr>
          <p:nvPr/>
        </p:nvSpPr>
        <p:spPr bwMode="auto">
          <a:xfrm>
            <a:off x="200025" y="1928813"/>
            <a:ext cx="157003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Labeled Training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Images</a:t>
            </a:r>
          </a:p>
        </p:txBody>
      </p:sp>
      <p:grpSp>
        <p:nvGrpSpPr>
          <p:cNvPr id="14341" name="Group 7"/>
          <p:cNvGrpSpPr>
            <a:grpSpLocks/>
          </p:cNvGrpSpPr>
          <p:nvPr/>
        </p:nvGrpSpPr>
        <p:grpSpPr bwMode="auto">
          <a:xfrm>
            <a:off x="2208213" y="2054225"/>
            <a:ext cx="1970087" cy="908050"/>
            <a:chOff x="1300" y="1073"/>
            <a:chExt cx="1166" cy="927"/>
          </a:xfrm>
        </p:grpSpPr>
        <p:sp>
          <p:nvSpPr>
            <p:cNvPr id="14363" name="Text Box 8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4" name="Rectangle 9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479425" y="4746625"/>
            <a:ext cx="9445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Test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Image</a:t>
            </a:r>
          </a:p>
        </p:txBody>
      </p:sp>
      <p:sp>
        <p:nvSpPr>
          <p:cNvPr id="14343" name="Text Box 11"/>
          <p:cNvSpPr txBox="1">
            <a:spLocks noChangeArrowheads="1"/>
          </p:cNvSpPr>
          <p:nvPr/>
        </p:nvSpPr>
        <p:spPr bwMode="auto">
          <a:xfrm>
            <a:off x="5816600" y="3810000"/>
            <a:ext cx="1368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Summary</a:t>
            </a:r>
          </a:p>
        </p:txBody>
      </p:sp>
      <p:sp>
        <p:nvSpPr>
          <p:cNvPr id="14344" name="Text Box 12"/>
          <p:cNvSpPr txBox="1">
            <a:spLocks noChangeArrowheads="1"/>
          </p:cNvSpPr>
          <p:nvPr/>
        </p:nvSpPr>
        <p:spPr bwMode="auto">
          <a:xfrm>
            <a:off x="7994650" y="4953000"/>
            <a:ext cx="1149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imes New Roman" charset="0"/>
              </a:rPr>
              <a:t>Label</a:t>
            </a:r>
          </a:p>
        </p:txBody>
      </p:sp>
      <p:sp>
        <p:nvSpPr>
          <p:cNvPr id="14345" name="Line 13"/>
          <p:cNvSpPr>
            <a:spLocks noChangeShapeType="1"/>
          </p:cNvSpPr>
          <p:nvPr/>
        </p:nvSpPr>
        <p:spPr bwMode="auto">
          <a:xfrm>
            <a:off x="1774825" y="2524125"/>
            <a:ext cx="4191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4"/>
          <p:cNvSpPr>
            <a:spLocks noChangeShapeType="1"/>
          </p:cNvSpPr>
          <p:nvPr/>
        </p:nvSpPr>
        <p:spPr bwMode="auto">
          <a:xfrm>
            <a:off x="5029200" y="2514600"/>
            <a:ext cx="684213" cy="9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Line 15"/>
          <p:cNvSpPr>
            <a:spLocks noChangeShapeType="1"/>
          </p:cNvSpPr>
          <p:nvPr/>
        </p:nvSpPr>
        <p:spPr bwMode="auto">
          <a:xfrm>
            <a:off x="1530350" y="5165725"/>
            <a:ext cx="7635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8" name="Line 16"/>
          <p:cNvSpPr>
            <a:spLocks noChangeShapeType="1"/>
          </p:cNvSpPr>
          <p:nvPr/>
        </p:nvSpPr>
        <p:spPr bwMode="auto">
          <a:xfrm flipV="1">
            <a:off x="5029200" y="5165725"/>
            <a:ext cx="928688" cy="15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Line 17"/>
          <p:cNvSpPr>
            <a:spLocks noChangeShapeType="1"/>
          </p:cNvSpPr>
          <p:nvPr/>
        </p:nvSpPr>
        <p:spPr bwMode="auto">
          <a:xfrm>
            <a:off x="6524625" y="3278188"/>
            <a:ext cx="0" cy="3317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0" name="Line 18"/>
          <p:cNvSpPr>
            <a:spLocks noChangeShapeType="1"/>
          </p:cNvSpPr>
          <p:nvPr/>
        </p:nvSpPr>
        <p:spPr bwMode="auto">
          <a:xfrm flipH="1">
            <a:off x="6510338" y="4387850"/>
            <a:ext cx="1587" cy="331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Line 19"/>
          <p:cNvSpPr>
            <a:spLocks noChangeShapeType="1"/>
          </p:cNvSpPr>
          <p:nvPr/>
        </p:nvSpPr>
        <p:spPr bwMode="auto">
          <a:xfrm>
            <a:off x="7289800" y="5165725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2" name="Group 20"/>
          <p:cNvGrpSpPr>
            <a:grpSpLocks/>
          </p:cNvGrpSpPr>
          <p:nvPr/>
        </p:nvGrpSpPr>
        <p:grpSpPr bwMode="auto">
          <a:xfrm>
            <a:off x="5927725" y="4719638"/>
            <a:ext cx="1417638" cy="1222375"/>
            <a:chOff x="3142" y="3018"/>
            <a:chExt cx="893" cy="770"/>
          </a:xfrm>
        </p:grpSpPr>
        <p:sp>
          <p:nvSpPr>
            <p:cNvPr id="14361" name="Text Box 21"/>
            <p:cNvSpPr txBox="1">
              <a:spLocks noChangeArrowheads="1"/>
            </p:cNvSpPr>
            <p:nvPr/>
          </p:nvSpPr>
          <p:spPr bwMode="auto">
            <a:xfrm>
              <a:off x="3142" y="3032"/>
              <a:ext cx="893" cy="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>
                  <a:latin typeface="Times New Roman" charset="0"/>
                </a:rPr>
                <a:t>Classifier</a:t>
              </a:r>
              <a:br>
                <a:rPr lang="en-US" altLang="en-US" sz="2400">
                  <a:latin typeface="Times New Roman" charset="0"/>
                </a:rPr>
              </a:br>
              <a:r>
                <a:rPr lang="en-US" altLang="en-US" sz="2400" b="1">
                  <a:solidFill>
                    <a:srgbClr val="FFFF00"/>
                  </a:solidFill>
                  <a:latin typeface="Times New Roman" charset="0"/>
                </a:rPr>
                <a:t>(svmfwd)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2" name="Rectangle 22"/>
            <p:cNvSpPr>
              <a:spLocks noChangeArrowheads="1"/>
            </p:cNvSpPr>
            <p:nvPr/>
          </p:nvSpPr>
          <p:spPr bwMode="auto">
            <a:xfrm>
              <a:off x="3145" y="3018"/>
              <a:ext cx="855" cy="56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14353" name="Group 23"/>
          <p:cNvGrpSpPr>
            <a:grpSpLocks/>
          </p:cNvGrpSpPr>
          <p:nvPr/>
        </p:nvGrpSpPr>
        <p:grpSpPr bwMode="auto">
          <a:xfrm>
            <a:off x="2287588" y="4719638"/>
            <a:ext cx="1970087" cy="908050"/>
            <a:chOff x="1300" y="1073"/>
            <a:chExt cx="1166" cy="927"/>
          </a:xfrm>
        </p:grpSpPr>
        <p:sp>
          <p:nvSpPr>
            <p:cNvPr id="14359" name="Text Box 24"/>
            <p:cNvSpPr txBox="1">
              <a:spLocks noChangeArrowheads="1"/>
            </p:cNvSpPr>
            <p:nvPr/>
          </p:nvSpPr>
          <p:spPr bwMode="auto">
            <a:xfrm>
              <a:off x="1378" y="1199"/>
              <a:ext cx="1088" cy="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Extract Features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imes New Roman" charset="0"/>
                </a:rPr>
                <a:t>(color, texture)</a:t>
              </a:r>
              <a:endParaRPr lang="en-US" altLang="en-US" sz="2400">
                <a:latin typeface="Times New Roman" charset="0"/>
              </a:endParaRPr>
            </a:p>
          </p:txBody>
        </p:sp>
        <p:sp>
          <p:nvSpPr>
            <p:cNvPr id="14360" name="Rectangle 25"/>
            <p:cNvSpPr>
              <a:spLocks noChangeArrowheads="1"/>
            </p:cNvSpPr>
            <p:nvPr/>
          </p:nvSpPr>
          <p:spPr bwMode="auto">
            <a:xfrm>
              <a:off x="1300" y="1073"/>
              <a:ext cx="1154" cy="927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charset="2"/>
                <a:buChar char="l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charset="2"/>
                <a:buChar char="l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charset="2"/>
                <a:buChar char="l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charset="2"/>
                <a:buChar char="l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14354" name="Line 14"/>
          <p:cNvSpPr>
            <a:spLocks noChangeShapeType="1"/>
          </p:cNvSpPr>
          <p:nvPr/>
        </p:nvSpPr>
        <p:spPr bwMode="auto">
          <a:xfrm>
            <a:off x="4191000" y="25146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Line 14"/>
          <p:cNvSpPr>
            <a:spLocks noChangeShapeType="1"/>
          </p:cNvSpPr>
          <p:nvPr/>
        </p:nvSpPr>
        <p:spPr bwMode="auto">
          <a:xfrm>
            <a:off x="4267200" y="5181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6" name="Group 7"/>
          <p:cNvGrpSpPr>
            <a:grpSpLocks/>
          </p:cNvGrpSpPr>
          <p:nvPr/>
        </p:nvGrpSpPr>
        <p:grpSpPr bwMode="auto">
          <a:xfrm>
            <a:off x="4572000" y="1905000"/>
            <a:ext cx="523478" cy="3886200"/>
            <a:chOff x="1300" y="-576"/>
            <a:chExt cx="1319" cy="2576"/>
          </a:xfrm>
        </p:grpSpPr>
        <p:sp>
          <p:nvSpPr>
            <p:cNvPr id="29" name="Text Box 8"/>
            <p:cNvSpPr txBox="1">
              <a:spLocks noChangeArrowheads="1"/>
            </p:cNvSpPr>
            <p:nvPr/>
          </p:nvSpPr>
          <p:spPr bwMode="auto">
            <a:xfrm>
              <a:off x="1378" y="-576"/>
              <a:ext cx="1241" cy="243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vert="vert270">
              <a:spAutoFit/>
            </a:bodyPr>
            <a:lstStyle/>
            <a:p>
              <a:pPr algn="ctr"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Times New Roman" pitchFamily="18" charset="0"/>
                </a:rPr>
                <a:t>Normalize in same way</a:t>
              </a:r>
              <a:endParaRPr lang="en-US" sz="2400" b="1" dirty="0">
                <a:solidFill>
                  <a:srgbClr val="FFFF00"/>
                </a:solidFill>
                <a:latin typeface="Times New Roman" pitchFamily="18" charset="0"/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1300" y="-433"/>
              <a:ext cx="1152" cy="243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vert="vert270"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Sunset Process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648200" cy="5562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Loop over 6 folders of images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Extract features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Normalize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Split into train and test and label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Save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Loop over kernel </a:t>
            </a:r>
            <a:r>
              <a:rPr lang="en-US" sz="2400" dirty="0" err="1"/>
              <a:t>params</a:t>
            </a:r>
            <a:r>
              <a:rPr lang="en-US" sz="2400" dirty="0"/>
              <a:t> (sigma, </a:t>
            </a:r>
            <a:r>
              <a:rPr lang="en-US" sz="2400" dirty="0" err="1"/>
              <a:t>boxConstraints</a:t>
            </a:r>
            <a:r>
              <a:rPr lang="en-US" sz="2400" dirty="0"/>
              <a:t>)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Train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Test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Record accuracy, #</a:t>
            </a:r>
            <a:r>
              <a:rPr lang="en-US" sz="2000" dirty="0" err="1"/>
              <a:t>s.v</a:t>
            </a:r>
            <a:r>
              <a:rPr lang="en-US" sz="2000" dirty="0"/>
              <a:t>.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Determine which one gives best accuracy w/o too many </a:t>
            </a:r>
            <a:r>
              <a:rPr lang="en-US" sz="2000" dirty="0" err="1"/>
              <a:t>s.v</a:t>
            </a:r>
            <a:r>
              <a:rPr lang="en-US" sz="2000" dirty="0"/>
              <a:t>.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en-US" sz="2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For best SVM,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Generate ROC curve</a:t>
            </a:r>
          </a:p>
          <a:p>
            <a:pPr lvl="1">
              <a:buFont typeface="Wingdings" panose="05000000000000000000" pitchFamily="2" charset="2"/>
              <a:buChar char="l"/>
              <a:defRPr/>
            </a:pPr>
            <a:r>
              <a:rPr lang="en-US" sz="2000" dirty="0"/>
              <a:t>Find good images</a:t>
            </a:r>
          </a:p>
          <a:p>
            <a:pPr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I suggest writing as you go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13415</TotalTime>
  <Words>173</Words>
  <Application>Microsoft Macintosh PowerPoint</Application>
  <PresentationFormat>On-screen Show (4:3)</PresentationFormat>
  <Paragraphs>46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Times New Roman</vt:lpstr>
      <vt:lpstr>Wingdings</vt:lpstr>
      <vt:lpstr>Orbit</vt:lpstr>
      <vt:lpstr>CSSE463: Image Recognition  Day 20</vt:lpstr>
      <vt:lpstr>Midterm exam</vt:lpstr>
      <vt:lpstr>Common model of learning machines</vt:lpstr>
      <vt:lpstr>Sunset Process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Boutell, Matt</cp:lastModifiedBy>
  <cp:revision>731</cp:revision>
  <dcterms:created xsi:type="dcterms:W3CDTF">2006-02-27T20:44:00Z</dcterms:created>
  <dcterms:modified xsi:type="dcterms:W3CDTF">2020-01-17T13:56:55Z</dcterms:modified>
</cp:coreProperties>
</file>