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handoutMasterIdLst>
    <p:handoutMasterId r:id="rId11"/>
  </p:handoutMasterIdLst>
  <p:sldIdLst>
    <p:sldId id="265" r:id="rId2"/>
    <p:sldId id="342" r:id="rId3"/>
    <p:sldId id="341" r:id="rId4"/>
    <p:sldId id="343" r:id="rId5"/>
    <p:sldId id="346" r:id="rId6"/>
    <p:sldId id="344" r:id="rId7"/>
    <p:sldId id="345" r:id="rId8"/>
    <p:sldId id="338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39"/>
    <p:restoredTop sz="91503" autoAdjust="0"/>
  </p:normalViewPr>
  <p:slideViewPr>
    <p:cSldViewPr>
      <p:cViewPr varScale="1">
        <p:scale>
          <a:sx n="113" d="100"/>
          <a:sy n="113" d="100"/>
        </p:scale>
        <p:origin x="10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04861A6-F521-B648-B4BD-CCDC786BF21F}" type="datetimeFigureOut">
              <a:rPr lang="en-US"/>
              <a:pPr>
                <a:defRPr/>
              </a:pPr>
              <a:t>12/13/19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27FE30C-DC6C-FB43-96CE-A8A0DF5E94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31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1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5509243-77D8-984F-820F-43824B0C43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A8E5364-B3C0-D540-BE34-86318D416C91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D58B7D1-BC47-C24E-8E27-5C306A149A7A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023B083-4781-0C43-BB40-C23039C8DF68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1DB4C9F-02A6-6044-AC95-F8EC545BF443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43484C0-E06A-4344-B940-8E2D36D3394D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87ADA0A-E09E-7A46-B445-39E61C4094F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Interpretation for P4: a pixel is part of the perimeter P4 if it has an 8-neighbor not in the region.</a:t>
            </a:r>
          </a:p>
          <a:p>
            <a:pPr eaLnBrk="1" hangingPunct="1"/>
            <a:r>
              <a:rPr lang="en-US" altLang="en-US"/>
              <a:t>For the figure above, |P4| = 12, |P8| = 6 + 3sqrt(2)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7835622-EFD4-884B-8870-D9E4FED0CB69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55F4E69-41C0-6745-BF19-3A3D94346A8A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1. Do blob, 2. Circle, 3.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44A5D-BFAB-B848-8814-80BA56602C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0432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CA476-48BD-0B4E-9B8F-AB11E9B33E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6193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21392-3FFF-A944-BB08-68C883C2A1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4162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AE056-3F52-3F44-A303-404C2F0CF4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679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A23A3-EF00-6843-B33F-A11A5CE69C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0335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2F615-A210-0848-8520-8B04072FBB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0523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42646-9E4D-0742-A041-4773A34F15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766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8B1A2-2366-B54B-99BC-EFEC4469B1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9386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6FCD5-24E4-444F-ABA9-070B330D95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7417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A9FC7C-A8FA-7B49-B436-1CDC48E572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0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CC318-666C-6E40-B208-EEF702010B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171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BE958-3342-A842-8E87-B6FCC00F04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32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FE5F0-381A-364E-9C04-DF469DB4F6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9137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7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8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12DD561-117A-0F40-BD76-9D818E0E82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0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emf"/><Relationship Id="rId5" Type="http://schemas.openxmlformats.org/officeDocument/2006/relationships/image" Target="../media/image1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8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/>
              <a:t>CSSE463: Image Recognition 	Day 9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Look at course schedule: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Lab 3 (edges) due soon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Test 1 (soon)</a:t>
            </a:r>
          </a:p>
          <a:p>
            <a:pPr lvl="2" eaLnBrk="1" hangingPunct="1">
              <a:buFont typeface="Wingdings" panose="05000000000000000000" pitchFamily="2" charset="2"/>
              <a:buChar char="l"/>
              <a:defRPr/>
            </a:pPr>
            <a:r>
              <a:rPr lang="en-US" sz="2000" dirty="0"/>
              <a:t>Mostly written problems too long for in-class quizzes</a:t>
            </a:r>
          </a:p>
          <a:p>
            <a:pPr lvl="2" eaLnBrk="1" hangingPunct="1">
              <a:buFont typeface="Wingdings" panose="05000000000000000000" pitchFamily="2" charset="2"/>
              <a:buChar char="l"/>
              <a:defRPr/>
            </a:pPr>
            <a:r>
              <a:rPr lang="en-US" sz="2000" dirty="0"/>
              <a:t>I’ll distribute this week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You could start the (already posted) Sunset detector this week to save a crazy week 5: you know how to extract the features.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And term project coming soon!</a:t>
            </a:r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dirty="0"/>
              <a:t>Today: region properties</a:t>
            </a:r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dirty="0"/>
              <a:t>Questions?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Representing a Region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/>
              <a:t>Review: Connected components labels groups of connected pixels.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/>
              <a:t>4-connectivity vs. 8-connectivity matters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/>
              <a:t>Could you write a recursive algorithm for connected components?</a:t>
            </a:r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6705600" y="4495800"/>
            <a:ext cx="2057400" cy="20574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6705600" y="3810000"/>
            <a:ext cx="685800" cy="6858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6019800" y="4495800"/>
            <a:ext cx="685800" cy="6858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438" name="Line 7"/>
          <p:cNvSpPr>
            <a:spLocks noChangeShapeType="1"/>
          </p:cNvSpPr>
          <p:nvPr/>
        </p:nvSpPr>
        <p:spPr bwMode="auto">
          <a:xfrm>
            <a:off x="7391400" y="4495800"/>
            <a:ext cx="0" cy="2057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Line 8"/>
          <p:cNvSpPr>
            <a:spLocks noChangeShapeType="1"/>
          </p:cNvSpPr>
          <p:nvPr/>
        </p:nvSpPr>
        <p:spPr bwMode="auto">
          <a:xfrm>
            <a:off x="8077200" y="4495800"/>
            <a:ext cx="0" cy="2057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Line 9"/>
          <p:cNvSpPr>
            <a:spLocks noChangeShapeType="1"/>
          </p:cNvSpPr>
          <p:nvPr/>
        </p:nvSpPr>
        <p:spPr bwMode="auto">
          <a:xfrm>
            <a:off x="6705600" y="5867400"/>
            <a:ext cx="20574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Line 10"/>
          <p:cNvSpPr>
            <a:spLocks noChangeShapeType="1"/>
          </p:cNvSpPr>
          <p:nvPr/>
        </p:nvSpPr>
        <p:spPr bwMode="auto">
          <a:xfrm>
            <a:off x="6705600" y="5181600"/>
            <a:ext cx="20574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chemeClr val="folHlink"/>
                </a:solidFill>
              </a:rPr>
              <a:t>Region properties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dirty="0"/>
              <a:t>Includes location, size, shape, and orientation</a:t>
            </a:r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dirty="0"/>
              <a:t>Focus on binary images</a:t>
            </a:r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6705600" y="4495800"/>
            <a:ext cx="2057400" cy="20574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6705600" y="3810000"/>
            <a:ext cx="685800" cy="6858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6019800" y="4495800"/>
            <a:ext cx="685800" cy="6858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0486" name="Line 7"/>
          <p:cNvSpPr>
            <a:spLocks noChangeShapeType="1"/>
          </p:cNvSpPr>
          <p:nvPr/>
        </p:nvSpPr>
        <p:spPr bwMode="auto">
          <a:xfrm>
            <a:off x="7391400" y="4495800"/>
            <a:ext cx="0" cy="2057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7" name="Line 8"/>
          <p:cNvSpPr>
            <a:spLocks noChangeShapeType="1"/>
          </p:cNvSpPr>
          <p:nvPr/>
        </p:nvSpPr>
        <p:spPr bwMode="auto">
          <a:xfrm>
            <a:off x="8077200" y="4495800"/>
            <a:ext cx="0" cy="2057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9"/>
          <p:cNvSpPr>
            <a:spLocks noChangeShapeType="1"/>
          </p:cNvSpPr>
          <p:nvPr/>
        </p:nvSpPr>
        <p:spPr bwMode="auto">
          <a:xfrm>
            <a:off x="6705600" y="5867400"/>
            <a:ext cx="20574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10"/>
          <p:cNvSpPr>
            <a:spLocks noChangeShapeType="1"/>
          </p:cNvSpPr>
          <p:nvPr/>
        </p:nvSpPr>
        <p:spPr bwMode="auto">
          <a:xfrm>
            <a:off x="6705600" y="5181600"/>
            <a:ext cx="20574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/>
              <a:t>Region Properties</a:t>
            </a:r>
            <a:br>
              <a:rPr lang="en-US" sz="4000"/>
            </a:br>
            <a:r>
              <a:rPr lang="en-US" sz="3200"/>
              <a:t>Area and Centroid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7724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Area: sum of pixels in region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8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err="1"/>
              <a:t>Centroid</a:t>
            </a:r>
            <a:r>
              <a:rPr lang="en-US" sz="2800" dirty="0"/>
              <a:t>: (</a:t>
            </a:r>
            <a:r>
              <a:rPr lang="en-US" sz="2800" dirty="0" err="1"/>
              <a:t>avg</a:t>
            </a:r>
            <a:r>
              <a:rPr lang="en-US" sz="2800" dirty="0"/>
              <a:t> row, </a:t>
            </a:r>
            <a:r>
              <a:rPr lang="en-US" sz="2800" dirty="0" err="1"/>
              <a:t>avg</a:t>
            </a:r>
            <a:r>
              <a:rPr lang="en-US" sz="2800" dirty="0"/>
              <a:t> column) = 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4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8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800" dirty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4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dirty="0"/>
              <a:t>Recall that </a:t>
            </a:r>
            <a:r>
              <a:rPr lang="en-US" i="1" dirty="0"/>
              <a:t>find </a:t>
            </a:r>
            <a:r>
              <a:rPr lang="en-US" dirty="0"/>
              <a:t>returns row and column coordinates if you ask it to do so: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dirty="0"/>
              <a:t>[</a:t>
            </a:r>
            <a:r>
              <a:rPr lang="en-US" dirty="0" err="1"/>
              <a:t>r,c</a:t>
            </a:r>
            <a:r>
              <a:rPr lang="en-US" dirty="0"/>
              <a:t>] = find(mask == 1)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400" dirty="0"/>
          </a:p>
        </p:txBody>
      </p:sp>
      <p:graphicFrame>
        <p:nvGraphicFramePr>
          <p:cNvPr id="22531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019800" y="1524000"/>
          <a:ext cx="1371600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2" name="Equation" r:id="rId4" imgW="749300" imgH="431800" progId="Equation.3">
                  <p:embed/>
                </p:oleObj>
              </mc:Choice>
              <mc:Fallback>
                <p:oleObj name="Equation" r:id="rId4" imgW="749300" imgH="431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524000"/>
                        <a:ext cx="1371600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828800" y="3616325"/>
          <a:ext cx="15240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3" name="Equation" r:id="rId6" imgW="952500" imgH="533400" progId="Equation.3">
                  <p:embed/>
                </p:oleObj>
              </mc:Choice>
              <mc:Fallback>
                <p:oleObj name="Equation" r:id="rId6" imgW="952500" imgH="533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616325"/>
                        <a:ext cx="15240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6"/>
          <p:cNvGraphicFramePr>
            <a:graphicFrameLocks noChangeAspect="1"/>
          </p:cNvGraphicFramePr>
          <p:nvPr/>
        </p:nvGraphicFramePr>
        <p:xfrm>
          <a:off x="3733800" y="3603625"/>
          <a:ext cx="15240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4" name="Equation" r:id="rId8" imgW="952500" imgH="533400" progId="Equation.3">
                  <p:embed/>
                </p:oleObj>
              </mc:Choice>
              <mc:Fallback>
                <p:oleObj name="Equation" r:id="rId8" imgW="952500" imgH="533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603625"/>
                        <a:ext cx="15240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7"/>
          <p:cNvGraphicFramePr>
            <a:graphicFrameLocks noChangeAspect="1"/>
          </p:cNvGraphicFramePr>
          <p:nvPr/>
        </p:nvGraphicFramePr>
        <p:xfrm>
          <a:off x="6315075" y="2484438"/>
          <a:ext cx="1022350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5" name="Equation" r:id="rId10" imgW="444500" imgH="228600" progId="Equation.3">
                  <p:embed/>
                </p:oleObj>
              </mc:Choice>
              <mc:Fallback>
                <p:oleObj name="Equation" r:id="rId10" imgW="4445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5075" y="2484438"/>
                        <a:ext cx="1022350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5" name="TextBox 9"/>
          <p:cNvSpPr txBox="1">
            <a:spLocks noChangeArrowheads="1"/>
          </p:cNvSpPr>
          <p:nvPr/>
        </p:nvSpPr>
        <p:spPr bwMode="auto">
          <a:xfrm>
            <a:off x="8651875" y="647700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Q1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Bounding box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267200" cy="3733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dirty="0"/>
              <a:t>Can be used to describe a region’s location</a:t>
            </a:r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dirty="0"/>
              <a:t>For region to right, (</a:t>
            </a:r>
            <a:r>
              <a:rPr lang="en-US" dirty="0" err="1"/>
              <a:t>r</a:t>
            </a:r>
            <a:r>
              <a:rPr lang="en-US" baseline="-25000" dirty="0" err="1"/>
              <a:t>min</a:t>
            </a:r>
            <a:r>
              <a:rPr lang="en-US" dirty="0"/>
              <a:t>, </a:t>
            </a:r>
            <a:r>
              <a:rPr lang="en-US" dirty="0" err="1"/>
              <a:t>r</a:t>
            </a:r>
            <a:r>
              <a:rPr lang="en-US" baseline="-25000" dirty="0" err="1"/>
              <a:t>max</a:t>
            </a:r>
            <a:r>
              <a:rPr lang="en-US" dirty="0"/>
              <a:t>, </a:t>
            </a:r>
            <a:r>
              <a:rPr lang="en-US" dirty="0" err="1"/>
              <a:t>c</a:t>
            </a:r>
            <a:r>
              <a:rPr lang="en-US" baseline="-25000" dirty="0" err="1"/>
              <a:t>min</a:t>
            </a:r>
            <a:r>
              <a:rPr lang="en-US" dirty="0"/>
              <a:t>, </a:t>
            </a:r>
            <a:r>
              <a:rPr lang="en-US" dirty="0" err="1"/>
              <a:t>c</a:t>
            </a:r>
            <a:r>
              <a:rPr lang="en-US" baseline="-25000" dirty="0" err="1"/>
              <a:t>max</a:t>
            </a:r>
            <a:r>
              <a:rPr lang="en-US" dirty="0"/>
              <a:t>) = (1,4,4,7)</a:t>
            </a:r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dirty="0" err="1"/>
              <a:t>Matlab</a:t>
            </a:r>
            <a:r>
              <a:rPr lang="en-US" dirty="0"/>
              <a:t> returns</a:t>
            </a:r>
            <a:br>
              <a:rPr lang="en-US" dirty="0"/>
            </a:br>
            <a:r>
              <a:rPr lang="en-US" sz="2400" dirty="0"/>
              <a:t>(</a:t>
            </a:r>
            <a:r>
              <a:rPr lang="en-US" sz="2400" dirty="0" err="1"/>
              <a:t>x</a:t>
            </a:r>
            <a:r>
              <a:rPr lang="en-US" sz="2400" baseline="-25000" dirty="0" err="1"/>
              <a:t>min</a:t>
            </a:r>
            <a:r>
              <a:rPr lang="en-US" sz="2400" dirty="0"/>
              <a:t>, </a:t>
            </a:r>
            <a:r>
              <a:rPr lang="en-US" sz="2400" dirty="0" err="1"/>
              <a:t>y</a:t>
            </a:r>
            <a:r>
              <a:rPr lang="en-US" sz="2400" baseline="-25000" dirty="0" err="1"/>
              <a:t>min</a:t>
            </a:r>
            <a:r>
              <a:rPr lang="en-US" sz="2400" dirty="0"/>
              <a:t>, width, height)</a:t>
            </a:r>
            <a:endParaRPr lang="en-US" dirty="0"/>
          </a:p>
        </p:txBody>
      </p:sp>
      <p:pic>
        <p:nvPicPr>
          <p:cNvPr id="2457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99" t="78633" r="27568" b="6778"/>
          <a:stretch>
            <a:fillRect/>
          </a:stretch>
        </p:blipFill>
        <p:spPr bwMode="auto">
          <a:xfrm>
            <a:off x="4876800" y="1828800"/>
            <a:ext cx="3536950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6553200" y="1981200"/>
            <a:ext cx="1524000" cy="6858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4581" name="TextBox 6"/>
          <p:cNvSpPr txBox="1">
            <a:spLocks noChangeArrowheads="1"/>
          </p:cNvSpPr>
          <p:nvPr/>
        </p:nvSpPr>
        <p:spPr bwMode="auto">
          <a:xfrm>
            <a:off x="5410200" y="4038600"/>
            <a:ext cx="34290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/>
              <a:t>Extent</a:t>
            </a:r>
            <a:r>
              <a:rPr lang="en-US" altLang="en-US" sz="1800"/>
              <a:t> = (area of region)/</a:t>
            </a:r>
            <a:br>
              <a:rPr lang="en-US" altLang="en-US" sz="1800"/>
            </a:br>
            <a:r>
              <a:rPr lang="en-US" altLang="en-US" sz="1800"/>
              <a:t>	(area of bounding box)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What types of shapes have </a:t>
            </a:r>
            <a:br>
              <a:rPr lang="en-US" altLang="en-US" sz="1800"/>
            </a:br>
            <a:r>
              <a:rPr lang="en-US" altLang="en-US" sz="1800"/>
              <a:t>maximal/minimal extent?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Perimeter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307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sz="2800"/>
              <a:t>Perimeter (assume no holes)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/>
              <a:t>The set of interior border pixels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endParaRPr lang="en-US" sz="2400"/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endParaRPr lang="en-US" sz="2400"/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/>
              <a:t>Interpretation, please?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/>
              <a:t>In Matlab P</a:t>
            </a:r>
            <a:r>
              <a:rPr lang="en-US" sz="2400" baseline="-25000"/>
              <a:t>8</a:t>
            </a:r>
            <a:r>
              <a:rPr lang="en-US" sz="2400"/>
              <a:t>(region) is called </a:t>
            </a:r>
            <a:r>
              <a:rPr lang="en-US" sz="2400" b="1"/>
              <a:t>bwperim(region, </a:t>
            </a:r>
            <a:r>
              <a:rPr lang="en-US" sz="2400" b="1">
                <a:solidFill>
                  <a:schemeClr val="fol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  <a:r>
              <a:rPr lang="en-US" sz="2400" b="1"/>
              <a:t>)</a:t>
            </a:r>
            <a:r>
              <a:rPr lang="en-US" sz="2400"/>
              <a:t> because the border pixels are connected with the background using a 4-neighborhood.</a:t>
            </a:r>
          </a:p>
          <a:p>
            <a:pPr lvl="2" eaLnBrk="1" hangingPunct="1">
              <a:buFont typeface="Wingdings" panose="05000000000000000000" pitchFamily="2" charset="2"/>
              <a:buChar char="l"/>
              <a:defRPr/>
            </a:pPr>
            <a:r>
              <a:rPr lang="en-US" sz="2000"/>
              <a:t>The output is a mask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/>
              <a:t>The definition for P</a:t>
            </a:r>
            <a:r>
              <a:rPr lang="en-US" sz="2400" baseline="-25000"/>
              <a:t>4 </a:t>
            </a:r>
            <a:r>
              <a:rPr lang="en-US" sz="2400"/>
              <a:t>is dual to P</a:t>
            </a:r>
            <a:r>
              <a:rPr lang="en-US" sz="2400" baseline="-25000"/>
              <a:t>8 </a:t>
            </a:r>
            <a:r>
              <a:rPr lang="en-US" sz="2400"/>
              <a:t>.</a:t>
            </a:r>
          </a:p>
        </p:txBody>
      </p:sp>
      <p:graphicFrame>
        <p:nvGraphicFramePr>
          <p:cNvPr id="26627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533525" y="2686050"/>
          <a:ext cx="640080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3" name="Equation" r:id="rId4" imgW="2933700" imgH="254000" progId="Equation.3">
                  <p:embed/>
                </p:oleObj>
              </mc:Choice>
              <mc:Fallback>
                <p:oleObj name="Equation" r:id="rId4" imgW="2933700" imgH="254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3525" y="2686050"/>
                        <a:ext cx="6400800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7772400" y="5486400"/>
            <a:ext cx="679450" cy="67945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7772400" y="5257800"/>
            <a:ext cx="227013" cy="227013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6630" name="Rectangle 7"/>
          <p:cNvSpPr>
            <a:spLocks noChangeArrowheads="1"/>
          </p:cNvSpPr>
          <p:nvPr/>
        </p:nvSpPr>
        <p:spPr bwMode="auto">
          <a:xfrm>
            <a:off x="7543800" y="5486400"/>
            <a:ext cx="227013" cy="227013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6631" name="Line 8"/>
          <p:cNvSpPr>
            <a:spLocks noChangeShapeType="1"/>
          </p:cNvSpPr>
          <p:nvPr/>
        </p:nvSpPr>
        <p:spPr bwMode="auto">
          <a:xfrm>
            <a:off x="8001000" y="5486400"/>
            <a:ext cx="1588" cy="67945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9"/>
          <p:cNvSpPr>
            <a:spLocks noChangeShapeType="1"/>
          </p:cNvSpPr>
          <p:nvPr/>
        </p:nvSpPr>
        <p:spPr bwMode="auto">
          <a:xfrm>
            <a:off x="8229600" y="5486400"/>
            <a:ext cx="1588" cy="67945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10"/>
          <p:cNvSpPr>
            <a:spLocks noChangeShapeType="1"/>
          </p:cNvSpPr>
          <p:nvPr/>
        </p:nvSpPr>
        <p:spPr bwMode="auto">
          <a:xfrm>
            <a:off x="7772400" y="5715000"/>
            <a:ext cx="679450" cy="1588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1"/>
          <p:cNvSpPr>
            <a:spLocks noChangeShapeType="1"/>
          </p:cNvSpPr>
          <p:nvPr/>
        </p:nvSpPr>
        <p:spPr bwMode="auto">
          <a:xfrm>
            <a:off x="7772400" y="5943600"/>
            <a:ext cx="679450" cy="1588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Perimeter length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Assume we have an algorithm to list the </a:t>
            </a:r>
            <a:r>
              <a:rPr lang="en-US" sz="2400" dirty="0">
                <a:effectLst/>
              </a:rPr>
              <a:t>perimeter pixels in a chain of neighboring pixels…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en-US" sz="2000" dirty="0" err="1"/>
              <a:t>Matlab’s</a:t>
            </a:r>
            <a:r>
              <a:rPr lang="en-US" sz="2000" dirty="0"/>
              <a:t> </a:t>
            </a:r>
            <a:r>
              <a:rPr lang="en-US" sz="2000" dirty="0" err="1"/>
              <a:t>bwtraceboundary</a:t>
            </a:r>
            <a:endParaRPr lang="en-US" sz="2000" dirty="0"/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endParaRPr lang="en-US" sz="2400" dirty="0"/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en-US" sz="2000" dirty="0"/>
              <a:t>On the test, you may study the “inner boundary tracing” algorithm (from text)</a:t>
            </a:r>
          </a:p>
          <a:p>
            <a:pPr marL="1295400" lvl="2" indent="-3810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en-US" sz="1800" dirty="0"/>
              <a:t>Extremely efficient representation for large regions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400" dirty="0"/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…to find perimeter length, denoted PL or |P|: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000" dirty="0">
                <a:effectLst/>
              </a:rPr>
              <a:t>Each pair of horizontal/vert. neighbors contributes 1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000" dirty="0">
                <a:effectLst/>
              </a:rPr>
              <a:t>Each pair of diagonal neighbors contributes </a:t>
            </a:r>
            <a:r>
              <a:rPr lang="en-US" sz="2000" dirty="0" err="1">
                <a:effectLst/>
              </a:rPr>
              <a:t>sqrt</a:t>
            </a:r>
            <a:r>
              <a:rPr lang="en-US" sz="2000" dirty="0">
                <a:effectLst/>
              </a:rPr>
              <a:t>(2)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000" dirty="0"/>
              <a:t>Which is typically shorter, |P</a:t>
            </a:r>
            <a:r>
              <a:rPr lang="en-US" sz="2000" baseline="-25000" dirty="0"/>
              <a:t>8</a:t>
            </a:r>
            <a:r>
              <a:rPr lang="en-US" sz="2000" dirty="0"/>
              <a:t>| or |P</a:t>
            </a:r>
            <a:r>
              <a:rPr lang="en-US" sz="2000" baseline="-25000" dirty="0"/>
              <a:t>4</a:t>
            </a:r>
            <a:r>
              <a:rPr lang="en-US" sz="2000" dirty="0"/>
              <a:t>| ?</a:t>
            </a:r>
          </a:p>
        </p:txBody>
      </p:sp>
      <p:sp>
        <p:nvSpPr>
          <p:cNvPr id="28675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6842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Q2,3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Circularity measures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267200" y="1524000"/>
            <a:ext cx="4724400" cy="45307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Circles (theoretically) have minimum ratio, C</a:t>
            </a:r>
            <a:r>
              <a:rPr lang="en-US" sz="2800" baseline="-25000" dirty="0"/>
              <a:t>1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Why?</a:t>
            </a:r>
          </a:p>
          <a:p>
            <a:pPr lvl="2" eaLnBrk="1" hangingPunct="1">
              <a:buFont typeface="Wingdings" panose="05000000000000000000" pitchFamily="2" charset="2"/>
              <a:buChar char="l"/>
              <a:defRPr/>
            </a:pPr>
            <a:endParaRPr lang="en-US" sz="2000" dirty="0"/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Having a small standard deviation gives a larger circularity.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Sample </a:t>
            </a:r>
            <a:r>
              <a:rPr lang="en-US" sz="2400" i="1" dirty="0"/>
              <a:t>radial representations </a:t>
            </a:r>
            <a:r>
              <a:rPr lang="en-US" sz="2400" dirty="0"/>
              <a:t>of images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What’s a circle’s C</a:t>
            </a:r>
            <a:r>
              <a:rPr lang="en-US" sz="2400" baseline="-25000" dirty="0"/>
              <a:t>2</a:t>
            </a:r>
            <a:r>
              <a:rPr lang="en-US" sz="2400" dirty="0"/>
              <a:t>?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en-US" sz="2400" dirty="0"/>
          </a:p>
        </p:txBody>
      </p:sp>
      <p:graphicFrame>
        <p:nvGraphicFramePr>
          <p:cNvPr id="30723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389063" y="1600200"/>
          <a:ext cx="1349375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0" name="Equation" r:id="rId4" imgW="800100" imgH="508000" progId="Equation.3">
                  <p:embed/>
                </p:oleObj>
              </mc:Choice>
              <mc:Fallback>
                <p:oleObj name="Equation" r:id="rId4" imgW="800100" imgH="508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9063" y="1600200"/>
                        <a:ext cx="1349375" cy="890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28600" y="2671763"/>
          <a:ext cx="4114800" cy="327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1" name="Equation" r:id="rId6" imgW="4051300" imgH="3225800" progId="Equation.3">
                  <p:embed/>
                </p:oleObj>
              </mc:Choice>
              <mc:Fallback>
                <p:oleObj name="Equation" r:id="rId6" imgW="4051300" imgH="3225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671763"/>
                        <a:ext cx="4114800" cy="327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5" name="TextBox 7"/>
          <p:cNvSpPr txBox="1">
            <a:spLocks noChangeArrowheads="1"/>
          </p:cNvSpPr>
          <p:nvPr/>
        </p:nvSpPr>
        <p:spPr bwMode="auto">
          <a:xfrm>
            <a:off x="7772400" y="6477000"/>
            <a:ext cx="13388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Q2,skip Q4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10626</TotalTime>
  <Words>484</Words>
  <Application>Microsoft Macintosh PowerPoint</Application>
  <PresentationFormat>On-screen Show (4:3)</PresentationFormat>
  <Paragraphs>76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Wingdings</vt:lpstr>
      <vt:lpstr>Orbit</vt:lpstr>
      <vt:lpstr>Equation</vt:lpstr>
      <vt:lpstr>CSSE463: Image Recognition  Day 9</vt:lpstr>
      <vt:lpstr>Representing a Region</vt:lpstr>
      <vt:lpstr>Region properties</vt:lpstr>
      <vt:lpstr>Region Properties Area and Centroid</vt:lpstr>
      <vt:lpstr>Bounding box</vt:lpstr>
      <vt:lpstr>Perimeter</vt:lpstr>
      <vt:lpstr>Perimeter length</vt:lpstr>
      <vt:lpstr>Circularity measures</vt:lpstr>
    </vt:vector>
  </TitlesOfParts>
  <Company>Rose-Hulman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Boutell, Matthew R</cp:lastModifiedBy>
  <cp:revision>395</cp:revision>
  <dcterms:created xsi:type="dcterms:W3CDTF">2006-02-27T20:44:00Z</dcterms:created>
  <dcterms:modified xsi:type="dcterms:W3CDTF">2019-12-13T21:28:45Z</dcterms:modified>
</cp:coreProperties>
</file>