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36" r:id="rId10"/>
    <p:sldId id="337" r:id="rId11"/>
    <p:sldId id="338" r:id="rId12"/>
    <p:sldId id="339" r:id="rId13"/>
    <p:sldId id="340" r:id="rId14"/>
    <p:sldId id="341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56"/>
    <p:restoredTop sz="94593"/>
  </p:normalViewPr>
  <p:slideViewPr>
    <p:cSldViewPr>
      <p:cViewPr varScale="1">
        <p:scale>
          <a:sx n="117" d="100"/>
          <a:sy n="117" d="100"/>
        </p:scale>
        <p:origin x="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Thomas Root was the first one to point out…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5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9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9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Yesterday: </a:t>
            </a:r>
            <a:r>
              <a:rPr lang="en-US" sz="1800" dirty="0"/>
              <a:t>Local, global, and </a:t>
            </a:r>
            <a:r>
              <a:rPr lang="en-US" sz="1800" i="1" dirty="0"/>
              <a:t>point</a:t>
            </a:r>
            <a:r>
              <a:rPr lang="en-US" sz="1800" dirty="0"/>
              <a:t> (neighborhood = only the pixel itself) operators use different context, but </a:t>
            </a:r>
            <a:r>
              <a:rPr lang="en-US" sz="1800" b="1" dirty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Lab is due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Fruit-finder deadline </a:t>
            </a:r>
            <a:r>
              <a:rPr lang="en-US" sz="2000" b="1" dirty="0"/>
              <a:t>Friday</a:t>
            </a:r>
            <a:r>
              <a:rPr lang="en-US" sz="2000" dirty="0"/>
              <a:t>, 11:00pm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/>
              <a:t>Sonka</a:t>
            </a:r>
            <a:r>
              <a:rPr lang="en-US" sz="1800" dirty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Q1-2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positive change.</a:t>
            </a:r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66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08513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/>
              <a:t>Note that this is 1D filter, but averaged over 3 rows (for </a:t>
            </a:r>
            <a:r>
              <a:rPr lang="en-US" sz="2000" dirty="0" err="1"/>
              <a:t>df</a:t>
            </a:r>
            <a:r>
              <a:rPr lang="en-US" sz="2000" dirty="0"/>
              <a:t>/</a:t>
            </a:r>
            <a:r>
              <a:rPr lang="en-US" sz="2000" dirty="0" err="1"/>
              <a:t>dx</a:t>
            </a:r>
            <a:r>
              <a:rPr lang="en-US" sz="2000" dirty="0"/>
              <a:t>) or 3 cols (for </a:t>
            </a:r>
            <a:r>
              <a:rPr lang="en-US" sz="2000" dirty="0" err="1"/>
              <a:t>df</a:t>
            </a:r>
            <a:r>
              <a:rPr lang="en-US" sz="2000" dirty="0"/>
              <a:t>/</a:t>
            </a:r>
            <a:r>
              <a:rPr lang="en-US" sz="2000" dirty="0" err="1"/>
              <a:t>dy</a:t>
            </a:r>
            <a:r>
              <a:rPr lang="en-US" sz="2000" dirty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46438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46438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Q6,7</a:t>
            </a:r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3875" y="16256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757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Definition: the gradient,     , is the vector pointing in the direction of greatest change.</a:t>
            </a:r>
            <a:endParaRPr lang="en-US" sz="3600" dirty="0"/>
          </a:p>
          <a:p>
            <a:pPr eaLnBrk="1" hangingPunct="1">
              <a:defRPr/>
            </a:pPr>
            <a:endParaRPr lang="en-US" sz="3600" dirty="0"/>
          </a:p>
          <a:p>
            <a:pPr eaLnBrk="1" hangingPunct="1">
              <a:defRPr/>
            </a:pPr>
            <a:r>
              <a:rPr lang="en-US" sz="2800" dirty="0"/>
              <a:t>To find its magnitude:</a:t>
            </a:r>
          </a:p>
          <a:p>
            <a:pPr eaLnBrk="1" hangingPunct="1">
              <a:defRPr/>
            </a:pPr>
            <a:endParaRPr lang="en-US" sz="2800" dirty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1325527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tan</a:t>
            </a:r>
            <a:r>
              <a:rPr lang="en-US" sz="2400" baseline="30000" dirty="0"/>
              <a:t>-1</a:t>
            </a:r>
            <a:r>
              <a:rPr lang="en-US" sz="2400" dirty="0"/>
              <a:t>(</a:t>
            </a:r>
            <a:r>
              <a:rPr lang="en-US" sz="2400" dirty="0" err="1"/>
              <a:t>y,x</a:t>
            </a:r>
            <a:r>
              <a:rPr lang="en-US" sz="2400" dirty="0"/>
              <a:t>)</a:t>
            </a:r>
            <a:endParaRPr lang="en-US" sz="2400" dirty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/>
              <a:t>Matlab’s</a:t>
            </a:r>
            <a:r>
              <a:rPr lang="en-US" sz="2400" dirty="0"/>
              <a:t> atan2(</a:t>
            </a:r>
            <a:r>
              <a:rPr lang="en-US" sz="2400" dirty="0" err="1"/>
              <a:t>y,x</a:t>
            </a:r>
            <a:r>
              <a:rPr lang="en-US" sz="2400" dirty="0"/>
              <a:t>) gives full range, [-</a:t>
            </a:r>
            <a:r>
              <a:rPr lang="en-US" sz="2400" dirty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Q3-4</a:t>
            </a:r>
          </a:p>
        </p:txBody>
      </p:sp>
    </p:spTree>
    <p:extLst>
      <p:ext uri="{BB962C8B-B14F-4D97-AF65-F5344CB8AC3E}">
        <p14:creationId xmlns:p14="http://schemas.microsoft.com/office/powerpoint/2010/main" val="145136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Review: filters to reduce noise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3716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From last slide from Day 5 class</a:t>
            </a:r>
          </a:p>
          <a:p>
            <a:pPr eaLnBrk="1" hangingPunct="1">
              <a:defRPr/>
            </a:pPr>
            <a:r>
              <a:rPr lang="en-US" sz="2400" dirty="0"/>
              <a:t>To get the output at a single point, take cross-correlation (basically a dot-product) of filter and image at that point</a:t>
            </a:r>
          </a:p>
          <a:p>
            <a:pPr eaLnBrk="1" hangingPunct="1">
              <a:defRPr/>
            </a:pPr>
            <a:r>
              <a:rPr lang="en-US" sz="2400" dirty="0"/>
              <a:t>To filter the whole image, shift the filter over each pixel in the original image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>
                <a:solidFill>
                  <a:srgbClr val="FFFF00"/>
                </a:solidFill>
              </a:rPr>
              <a:t>This is a 3x3 version of which filter?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1295400"/>
          <a:ext cx="2057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047885" imgH="666660" progId="Equation.3">
                  <p:embed/>
                </p:oleObj>
              </mc:Choice>
              <mc:Fallback>
                <p:oleObj name="Equation" r:id="rId3" imgW="1047885" imgH="6666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2057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2885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world:</a:t>
            </a: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</a:t>
            </a:r>
            <a:r>
              <a:rPr lang="en-US" sz="2000">
                <a:effectLst/>
              </a:rPr>
              <a:t>1-based indexing</a:t>
            </a:r>
            <a:endParaRPr lang="en-US" sz="2000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/>
              <a:t>Thanks to 463 student John </a:t>
            </a:r>
            <a:r>
              <a:rPr lang="en-US" dirty="0" err="1"/>
              <a:t>Krasich</a:t>
            </a:r>
            <a:r>
              <a:rPr lang="en-US" dirty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Specifically, boundaries occur where the </a:t>
            </a:r>
            <a:r>
              <a:rPr lang="en-US" sz="1800" dirty="0" err="1"/>
              <a:t>chroma</a:t>
            </a:r>
            <a:r>
              <a:rPr lang="en-US" sz="1800" dirty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We could use to enhance the fruit-finder in a later assignment (</a:t>
            </a:r>
            <a:r>
              <a:rPr lang="en-US" sz="2000" i="1" dirty="0"/>
              <a:t>not </a:t>
            </a:r>
            <a:r>
              <a:rPr lang="en-US" sz="2000" dirty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Concept: How to find “edges” in 1D signal</a:t>
            </a:r>
          </a:p>
          <a:p>
            <a:pPr eaLnBrk="1" hangingPunct="1">
              <a:defRPr/>
            </a:pPr>
            <a:r>
              <a:rPr lang="en-US"/>
              <a:t>Edges in 2D images</a:t>
            </a:r>
          </a:p>
          <a:p>
            <a:pPr eaLnBrk="1" hangingPunct="1">
              <a:defRPr/>
            </a:pPr>
            <a:r>
              <a:rPr lang="en-US"/>
              <a:t>Limitations</a:t>
            </a:r>
          </a:p>
          <a:p>
            <a:pPr eaLnBrk="1" hangingPunct="1">
              <a:defRPr/>
            </a:pPr>
            <a:r>
              <a:rPr lang="en-US"/>
              <a:t>Edges vs edgels, Canny edge detector</a:t>
            </a:r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What’s an edge?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How to find changes in intensity?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Fix </a:t>
            </a:r>
            <a:r>
              <a:rPr lang="en-US" sz="2000">
                <a:latin typeface="Symbol" pitchFamily="18" charset="2"/>
              </a:rPr>
              <a:t>D</a:t>
            </a:r>
            <a:r>
              <a:rPr lang="en-US" sz="200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dy/dx = y</a:t>
            </a:r>
            <a:r>
              <a:rPr lang="en-US" sz="2000" baseline="-25000"/>
              <a:t>2</a:t>
            </a:r>
            <a:r>
              <a:rPr lang="en-US" sz="2000"/>
              <a:t>-y</a:t>
            </a:r>
            <a:r>
              <a:rPr lang="en-US" sz="2000" baseline="-25000"/>
              <a:t>1</a:t>
            </a:r>
            <a:r>
              <a:rPr lang="en-US" sz="200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>
                <a:latin typeface="Courier New" pitchFamily="49" charset="0"/>
              </a:rPr>
              <a:t>f’:[ 0 0 0 0 50 0  0  0 </a:t>
            </a:r>
            <a:r>
              <a:rPr lang="en-US" sz="1400">
                <a:latin typeface="Courier New" pitchFamily="49" charset="0"/>
              </a:rPr>
              <a:t>-50 </a:t>
            </a:r>
            <a:r>
              <a:rPr lang="en-US" sz="200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/>
              <a:t>Example for differential with </a:t>
            </a:r>
            <a:r>
              <a:rPr lang="en-US" sz="2800" dirty="0" err="1">
                <a:latin typeface="Symbol" pitchFamily="18" charset="2"/>
              </a:rPr>
              <a:t>D</a:t>
            </a:r>
            <a:r>
              <a:rPr lang="en-US" sz="2800" dirty="0" err="1"/>
              <a:t>x</a:t>
            </a:r>
            <a:r>
              <a:rPr lang="en-US" sz="2800" dirty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Q3,4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running it on a homogeneous region: 40,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Local operators</a:t>
            </a:r>
          </a:p>
          <a:p>
            <a:pPr lvl="2" eaLnBrk="1" hangingPunct="1">
              <a:defRPr/>
            </a:pPr>
            <a:r>
              <a:rPr lang="en-US"/>
              <a:t>Prewitt operators</a:t>
            </a:r>
          </a:p>
          <a:p>
            <a:pPr lvl="2" eaLnBrk="1" hangingPunct="1">
              <a:defRPr/>
            </a:pPr>
            <a:r>
              <a:rPr lang="en-US"/>
              <a:t>Sobel masks</a:t>
            </a:r>
          </a:p>
          <a:p>
            <a:pPr lvl="2" eaLnBrk="1" hangingPunct="1">
              <a:defRPr/>
            </a:pPr>
            <a:r>
              <a:rPr lang="en-US"/>
              <a:t>Roberts 2x2 cross-operators</a:t>
            </a:r>
          </a:p>
          <a:p>
            <a:pPr eaLnBrk="1" hangingPunct="1">
              <a:defRPr/>
            </a:pPr>
            <a:r>
              <a:rPr lang="en-US"/>
              <a:t>Gradient: magnitude </a:t>
            </a:r>
          </a:p>
          <a:p>
            <a:pPr eaLnBrk="1" hangingPunct="1">
              <a:defRPr/>
            </a:pPr>
            <a:r>
              <a:rPr lang="en-US"/>
              <a:t>Gradient direction</a:t>
            </a:r>
          </a:p>
          <a:p>
            <a:pPr eaLnBrk="1" hangingPunct="1">
              <a:defRPr/>
            </a:pPr>
            <a:endParaRPr lang="en-US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20147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12301</TotalTime>
  <Words>727</Words>
  <Application>Microsoft Macintosh PowerPoint</Application>
  <PresentationFormat>On-screen Show (4:3)</PresentationFormat>
  <Paragraphs>145</Paragraphs>
  <Slides>14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Symbol</vt:lpstr>
      <vt:lpstr>Wingdings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2. Find edge gradient magnitude</vt:lpstr>
      <vt:lpstr>3. Find edge gradient direction </vt:lpstr>
      <vt:lpstr>Review: filters to reduce noise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418</cp:revision>
  <dcterms:created xsi:type="dcterms:W3CDTF">2006-02-27T20:44:00Z</dcterms:created>
  <dcterms:modified xsi:type="dcterms:W3CDTF">2019-12-10T13:55:21Z</dcterms:modified>
</cp:coreProperties>
</file>