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20"/>
  </p:notesMasterIdLst>
  <p:sldIdLst>
    <p:sldId id="259" r:id="rId2"/>
    <p:sldId id="283" r:id="rId3"/>
    <p:sldId id="265" r:id="rId4"/>
    <p:sldId id="260" r:id="rId5"/>
    <p:sldId id="258" r:id="rId6"/>
    <p:sldId id="282" r:id="rId7"/>
    <p:sldId id="267" r:id="rId8"/>
    <p:sldId id="270" r:id="rId9"/>
    <p:sldId id="271" r:id="rId10"/>
    <p:sldId id="272" r:id="rId11"/>
    <p:sldId id="273" r:id="rId12"/>
    <p:sldId id="268" r:id="rId13"/>
    <p:sldId id="269" r:id="rId14"/>
    <p:sldId id="275" r:id="rId15"/>
    <p:sldId id="279" r:id="rId16"/>
    <p:sldId id="261" r:id="rId17"/>
    <p:sldId id="281" r:id="rId18"/>
    <p:sldId id="278" r:id="rId19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92" autoAdjust="0"/>
    <p:restoredTop sz="96637" autoAdjust="0"/>
  </p:normalViewPr>
  <p:slideViewPr>
    <p:cSldViewPr>
      <p:cViewPr varScale="1">
        <p:scale>
          <a:sx n="152" d="100"/>
          <a:sy n="152" d="100"/>
        </p:scale>
        <p:origin x="256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1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1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7297DF2D-5406-4E5F-BDE9-0385E0E7B2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0094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135749-2438-4F4C-91FE-1964B255BB58}" type="slidenum">
              <a:rPr lang="en-US"/>
              <a:pPr/>
              <a:t>1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7955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FCC8A9-EEF0-4E50-BEB3-1E64F0709BCE}" type="slidenum">
              <a:rPr lang="en-US"/>
              <a:pPr/>
              <a:t>11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6102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24EAD1-D477-4743-BD33-509AD72EE3C4}" type="slidenum">
              <a:rPr lang="en-US"/>
              <a:pPr/>
              <a:t>12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806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9B3747-36BC-4BA6-BDD7-DD507EDFF598}" type="slidenum">
              <a:rPr lang="en-US"/>
              <a:pPr/>
              <a:t>13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Course email</a:t>
            </a:r>
          </a:p>
        </p:txBody>
      </p:sp>
    </p:spTree>
    <p:extLst>
      <p:ext uri="{BB962C8B-B14F-4D97-AF65-F5344CB8AC3E}">
        <p14:creationId xmlns:p14="http://schemas.microsoft.com/office/powerpoint/2010/main" val="23365852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2779A3-C0A2-4298-BCCE-6204C177C88A}" type="slidenum">
              <a:rPr lang="en-US"/>
              <a:pPr/>
              <a:t>14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95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849309-3A6B-4350-9B27-3EBAB8CF2173}" type="slidenum">
              <a:rPr lang="en-US"/>
              <a:pPr/>
              <a:t>15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952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C06C81-0AF4-487B-AB33-5EF9600085D9}" type="slidenum">
              <a:rPr lang="en-US"/>
              <a:pPr/>
              <a:t>16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6810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08E591-20B9-4220-88C1-604AE7FF769D}" type="slidenum">
              <a:rPr lang="en-US"/>
              <a:pPr/>
              <a:t>17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7905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1CFB89-C206-4E75-89DD-85D4901399DE}" type="slidenum">
              <a:rPr lang="en-US"/>
              <a:pPr/>
              <a:t>18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1 Demo</a:t>
            </a:r>
            <a:r>
              <a:rPr lang="en-US" baseline="0" dirty="0"/>
              <a:t> </a:t>
            </a:r>
            <a:r>
              <a:rPr lang="en-US" dirty="0"/>
              <a:t>prepped. If 2d-&gt;3d hangs, restart MATLAB</a:t>
            </a:r>
          </a:p>
        </p:txBody>
      </p:sp>
    </p:spTree>
    <p:extLst>
      <p:ext uri="{BB962C8B-B14F-4D97-AF65-F5344CB8AC3E}">
        <p14:creationId xmlns:p14="http://schemas.microsoft.com/office/powerpoint/2010/main" val="1951944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135749-2438-4F4C-91FE-1964B255BB58}" type="slidenum">
              <a:rPr lang="en-US"/>
              <a:pPr/>
              <a:t>2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24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08D0AD-2363-455B-B70F-1E957FF5188B}" type="slidenum">
              <a:rPr lang="en-US"/>
              <a:pPr/>
              <a:t>3</a:t>
            </a:fld>
            <a:endParaRPr 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298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785109-F852-4EE1-AF64-769673728077}" type="slidenum">
              <a:rPr lang="en-US"/>
              <a:pPr/>
              <a:t>4</a:t>
            </a:fld>
            <a:endParaRPr 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3319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BCFF37-D64C-4A57-A5EC-7487C880DF61}" type="slidenum">
              <a:rPr lang="en-US"/>
              <a:pPr/>
              <a:t>5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708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C0D44-7F3C-4DC9-999B-75FF2721674B}" type="slidenum">
              <a:rPr lang="en-US"/>
              <a:pPr/>
              <a:t>7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1693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36315E-1617-462E-AC51-8D50DCB88684}" type="slidenum">
              <a:rPr lang="en-US"/>
              <a:pPr/>
              <a:t>8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839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AAD0A4-FDD6-4876-B2F5-61E87D7D0212}" type="slidenum">
              <a:rPr lang="en-US"/>
              <a:pPr/>
              <a:t>9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8024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BA3B3C-DF15-4261-AB2F-A7DC45D852CF}" type="slidenum">
              <a:rPr lang="en-US"/>
              <a:pPr/>
              <a:t>10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939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2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3312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12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12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13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3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32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313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3134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55B8414-DB7B-4C15-BDD8-26D56B3350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A892CC-9124-4776-AEFB-CBE87BC9AC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2897D-27E3-4061-B35D-52EE275A1C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0DB242B-B75A-4334-9796-004C0FF4DE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802E718-87CF-4F2D-A211-B4806FF833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D37A96-0EA0-4F75-92DF-6D86DF58A8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EB918-E97E-4F3B-927E-14E1D54260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43F29-94E7-42CB-A275-DD99AE11A9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BCC02-C149-4417-A622-91F4F4F581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8E243-FBAC-4F4E-ADF2-8C74C1ABA7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5FA20-5CB2-4DC9-8503-2FC2FF8538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95658-E203-4309-8D2C-9BE99B4E42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3C88DC-94CF-4CF0-938B-057BFD8179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09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3209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0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0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210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210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210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3210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3211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CB353C00-6D31-4798-8D06-6E876A6B45AA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outell@rose-hulman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ose-hulman.edu/class/csse/csse463/202020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0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age:AdditiveColorMixing.png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hyperlink" Target="http://en.wikipedia.org/wiki/Image:Cie_crt_gamut.png" TargetMode="Externa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xkcd.com/1425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CSSE463: </a:t>
            </a:r>
            <a:br>
              <a:rPr lang="en-US" dirty="0"/>
            </a:br>
            <a:r>
              <a:rPr lang="en-US" dirty="0"/>
              <a:t>Image Recognition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Matt Boutell</a:t>
            </a:r>
            <a:br>
              <a:rPr lang="en-US" dirty="0"/>
            </a:br>
            <a:r>
              <a:rPr lang="en-US" dirty="0" err="1"/>
              <a:t>Moench</a:t>
            </a:r>
            <a:r>
              <a:rPr lang="en-US" dirty="0"/>
              <a:t> D219B     x8534 </a:t>
            </a:r>
            <a:br>
              <a:rPr lang="en-US" dirty="0"/>
            </a:br>
            <a:r>
              <a:rPr lang="en-US" dirty="0">
                <a:hlinkClick r:id="rId3"/>
              </a:rPr>
              <a:t>boutell@rose-hulman.edu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Image Rec?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short list:</a:t>
            </a:r>
          </a:p>
          <a:p>
            <a:pPr lvl="1"/>
            <a:r>
              <a:rPr lang="en-US" dirty="0"/>
              <a:t>Photo organization and retrieval</a:t>
            </a:r>
          </a:p>
          <a:p>
            <a:pPr lvl="1"/>
            <a:r>
              <a:rPr lang="en-US" dirty="0"/>
              <a:t>Security (face and fingerprint recognition)</a:t>
            </a:r>
          </a:p>
          <a:p>
            <a:pPr lvl="1"/>
            <a:r>
              <a:rPr lang="en-US" dirty="0"/>
              <a:t>Intelligent IP</a:t>
            </a:r>
          </a:p>
          <a:p>
            <a:pPr lvl="1"/>
            <a:r>
              <a:rPr lang="en-US" dirty="0"/>
              <a:t>Control robots</a:t>
            </a:r>
          </a:p>
          <a:p>
            <a:pPr lvl="1"/>
            <a:r>
              <a:rPr lang="en-US" dirty="0"/>
              <a:t>Video surveillance</a:t>
            </a:r>
          </a:p>
          <a:p>
            <a:r>
              <a:rPr lang="en-US" dirty="0"/>
              <a:t>Think now about other apps</a:t>
            </a:r>
          </a:p>
          <a:p>
            <a:pPr lvl="1"/>
            <a:r>
              <a:rPr lang="en-US" dirty="0"/>
              <a:t>And your ears open for apps in the news and keep me posted; I love to stay current!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players</a:t>
            </a:r>
          </a:p>
          <a:p>
            <a:r>
              <a:rPr lang="en-US"/>
              <a:t>The topic</a:t>
            </a:r>
          </a:p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course structure</a:t>
            </a:r>
          </a:p>
          <a:p>
            <a:r>
              <a:rPr lang="en-US"/>
              <a:t>The course material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will we do?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7630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Learn theory (lecture, written problems) and “play” with it (Friday labs)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See applications (papers)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Create applications (2 programming assignments with formal reports, </a:t>
            </a:r>
            <a:r>
              <a:rPr lang="en-US" sz="2800" b="1" dirty="0"/>
              <a:t>big term project starting in week 4</a:t>
            </a:r>
            <a:r>
              <a:rPr lang="en-US" sz="2800" dirty="0"/>
              <a:t>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Learn MATLAB. (Install it asap if not installed)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Instructions in Lab 1 (from course webpage)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Resources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Moodle for copyrighted papers, </a:t>
            </a:r>
            <a:r>
              <a:rPr lang="en-US" dirty="0" err="1"/>
              <a:t>dropboxes</a:t>
            </a:r>
            <a:r>
              <a:rPr lang="en-US" dirty="0"/>
              <a:t> for labs and assignments</a:t>
            </a:r>
          </a:p>
          <a:p>
            <a:r>
              <a:rPr lang="en-US" dirty="0"/>
              <a:t>Webpage for other. Bookmark:</a:t>
            </a:r>
          </a:p>
          <a:p>
            <a:pPr>
              <a:buNone/>
            </a:pPr>
            <a:r>
              <a:rPr lang="en-US" sz="2400" dirty="0">
                <a:hlinkClick r:id="rId3"/>
              </a:rPr>
              <a:t>https://www.rose-hulman.edu/class/csse/csse463/202020/</a:t>
            </a:r>
            <a:endParaRPr lang="en-US" sz="2400" dirty="0"/>
          </a:p>
          <a:p>
            <a:r>
              <a:rPr lang="en-US" dirty="0"/>
              <a:t>Schedule:</a:t>
            </a:r>
          </a:p>
          <a:p>
            <a:pPr lvl="1"/>
            <a:r>
              <a:rPr lang="en-US" dirty="0"/>
              <a:t>See HW due tomorrow and Wednesday</a:t>
            </a:r>
          </a:p>
          <a:p>
            <a:r>
              <a:rPr lang="en-US" dirty="0"/>
              <a:t>Syllabus: </a:t>
            </a:r>
          </a:p>
          <a:p>
            <a:pPr lvl="1"/>
            <a:r>
              <a:rPr lang="en-US" dirty="0"/>
              <a:t>Text optional</a:t>
            </a:r>
          </a:p>
          <a:p>
            <a:pPr lvl="1"/>
            <a:r>
              <a:rPr lang="en-US" dirty="0"/>
              <a:t>Grading, attendance, academic integrity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players</a:t>
            </a:r>
          </a:p>
          <a:p>
            <a:r>
              <a:rPr lang="en-US"/>
              <a:t>The topic</a:t>
            </a:r>
          </a:p>
          <a:p>
            <a:r>
              <a:rPr lang="en-US"/>
              <a:t>The course structure</a:t>
            </a:r>
          </a:p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course material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Sunset detector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A system that will automatically distinguish between sunsets and non-sunset scenes 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 use this as a running example of image recognition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It’s also the second major programming assignment, due at midterm</a:t>
            </a:r>
          </a:p>
          <a:p>
            <a:pPr lvl="1">
              <a:lnSpc>
                <a:spcPct val="80000"/>
              </a:lnSpc>
            </a:pPr>
            <a:r>
              <a:rPr lang="en-US" sz="2000" b="1" dirty="0">
                <a:solidFill>
                  <a:srgbClr val="FFC000"/>
                </a:solidFill>
              </a:rPr>
              <a:t>Read the paper tonight</a:t>
            </a:r>
            <a:r>
              <a:rPr lang="en-US" sz="2000" b="1" dirty="0"/>
              <a:t> </a:t>
            </a:r>
            <a:r>
              <a:rPr lang="en-US" sz="2000" dirty="0"/>
              <a:t>(focus: section 2.1, skim rest, come with questions tomorrow; I’ll ask you about it on the quiz)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We’ll discuss features in weeks 1-3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We’ll discuss classifiers in weeks 4-5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A “warm-up” for your </a:t>
            </a:r>
            <a:r>
              <a:rPr lang="en-US" sz="2400" b="1" dirty="0">
                <a:solidFill>
                  <a:srgbClr val="FFC000"/>
                </a:solidFill>
              </a:rPr>
              <a:t>large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C000"/>
                </a:solidFill>
              </a:rPr>
              <a:t>term project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A chance to apply what you’ve learned to a known problem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Pixels to Predicates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4038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1. Extract features from images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962400" y="1600200"/>
            <a:ext cx="5181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2. Use machine learning to cluster and classify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914400" y="5181600"/>
            <a:ext cx="13716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Color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Texture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Shape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Edges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Motion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4800600" y="5486400"/>
            <a:ext cx="2711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Principal components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Neural networks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Support vector machines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Gaussian models</a:t>
            </a:r>
            <a:endParaRPr lang="en-US"/>
          </a:p>
        </p:txBody>
      </p:sp>
      <p:grpSp>
        <p:nvGrpSpPr>
          <p:cNvPr id="21511" name="Group 7"/>
          <p:cNvGrpSpPr>
            <a:grpSpLocks/>
          </p:cNvGrpSpPr>
          <p:nvPr/>
        </p:nvGrpSpPr>
        <p:grpSpPr bwMode="auto">
          <a:xfrm>
            <a:off x="381000" y="3429000"/>
            <a:ext cx="1905000" cy="1403350"/>
            <a:chOff x="2056" y="1583"/>
            <a:chExt cx="1678" cy="1106"/>
          </a:xfrm>
        </p:grpSpPr>
        <p:grpSp>
          <p:nvGrpSpPr>
            <p:cNvPr id="215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21513" name="Picture 9" descr="18506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215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215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5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215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21532" name="Object 28"/>
          <p:cNvGraphicFramePr>
            <a:graphicFrameLocks/>
          </p:cNvGraphicFramePr>
          <p:nvPr/>
        </p:nvGraphicFramePr>
        <p:xfrm>
          <a:off x="2438400" y="3352800"/>
          <a:ext cx="1419225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4" name="Equation" r:id="rId5" imgW="838080" imgH="914400" progId="Equation.3">
                  <p:embed/>
                </p:oleObj>
              </mc:Choice>
              <mc:Fallback>
                <p:oleObj name="Equation" r:id="rId5" imgW="838080" imgH="914400" progId="Equation.3">
                  <p:embed/>
                  <p:pic>
                    <p:nvPicPr>
                      <p:cNvPr id="0" name="Picture 28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352800"/>
                        <a:ext cx="1419225" cy="1482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533" name="Group 29"/>
          <p:cNvGrpSpPr>
            <a:grpSpLocks/>
          </p:cNvGrpSpPr>
          <p:nvPr/>
        </p:nvGrpSpPr>
        <p:grpSpPr bwMode="auto">
          <a:xfrm>
            <a:off x="5130800" y="3222625"/>
            <a:ext cx="2401888" cy="1760538"/>
            <a:chOff x="3081" y="2155"/>
            <a:chExt cx="1655" cy="1191"/>
          </a:xfrm>
        </p:grpSpPr>
        <p:grpSp>
          <p:nvGrpSpPr>
            <p:cNvPr id="21534" name="Group 30"/>
            <p:cNvGrpSpPr>
              <a:grpSpLocks/>
            </p:cNvGrpSpPr>
            <p:nvPr/>
          </p:nvGrpSpPr>
          <p:grpSpPr bwMode="auto">
            <a:xfrm>
              <a:off x="3081" y="2155"/>
              <a:ext cx="803" cy="491"/>
              <a:chOff x="3081" y="2155"/>
              <a:chExt cx="803" cy="491"/>
            </a:xfrm>
          </p:grpSpPr>
          <p:sp>
            <p:nvSpPr>
              <p:cNvPr id="21535" name="Oval 31"/>
              <p:cNvSpPr>
                <a:spLocks noChangeArrowheads="1"/>
              </p:cNvSpPr>
              <p:nvPr/>
            </p:nvSpPr>
            <p:spPr bwMode="auto">
              <a:xfrm>
                <a:off x="3820" y="2183"/>
                <a:ext cx="64" cy="6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36" name="Line 32"/>
              <p:cNvSpPr>
                <a:spLocks noChangeShapeType="1"/>
              </p:cNvSpPr>
              <p:nvPr/>
            </p:nvSpPr>
            <p:spPr bwMode="auto">
              <a:xfrm>
                <a:off x="3427" y="2155"/>
                <a:ext cx="400" cy="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7" name="Line 33"/>
              <p:cNvSpPr>
                <a:spLocks noChangeShapeType="1"/>
              </p:cNvSpPr>
              <p:nvPr/>
            </p:nvSpPr>
            <p:spPr bwMode="auto">
              <a:xfrm flipV="1">
                <a:off x="3572" y="2209"/>
                <a:ext cx="264" cy="1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8" name="Line 34"/>
              <p:cNvSpPr>
                <a:spLocks noChangeShapeType="1"/>
              </p:cNvSpPr>
              <p:nvPr/>
            </p:nvSpPr>
            <p:spPr bwMode="auto">
              <a:xfrm flipV="1">
                <a:off x="3336" y="2209"/>
                <a:ext cx="500" cy="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9" name="Line 35"/>
              <p:cNvSpPr>
                <a:spLocks noChangeShapeType="1"/>
              </p:cNvSpPr>
              <p:nvPr/>
            </p:nvSpPr>
            <p:spPr bwMode="auto">
              <a:xfrm flipV="1">
                <a:off x="3163" y="2209"/>
                <a:ext cx="682" cy="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0" name="Line 36"/>
              <p:cNvSpPr>
                <a:spLocks noChangeShapeType="1"/>
              </p:cNvSpPr>
              <p:nvPr/>
            </p:nvSpPr>
            <p:spPr bwMode="auto">
              <a:xfrm flipV="1">
                <a:off x="3145" y="2209"/>
                <a:ext cx="691" cy="2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1" name="Line 37"/>
              <p:cNvSpPr>
                <a:spLocks noChangeShapeType="1"/>
              </p:cNvSpPr>
              <p:nvPr/>
            </p:nvSpPr>
            <p:spPr bwMode="auto">
              <a:xfrm flipV="1">
                <a:off x="3081" y="2209"/>
                <a:ext cx="746" cy="4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2" name="Line 38"/>
              <p:cNvSpPr>
                <a:spLocks noChangeShapeType="1"/>
              </p:cNvSpPr>
              <p:nvPr/>
            </p:nvSpPr>
            <p:spPr bwMode="auto">
              <a:xfrm flipV="1">
                <a:off x="3463" y="2218"/>
                <a:ext cx="364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3" name="Line 39"/>
              <p:cNvSpPr>
                <a:spLocks noChangeShapeType="1"/>
              </p:cNvSpPr>
              <p:nvPr/>
            </p:nvSpPr>
            <p:spPr bwMode="auto">
              <a:xfrm flipV="1">
                <a:off x="3272" y="2209"/>
                <a:ext cx="555" cy="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44" name="Group 40"/>
            <p:cNvGrpSpPr>
              <a:grpSpLocks/>
            </p:cNvGrpSpPr>
            <p:nvPr/>
          </p:nvGrpSpPr>
          <p:grpSpPr bwMode="auto">
            <a:xfrm>
              <a:off x="3300" y="2200"/>
              <a:ext cx="545" cy="964"/>
              <a:chOff x="3300" y="2200"/>
              <a:chExt cx="545" cy="964"/>
            </a:xfrm>
          </p:grpSpPr>
          <p:sp>
            <p:nvSpPr>
              <p:cNvPr id="21545" name="Line 41"/>
              <p:cNvSpPr>
                <a:spLocks noChangeShapeType="1"/>
              </p:cNvSpPr>
              <p:nvPr/>
            </p:nvSpPr>
            <p:spPr bwMode="auto">
              <a:xfrm flipV="1">
                <a:off x="3563" y="2227"/>
                <a:ext cx="282" cy="6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6" name="Line 42"/>
              <p:cNvSpPr>
                <a:spLocks noChangeShapeType="1"/>
              </p:cNvSpPr>
              <p:nvPr/>
            </p:nvSpPr>
            <p:spPr bwMode="auto">
              <a:xfrm flipV="1">
                <a:off x="3445" y="2218"/>
                <a:ext cx="391" cy="7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7" name="Line 43"/>
              <p:cNvSpPr>
                <a:spLocks noChangeShapeType="1"/>
              </p:cNvSpPr>
              <p:nvPr/>
            </p:nvSpPr>
            <p:spPr bwMode="auto">
              <a:xfrm flipV="1">
                <a:off x="3554" y="2209"/>
                <a:ext cx="273" cy="8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8" name="Line 44"/>
              <p:cNvSpPr>
                <a:spLocks noChangeShapeType="1"/>
              </p:cNvSpPr>
              <p:nvPr/>
            </p:nvSpPr>
            <p:spPr bwMode="auto">
              <a:xfrm flipV="1">
                <a:off x="3436" y="2209"/>
                <a:ext cx="400" cy="9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9" name="Line 45"/>
              <p:cNvSpPr>
                <a:spLocks noChangeShapeType="1"/>
              </p:cNvSpPr>
              <p:nvPr/>
            </p:nvSpPr>
            <p:spPr bwMode="auto">
              <a:xfrm flipV="1">
                <a:off x="3300" y="2200"/>
                <a:ext cx="527" cy="8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0" name="Group 46"/>
            <p:cNvGrpSpPr>
              <a:grpSpLocks/>
            </p:cNvGrpSpPr>
            <p:nvPr/>
          </p:nvGrpSpPr>
          <p:grpSpPr bwMode="auto">
            <a:xfrm>
              <a:off x="3827" y="2191"/>
              <a:ext cx="409" cy="1155"/>
              <a:chOff x="3827" y="2191"/>
              <a:chExt cx="409" cy="1155"/>
            </a:xfrm>
          </p:grpSpPr>
          <p:sp>
            <p:nvSpPr>
              <p:cNvPr id="21551" name="Line 47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236" cy="7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2" name="Line 48"/>
              <p:cNvSpPr>
                <a:spLocks noChangeShapeType="1"/>
              </p:cNvSpPr>
              <p:nvPr/>
            </p:nvSpPr>
            <p:spPr bwMode="auto">
              <a:xfrm flipH="1" flipV="1">
                <a:off x="3836" y="2191"/>
                <a:ext cx="136" cy="10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3" name="Line 49"/>
              <p:cNvSpPr>
                <a:spLocks noChangeShapeType="1"/>
              </p:cNvSpPr>
              <p:nvPr/>
            </p:nvSpPr>
            <p:spPr bwMode="auto">
              <a:xfrm flipH="1" flipV="1">
                <a:off x="3836" y="2200"/>
                <a:ext cx="291" cy="9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4" name="Line 50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409" cy="9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5" name="Line 51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336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6" name="Group 52"/>
            <p:cNvGrpSpPr>
              <a:grpSpLocks/>
            </p:cNvGrpSpPr>
            <p:nvPr/>
          </p:nvGrpSpPr>
          <p:grpSpPr bwMode="auto">
            <a:xfrm>
              <a:off x="3836" y="2200"/>
              <a:ext cx="900" cy="537"/>
              <a:chOff x="3836" y="2200"/>
              <a:chExt cx="900" cy="537"/>
            </a:xfrm>
          </p:grpSpPr>
          <p:sp>
            <p:nvSpPr>
              <p:cNvPr id="21557" name="Line 53"/>
              <p:cNvSpPr>
                <a:spLocks noChangeShapeType="1"/>
              </p:cNvSpPr>
              <p:nvPr/>
            </p:nvSpPr>
            <p:spPr bwMode="auto">
              <a:xfrm flipH="1" flipV="1">
                <a:off x="3845" y="2209"/>
                <a:ext cx="455" cy="3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8" name="Line 54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5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9" name="Line 55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736" cy="5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0" name="Line 56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900" cy="5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1" name="Line 57"/>
              <p:cNvSpPr>
                <a:spLocks noChangeShapeType="1"/>
              </p:cNvSpPr>
              <p:nvPr/>
            </p:nvSpPr>
            <p:spPr bwMode="auto">
              <a:xfrm flipH="1" flipV="1">
                <a:off x="3845" y="2218"/>
                <a:ext cx="718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2" name="Line 58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7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63" name="Line 59"/>
          <p:cNvSpPr>
            <a:spLocks noChangeShapeType="1"/>
          </p:cNvSpPr>
          <p:nvPr/>
        </p:nvSpPr>
        <p:spPr bwMode="auto">
          <a:xfrm flipH="1" flipV="1">
            <a:off x="4800600" y="2989263"/>
            <a:ext cx="1588" cy="2298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64" name="Line 60"/>
          <p:cNvSpPr>
            <a:spLocks noChangeShapeType="1"/>
          </p:cNvSpPr>
          <p:nvPr/>
        </p:nvSpPr>
        <p:spPr bwMode="auto">
          <a:xfrm rot="5400000" flipH="1" flipV="1">
            <a:off x="5942807" y="4145756"/>
            <a:ext cx="1588" cy="2257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65" name="Group 61"/>
          <p:cNvGrpSpPr>
            <a:grpSpLocks/>
          </p:cNvGrpSpPr>
          <p:nvPr/>
        </p:nvGrpSpPr>
        <p:grpSpPr bwMode="auto">
          <a:xfrm>
            <a:off x="5106988" y="3200400"/>
            <a:ext cx="2513012" cy="1809750"/>
            <a:chOff x="3837" y="2368"/>
            <a:chExt cx="1731" cy="1224"/>
          </a:xfrm>
        </p:grpSpPr>
        <p:grpSp>
          <p:nvGrpSpPr>
            <p:cNvPr id="21566" name="Group 62"/>
            <p:cNvGrpSpPr>
              <a:grpSpLocks/>
            </p:cNvGrpSpPr>
            <p:nvPr/>
          </p:nvGrpSpPr>
          <p:grpSpPr bwMode="auto">
            <a:xfrm>
              <a:off x="3837" y="2368"/>
              <a:ext cx="551" cy="1056"/>
              <a:chOff x="3837" y="2368"/>
              <a:chExt cx="551" cy="1056"/>
            </a:xfrm>
          </p:grpSpPr>
          <p:sp>
            <p:nvSpPr>
              <p:cNvPr id="21567" name="Oval 63"/>
              <p:cNvSpPr>
                <a:spLocks noChangeArrowheads="1"/>
              </p:cNvSpPr>
              <p:nvPr/>
            </p:nvSpPr>
            <p:spPr bwMode="auto">
              <a:xfrm>
                <a:off x="3922" y="2449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8" name="Oval 64"/>
              <p:cNvSpPr>
                <a:spLocks noChangeArrowheads="1"/>
              </p:cNvSpPr>
              <p:nvPr/>
            </p:nvSpPr>
            <p:spPr bwMode="auto">
              <a:xfrm>
                <a:off x="3837" y="283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9" name="Oval 65"/>
              <p:cNvSpPr>
                <a:spLocks noChangeArrowheads="1"/>
              </p:cNvSpPr>
              <p:nvPr/>
            </p:nvSpPr>
            <p:spPr bwMode="auto">
              <a:xfrm>
                <a:off x="4169" y="2368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0" name="Oval 66"/>
              <p:cNvSpPr>
                <a:spLocks noChangeArrowheads="1"/>
              </p:cNvSpPr>
              <p:nvPr/>
            </p:nvSpPr>
            <p:spPr bwMode="auto">
              <a:xfrm>
                <a:off x="4019" y="284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1" name="Oval 67"/>
              <p:cNvSpPr>
                <a:spLocks noChangeArrowheads="1"/>
              </p:cNvSpPr>
              <p:nvPr/>
            </p:nvSpPr>
            <p:spPr bwMode="auto">
              <a:xfrm>
                <a:off x="4324" y="253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2" name="Oval 68"/>
              <p:cNvSpPr>
                <a:spLocks noChangeArrowheads="1"/>
              </p:cNvSpPr>
              <p:nvPr/>
            </p:nvSpPr>
            <p:spPr bwMode="auto">
              <a:xfrm>
                <a:off x="3909" y="264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3" name="Oval 69"/>
              <p:cNvSpPr>
                <a:spLocks noChangeArrowheads="1"/>
              </p:cNvSpPr>
              <p:nvPr/>
            </p:nvSpPr>
            <p:spPr bwMode="auto">
              <a:xfrm>
                <a:off x="4087" y="250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4" name="Oval 70"/>
              <p:cNvSpPr>
                <a:spLocks noChangeArrowheads="1"/>
              </p:cNvSpPr>
              <p:nvPr/>
            </p:nvSpPr>
            <p:spPr bwMode="auto">
              <a:xfrm>
                <a:off x="4210" y="273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5" name="Oval 71"/>
              <p:cNvSpPr>
                <a:spLocks noChangeArrowheads="1"/>
              </p:cNvSpPr>
              <p:nvPr/>
            </p:nvSpPr>
            <p:spPr bwMode="auto">
              <a:xfrm>
                <a:off x="4201" y="317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6" name="Oval 72"/>
              <p:cNvSpPr>
                <a:spLocks noChangeArrowheads="1"/>
              </p:cNvSpPr>
              <p:nvPr/>
            </p:nvSpPr>
            <p:spPr bwMode="auto">
              <a:xfrm>
                <a:off x="4188" y="3360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7" name="Oval 73"/>
              <p:cNvSpPr>
                <a:spLocks noChangeArrowheads="1"/>
              </p:cNvSpPr>
              <p:nvPr/>
            </p:nvSpPr>
            <p:spPr bwMode="auto">
              <a:xfrm>
                <a:off x="4057" y="327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8" name="Oval 74"/>
              <p:cNvSpPr>
                <a:spLocks noChangeArrowheads="1"/>
              </p:cNvSpPr>
              <p:nvPr/>
            </p:nvSpPr>
            <p:spPr bwMode="auto">
              <a:xfrm>
                <a:off x="4317" y="310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9" name="Oval 75"/>
              <p:cNvSpPr>
                <a:spLocks noChangeArrowheads="1"/>
              </p:cNvSpPr>
              <p:nvPr/>
            </p:nvSpPr>
            <p:spPr bwMode="auto">
              <a:xfrm>
                <a:off x="4303" y="329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21580" name="Group 76"/>
            <p:cNvGrpSpPr>
              <a:grpSpLocks/>
            </p:cNvGrpSpPr>
            <p:nvPr/>
          </p:nvGrpSpPr>
          <p:grpSpPr bwMode="auto">
            <a:xfrm>
              <a:off x="4728" y="2510"/>
              <a:ext cx="840" cy="1082"/>
              <a:chOff x="4728" y="2510"/>
              <a:chExt cx="840" cy="1082"/>
            </a:xfrm>
          </p:grpSpPr>
          <p:sp>
            <p:nvSpPr>
              <p:cNvPr id="21581" name="Oval 77"/>
              <p:cNvSpPr>
                <a:spLocks noChangeArrowheads="1"/>
              </p:cNvSpPr>
              <p:nvPr/>
            </p:nvSpPr>
            <p:spPr bwMode="auto">
              <a:xfrm>
                <a:off x="4882" y="331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2" name="Oval 78"/>
              <p:cNvSpPr>
                <a:spLocks noChangeArrowheads="1"/>
              </p:cNvSpPr>
              <p:nvPr/>
            </p:nvSpPr>
            <p:spPr bwMode="auto">
              <a:xfrm>
                <a:off x="4728" y="3464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3" name="Oval 79"/>
              <p:cNvSpPr>
                <a:spLocks noChangeArrowheads="1"/>
              </p:cNvSpPr>
              <p:nvPr/>
            </p:nvSpPr>
            <p:spPr bwMode="auto">
              <a:xfrm>
                <a:off x="4832" y="3187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4" name="Oval 80"/>
              <p:cNvSpPr>
                <a:spLocks noChangeArrowheads="1"/>
              </p:cNvSpPr>
              <p:nvPr/>
            </p:nvSpPr>
            <p:spPr bwMode="auto">
              <a:xfrm>
                <a:off x="4928" y="352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5" name="Oval 81"/>
              <p:cNvSpPr>
                <a:spLocks noChangeArrowheads="1"/>
              </p:cNvSpPr>
              <p:nvPr/>
            </p:nvSpPr>
            <p:spPr bwMode="auto">
              <a:xfrm>
                <a:off x="4979" y="333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6" name="Oval 82"/>
              <p:cNvSpPr>
                <a:spLocks noChangeArrowheads="1"/>
              </p:cNvSpPr>
              <p:nvPr/>
            </p:nvSpPr>
            <p:spPr bwMode="auto">
              <a:xfrm>
                <a:off x="5120" y="2539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7" name="Oval 83"/>
              <p:cNvSpPr>
                <a:spLocks noChangeArrowheads="1"/>
              </p:cNvSpPr>
              <p:nvPr/>
            </p:nvSpPr>
            <p:spPr bwMode="auto">
              <a:xfrm>
                <a:off x="5334" y="2926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8" name="Oval 84"/>
              <p:cNvSpPr>
                <a:spLocks noChangeArrowheads="1"/>
              </p:cNvSpPr>
              <p:nvPr/>
            </p:nvSpPr>
            <p:spPr bwMode="auto">
              <a:xfrm>
                <a:off x="5312" y="273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9" name="Oval 85"/>
              <p:cNvSpPr>
                <a:spLocks noChangeArrowheads="1"/>
              </p:cNvSpPr>
              <p:nvPr/>
            </p:nvSpPr>
            <p:spPr bwMode="auto">
              <a:xfrm>
                <a:off x="5063" y="279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0" name="Oval 86"/>
              <p:cNvSpPr>
                <a:spLocks noChangeArrowheads="1"/>
              </p:cNvSpPr>
              <p:nvPr/>
            </p:nvSpPr>
            <p:spPr bwMode="auto">
              <a:xfrm>
                <a:off x="5504" y="292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1" name="Oval 87"/>
              <p:cNvSpPr>
                <a:spLocks noChangeArrowheads="1"/>
              </p:cNvSpPr>
              <p:nvPr/>
            </p:nvSpPr>
            <p:spPr bwMode="auto">
              <a:xfrm>
                <a:off x="5337" y="2510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1592" name="Oval 88"/>
          <p:cNvSpPr>
            <a:spLocks noChangeArrowheads="1"/>
          </p:cNvSpPr>
          <p:nvPr/>
        </p:nvSpPr>
        <p:spPr bwMode="auto">
          <a:xfrm>
            <a:off x="6194425" y="3254375"/>
            <a:ext cx="119063" cy="1397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  <p:bldP spid="21510" grpId="0"/>
      <p:bldP spid="21563" grpId="0" animBg="1"/>
      <p:bldP spid="21564" grpId="0" animBg="1"/>
      <p:bldP spid="2159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0386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A color image is made of red, green, and blue </a:t>
            </a:r>
            <a:r>
              <a:rPr lang="en-US" sz="2800" i="1" dirty="0"/>
              <a:t>bands </a:t>
            </a:r>
            <a:r>
              <a:rPr lang="en-US" sz="2800" dirty="0"/>
              <a:t>or </a:t>
            </a:r>
            <a:r>
              <a:rPr lang="en-US" sz="2800" i="1" dirty="0"/>
              <a:t>channels</a:t>
            </a:r>
            <a:r>
              <a:rPr lang="en-US" sz="2800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Additive color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Colors formed by adding primaries to black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RGB mimics retinal cones in eye.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RGB used in sensors and displays</a:t>
            </a:r>
          </a:p>
        </p:txBody>
      </p:sp>
      <p:pic>
        <p:nvPicPr>
          <p:cNvPr id="84996" name="Picture 4" descr="A Representation of additive color mixing.">
            <a:hlinkClick r:id="rId3" tooltip="A Representation of additive color mixing.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1219200"/>
            <a:ext cx="2362200" cy="2362200"/>
          </a:xfrm>
          <a:prstGeom prst="rect">
            <a:avLst/>
          </a:prstGeom>
          <a:noFill/>
        </p:spPr>
      </p:pic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669925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Source: Wikipedia</a:t>
            </a:r>
          </a:p>
        </p:txBody>
      </p:sp>
      <p:pic>
        <p:nvPicPr>
          <p:cNvPr id="84998" name="Picture 6" descr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>
            <a:hlinkClick r:id="rId5" tooltip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9200" y="3810000"/>
            <a:ext cx="2286000" cy="2181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an image?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Grayscale image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2D array of pixels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(</a:t>
            </a:r>
            <a:r>
              <a:rPr lang="en-US" dirty="0" err="1"/>
              <a:t>row,col</a:t>
            </a:r>
            <a:r>
              <a:rPr lang="en-US" dirty="0"/>
              <a:t>), not (</a:t>
            </a:r>
            <a:r>
              <a:rPr lang="en-US" dirty="0" err="1"/>
              <a:t>x,y</a:t>
            </a:r>
            <a:r>
              <a:rPr lang="en-US" dirty="0"/>
              <a:t>)! Starts at top!</a:t>
            </a:r>
          </a:p>
          <a:p>
            <a:pPr lvl="1">
              <a:lnSpc>
                <a:spcPct val="80000"/>
              </a:lnSpc>
            </a:pPr>
            <a:r>
              <a:rPr lang="en-US" sz="2400" b="1" dirty="0" err="1"/>
              <a:t>Matlab</a:t>
            </a:r>
            <a:r>
              <a:rPr lang="en-US" sz="2400" b="1" dirty="0"/>
              <a:t> demo</a:t>
            </a:r>
            <a:r>
              <a:rPr lang="en-US" sz="2400" dirty="0"/>
              <a:t> (preview of Friday lab): 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Notice row-column indexing, 1-based, starting at top left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Color image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3D array of pixels. Takes 3 values to describe color (e.g., RGB, HSV)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Video: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4</a:t>
            </a:r>
            <a:r>
              <a:rPr lang="en-US" sz="2400" baseline="30000" dirty="0"/>
              <a:t>th</a:t>
            </a:r>
            <a:r>
              <a:rPr lang="en-US" sz="2400" dirty="0"/>
              <a:t> dimension is time. “Stack of images”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Interesting thought: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View grayscale image as 3D where 3</a:t>
            </a:r>
            <a:r>
              <a:rPr lang="en-US" sz="2400" baseline="30000" dirty="0"/>
              <a:t>rd</a:t>
            </a:r>
            <a:r>
              <a:rPr lang="en-US" sz="2400" dirty="0"/>
              <a:t> D is pixel value</a:t>
            </a:r>
          </a:p>
          <a:p>
            <a:pPr lvl="1">
              <a:lnSpc>
                <a:spcPct val="80000"/>
              </a:lnSpc>
            </a:pP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8446373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Q6-7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702306" y="6488668"/>
            <a:ext cx="2441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3"/>
              </a:rPr>
              <a:t>http://xkcd.com/1425/</a:t>
            </a:r>
            <a:r>
              <a:rPr lang="en-US" dirty="0"/>
              <a:t> 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sz="quarter" idx="1"/>
          </p:nvPr>
        </p:nvSpPr>
        <p:spPr>
          <a:xfrm>
            <a:off x="1065214" y="999309"/>
            <a:ext cx="4419600" cy="3856020"/>
          </a:xfrm>
          <a:solidFill>
            <a:schemeClr val="bg2">
              <a:lumMod val="75000"/>
            </a:schemeClr>
          </a:solidFill>
          <a:ln>
            <a:solidFill>
              <a:srgbClr val="FFC000"/>
            </a:solidFill>
          </a:ln>
        </p:spPr>
        <p:txBody>
          <a:bodyPr/>
          <a:lstStyle/>
          <a:p>
            <a:r>
              <a:rPr lang="en-US" sz="2400" dirty="0">
                <a:effectLst/>
              </a:rPr>
              <a:t>In the 1960’s, Marvin Minsky assigned a couple of undergrads to spend the summer programming a computer to use a camera to identify objects in a scene. He figured they’d have the problem solved by the end of the summer. Half a century later, we’re still working on it.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01482" y="990600"/>
            <a:ext cx="3395370" cy="5530389"/>
          </a:xfrm>
          <a:prstGeom prst="rect">
            <a:avLst/>
          </a:prstGeom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773783" y="0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9pPr>
          </a:lstStyle>
          <a:p>
            <a:pPr eaLnBrk="1" hangingPunct="1"/>
            <a:r>
              <a:rPr lang="en-US" kern="0" dirty="0"/>
              <a:t>What is image recognition?</a:t>
            </a:r>
          </a:p>
        </p:txBody>
      </p:sp>
    </p:spTree>
    <p:extLst>
      <p:ext uri="{BB962C8B-B14F-4D97-AF65-F5344CB8AC3E}">
        <p14:creationId xmlns:p14="http://schemas.microsoft.com/office/powerpoint/2010/main" val="14751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Agenda: Introductions to…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players</a:t>
            </a:r>
          </a:p>
          <a:p>
            <a:r>
              <a:rPr lang="en-US"/>
              <a:t>The topic</a:t>
            </a:r>
          </a:p>
          <a:p>
            <a:r>
              <a:rPr lang="en-US"/>
              <a:t>The course structure</a:t>
            </a:r>
          </a:p>
          <a:p>
            <a:r>
              <a:rPr lang="en-US"/>
              <a:t>The course material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429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Roll call: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name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Pronunciations and nicknames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Help me learn your names quickly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major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hometown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Where you live in Terre Haute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458200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Q1-3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19400" y="6488668"/>
            <a:ext cx="4820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Note to do a quiz question during this slide</a:t>
            </a:r>
            <a:r>
              <a:rPr lang="en-US" dirty="0">
                <a:sym typeface="Wingdings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UR_webcam_fa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505200"/>
            <a:ext cx="2921000" cy="2197100"/>
          </a:xfrm>
          <a:prstGeom prst="rect">
            <a:avLst/>
          </a:prstGeom>
          <a:noFill/>
        </p:spPr>
      </p:pic>
      <p:pic>
        <p:nvPicPr>
          <p:cNvPr id="4099" name="Picture 3" descr="kodak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200" y="2743200"/>
            <a:ext cx="2209800" cy="2124075"/>
          </a:xfrm>
          <a:prstGeom prst="rect">
            <a:avLst/>
          </a:prstGeom>
          <a:noFill/>
        </p:spPr>
      </p:pic>
      <p:pic>
        <p:nvPicPr>
          <p:cNvPr id="4100" name="Picture 4" descr="image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6600" y="5029200"/>
            <a:ext cx="1857375" cy="1663700"/>
          </a:xfrm>
          <a:prstGeom prst="rect">
            <a:avLst/>
          </a:prstGeom>
          <a:noFill/>
        </p:spPr>
      </p:pic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2012"/>
          </a:xfrm>
        </p:spPr>
        <p:txBody>
          <a:bodyPr/>
          <a:lstStyle/>
          <a:p>
            <a:r>
              <a:rPr lang="en-US"/>
              <a:t>About me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309938" y="1076325"/>
            <a:ext cx="2514600" cy="685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Matt Boutell</a:t>
            </a:r>
            <a:endParaRPr lang="en-US" sz="2800"/>
          </a:p>
        </p:txBody>
      </p:sp>
      <p:pic>
        <p:nvPicPr>
          <p:cNvPr id="4103" name="Picture 7" descr="pie2"/>
          <p:cNvPicPr>
            <a:picLocks noGrp="1" noChangeAspect="1" noChangeArrowheads="1"/>
          </p:cNvPicPr>
          <p:nvPr>
            <p:ph sz="half" idx="1"/>
          </p:nvPr>
        </p:nvPicPr>
        <p:blipFill>
          <a:blip r:embed="rId6" cstate="print"/>
          <a:srcRect/>
          <a:stretch>
            <a:fillRect/>
          </a:stretch>
        </p:blipFill>
        <p:spPr>
          <a:xfrm>
            <a:off x="4953000" y="3124200"/>
            <a:ext cx="4038600" cy="3028950"/>
          </a:xfrm>
          <a:noFill/>
          <a:ln/>
        </p:spPr>
      </p:pic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914400" y="1757363"/>
            <a:ext cx="19986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U. Rochester</a:t>
            </a:r>
          </a:p>
          <a:p>
            <a:pPr lvl="1"/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PhD 2005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3124200" y="1757363"/>
            <a:ext cx="2439988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Kodak Research</a:t>
            </a:r>
          </a:p>
          <a:p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intern 4 years</a:t>
            </a:r>
          </a:p>
          <a:p>
            <a:endParaRPr lang="en-US"/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5410200" y="1752600"/>
            <a:ext cx="3733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Here since 2005. CSSE120 (&amp; Robotics), 220, 221, 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230</a:t>
            </a:r>
            <a:r>
              <a:rPr lang="en-US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325, 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463</a:t>
            </a:r>
            <a:r>
              <a:rPr lang="en-US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479, 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483</a:t>
            </a:r>
            <a:r>
              <a:rPr lang="en-US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ME430, ROBO4x0, 5 senior theses, many </a:t>
            </a:r>
            <a:r>
              <a:rPr lang="en-US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ind</a:t>
            </a:r>
            <a:r>
              <a:rPr lang="en-US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studies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4105" grpId="0"/>
      <p:bldP spid="410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Personal Info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62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players</a:t>
            </a:r>
          </a:p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topic</a:t>
            </a:r>
          </a:p>
          <a:p>
            <a:r>
              <a:rPr lang="en-US"/>
              <a:t>The course structure</a:t>
            </a:r>
          </a:p>
          <a:p>
            <a:r>
              <a:rPr lang="en-US"/>
              <a:t>The course material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image recognition?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Image recognition (IR) is “Making decisions based on images and explicitly constructing the scene descriptions needed to do so” </a:t>
            </a:r>
            <a:r>
              <a:rPr lang="en-US" sz="1200" i="1" dirty="0"/>
              <a:t>(Shapiro, Computer Vision, p. 15)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Computer vision, machine vision, image understanding, and image recognition all used interchangeably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we won’t focus on 3D reconstruction of scenes, that’s CSSE461 with J.P. Mellor’s specialty.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IR is not image processing (IP; transforming images into images), that’s ECE480/PH437.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it uses it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IR isn’t machine learning; those are Dr. </a:t>
            </a:r>
            <a:r>
              <a:rPr lang="en-US" sz="2400" dirty="0" err="1"/>
              <a:t>Shibberu’s</a:t>
            </a:r>
            <a:r>
              <a:rPr lang="en-US" sz="2400" dirty="0"/>
              <a:t> classes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it uses it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 vs IP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25908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Knowledge from images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What’s in this scene?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It’s a sunset</a:t>
            </a:r>
          </a:p>
          <a:p>
            <a:pPr>
              <a:lnSpc>
                <a:spcPct val="90000"/>
              </a:lnSpc>
            </a:pPr>
            <a:r>
              <a:rPr lang="en-US" dirty="0"/>
              <a:t>It has a boat, people, water, sky, clouds</a:t>
            </a: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638800" y="1600200"/>
            <a:ext cx="3276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Enhancing images</a:t>
            </a:r>
          </a:p>
          <a:p>
            <a:pPr lvl="1">
              <a:lnSpc>
                <a:spcPct val="90000"/>
              </a:lnSpc>
            </a:pPr>
            <a:r>
              <a:rPr lang="en-US"/>
              <a:t>Sharpen the scene!</a:t>
            </a:r>
          </a:p>
        </p:txBody>
      </p:sp>
      <p:pic>
        <p:nvPicPr>
          <p:cNvPr id="31752" name="Picture 8" descr="185069"/>
          <p:cNvPicPr>
            <a:picLocks noChangeAspect="1" noChangeArrowheads="1"/>
          </p:cNvPicPr>
          <p:nvPr/>
        </p:nvPicPr>
        <p:blipFill>
          <a:blip r:embed="rId3" cstate="print"/>
          <a:srcRect l="3751" t="5624" r="3751" b="5624"/>
          <a:stretch>
            <a:fillRect/>
          </a:stretch>
        </p:blipFill>
        <p:spPr bwMode="auto">
          <a:xfrm>
            <a:off x="3429000" y="2133600"/>
            <a:ext cx="1890713" cy="1384300"/>
          </a:xfrm>
          <a:prstGeom prst="rect">
            <a:avLst/>
          </a:prstGeom>
          <a:noFill/>
        </p:spPr>
      </p:pic>
      <p:pic>
        <p:nvPicPr>
          <p:cNvPr id="31771" name="Picture 27" descr="185069"/>
          <p:cNvPicPr>
            <a:picLocks noChangeAspect="1" noChangeArrowheads="1"/>
          </p:cNvPicPr>
          <p:nvPr/>
        </p:nvPicPr>
        <p:blipFill>
          <a:blip r:embed="rId4" cstate="print"/>
          <a:srcRect l="3751" t="5626" r="3751" b="5626"/>
          <a:stretch>
            <a:fillRect/>
          </a:stretch>
        </p:blipFill>
        <p:spPr bwMode="auto">
          <a:xfrm>
            <a:off x="6096000" y="4343400"/>
            <a:ext cx="1890713" cy="1384300"/>
          </a:xfrm>
          <a:prstGeom prst="rect">
            <a:avLst/>
          </a:prstGeom>
          <a:noFill/>
          <a:ln w="152400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31774" name="Picture 30" descr="sunset_grayHistEq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6475" y="4337050"/>
            <a:ext cx="1914525" cy="1401763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5654</TotalTime>
  <Words>822</Words>
  <Application>Microsoft Macintosh PowerPoint</Application>
  <PresentationFormat>On-screen Show (4:3)</PresentationFormat>
  <Paragraphs>149</Paragraphs>
  <Slides>18</Slides>
  <Notes>17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Times New Roman</vt:lpstr>
      <vt:lpstr>Wingdings</vt:lpstr>
      <vt:lpstr>Orbit</vt:lpstr>
      <vt:lpstr>Equation</vt:lpstr>
      <vt:lpstr>CSSE463:  Image Recognition</vt:lpstr>
      <vt:lpstr>PowerPoint Presentation</vt:lpstr>
      <vt:lpstr>Agenda: Introductions to…</vt:lpstr>
      <vt:lpstr>Introductions</vt:lpstr>
      <vt:lpstr>About me</vt:lpstr>
      <vt:lpstr>Personal Info</vt:lpstr>
      <vt:lpstr>Agenda</vt:lpstr>
      <vt:lpstr>What is image recognition?</vt:lpstr>
      <vt:lpstr>IR vs IP</vt:lpstr>
      <vt:lpstr>Why Image Rec?</vt:lpstr>
      <vt:lpstr>Agenda</vt:lpstr>
      <vt:lpstr>What will we do?</vt:lpstr>
      <vt:lpstr>Course Resources</vt:lpstr>
      <vt:lpstr>Agenda</vt:lpstr>
      <vt:lpstr>Sunset detector</vt:lpstr>
      <vt:lpstr>Pixels to Predicates</vt:lpstr>
      <vt:lpstr>Basics of Color Images</vt:lpstr>
      <vt:lpstr>What is an image?</vt:lpstr>
    </vt:vector>
  </TitlesOfParts>
  <Company>Rose-Hulman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Boutell, Matthew R</cp:lastModifiedBy>
  <cp:revision>207</cp:revision>
  <cp:lastPrinted>2010-11-15T16:37:08Z</cp:lastPrinted>
  <dcterms:created xsi:type="dcterms:W3CDTF">2006-02-27T20:44:00Z</dcterms:created>
  <dcterms:modified xsi:type="dcterms:W3CDTF">2019-12-02T13:52:35Z</dcterms:modified>
</cp:coreProperties>
</file>